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1" r:id="rId4"/>
    <p:sldMasterId id="2147483672"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Lst>
  <p:sldSz cy="5143500" cx="9144000"/>
  <p:notesSz cx="6858000" cy="9144000"/>
  <p:embeddedFontLst>
    <p:embeddedFont>
      <p:font typeface="Inter"/>
      <p:regular r:id="rId35"/>
      <p:bold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font" Target="fonts/Inter-regular.fntdata"/><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14" Type="http://schemas.openxmlformats.org/officeDocument/2006/relationships/slide" Target="slides/slide8.xml"/><Relationship Id="rId36" Type="http://schemas.openxmlformats.org/officeDocument/2006/relationships/font" Target="fonts/Inter-bold.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pewresearch.org/global/2012/07/12/chapter-4-the-casualties-faith-in-hard-work-and-capitalism/" TargetMode="Externa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pewresearch.org/global/2012/07/12/chapter-1-the-national-report-card/" TargetMode="Externa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pewresearch.org/politics/2022/09/19/modest-declines-in-positive-views-of-socialism-and-capitalism-in-u-s/" TargetMode="Externa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1b67d51048d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
        <p:nvSpPr>
          <p:cNvPr id="133" name="Google Shape;133;g1b67d51048d_0_6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1b665d64168_0_104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1b665d64168_0_10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1b665d64168_0_104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1b665d64168_0_10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1b665d64168_0_11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1b665d64168_0_11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21cafa28771_0_10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21cafa28771_0_10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1b665d64168_0_62: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37" name="Google Shape;237;g1b665d64168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1b665d64168_0_2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4" name="Google Shape;264;g1b665d64168_0_2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1b665d64168_0_3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2" name="Google Shape;272;g1b665d64168_0_3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1b665d6416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9" name="Google Shape;309;g1b665d6416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g1b665d64168_0_5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1" name="Google Shape;321;g1b665d64168_0_5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g1b665d64168_0_6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8" name="Google Shape;328;g1b665d64168_0_6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1b665d64168_0_85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0" name="Google Shape;140;g1b665d64168_0_85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g1b665d64168_0_6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6" name="Google Shape;336;g1b665d64168_0_6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g1b665d64168_0_4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3" name="Google Shape;343;g1b665d64168_0_4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g1b665d64168_0_11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0" name="Google Shape;350;g1b665d64168_0_11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g1b665d64168_0_11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6" name="Google Shape;356;g1b665d64168_0_11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g213f1e87587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2" name="Google Shape;362;g213f1e87587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a:t>Source: </a:t>
            </a:r>
            <a:r>
              <a:rPr lang="nl" u="sng">
                <a:solidFill>
                  <a:schemeClr val="hlink"/>
                </a:solidFill>
                <a:hlinkClick r:id="rId2"/>
              </a:rPr>
              <a:t>https://www.pewresearch.org/global/2012/07/12/chapter-4-the-casualties-faith-in-hard-work-and-capitalism/</a:t>
            </a:r>
            <a:r>
              <a:rPr lang="nl"/>
              <a:t>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g213f1e87587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9" name="Google Shape;369;g213f1e87587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a:t>Source: </a:t>
            </a:r>
            <a:r>
              <a:rPr lang="nl" u="sng">
                <a:solidFill>
                  <a:schemeClr val="hlink"/>
                </a:solidFill>
                <a:hlinkClick r:id="rId2"/>
              </a:rPr>
              <a:t>https://www.pewresearch.org/global/2012/07/12/chapter-1-the-national-report-card/</a:t>
            </a:r>
            <a:r>
              <a:rPr lang="nl"/>
              <a:t>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g1b67d51048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6" name="Google Shape;376;g1b67d51048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a:t>Source: </a:t>
            </a:r>
            <a:r>
              <a:rPr lang="nl" u="sng">
                <a:solidFill>
                  <a:schemeClr val="hlink"/>
                </a:solidFill>
                <a:hlinkClick r:id="rId2"/>
              </a:rPr>
              <a:t>https://www.pewresearch.org/politics/2022/09/19/modest-declines-in-positive-views-of-socialism-and-capitalism-in-u-s/</a:t>
            </a:r>
            <a:r>
              <a:rPr lang="nl"/>
              <a:t>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g1b665d64168_0_11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2" name="Google Shape;382;g1b665d64168_0_11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g1b665d64168_0_11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8" name="Google Shape;388;g1b665d64168_0_11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1b67d51048d_0_1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9" name="Google Shape;149;g1b67d51048d_0_1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1b665d64168_0_10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latin typeface="Lucida Sans"/>
              <a:ea typeface="Lucida Sans"/>
              <a:cs typeface="Lucida Sans"/>
              <a:sym typeface="Lucida Sans"/>
            </a:endParaRPr>
          </a:p>
        </p:txBody>
      </p:sp>
      <p:sp>
        <p:nvSpPr>
          <p:cNvPr id="155" name="Google Shape;155;g1b665d64168_0_10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21399d10e0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21399d10e0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1b665d64168_0_10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8" name="Google Shape;168;g1b665d64168_0_103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21399d10e03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21399d10e03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21399d10e03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21399d10e03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21399d10e03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21399d10e03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en object" type="obj">
  <p:cSld name="OBJECT">
    <p:spTree>
      <p:nvGrpSpPr>
        <p:cNvPr id="50" name="Shape 50"/>
        <p:cNvGrpSpPr/>
        <p:nvPr/>
      </p:nvGrpSpPr>
      <p:grpSpPr>
        <a:xfrm>
          <a:off x="0" y="0"/>
          <a:ext cx="0" cy="0"/>
          <a:chOff x="0" y="0"/>
          <a:chExt cx="0" cy="0"/>
        </a:xfrm>
      </p:grpSpPr>
      <p:sp>
        <p:nvSpPr>
          <p:cNvPr id="51" name="Google Shape;51;p13"/>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atin typeface="Verdana"/>
                <a:ea typeface="Verdana"/>
                <a:cs typeface="Verdana"/>
                <a:sym typeface="Verdana"/>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52" name="Google Shape;52;p13"/>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atin typeface="Verdana"/>
                <a:ea typeface="Verdana"/>
                <a:cs typeface="Verdana"/>
                <a:sym typeface="Verdana"/>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3" name="Google Shape;53;p1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sz="1100"/>
            </a:lvl1pPr>
            <a:lvl2pPr lvl="1" rtl="0" algn="l">
              <a:lnSpc>
                <a:spcPct val="100000"/>
              </a:lnSpc>
              <a:spcBef>
                <a:spcPts val="0"/>
              </a:spcBef>
              <a:spcAft>
                <a:spcPts val="0"/>
              </a:spcAft>
              <a:buSzPts val="1100"/>
              <a:buNone/>
              <a:defRPr sz="1100"/>
            </a:lvl2pPr>
            <a:lvl3pPr lvl="2" rtl="0" algn="l">
              <a:lnSpc>
                <a:spcPct val="100000"/>
              </a:lnSpc>
              <a:spcBef>
                <a:spcPts val="0"/>
              </a:spcBef>
              <a:spcAft>
                <a:spcPts val="0"/>
              </a:spcAft>
              <a:buSzPts val="1100"/>
              <a:buNone/>
              <a:defRPr sz="1100"/>
            </a:lvl3pPr>
            <a:lvl4pPr lvl="3" rtl="0" algn="l">
              <a:lnSpc>
                <a:spcPct val="100000"/>
              </a:lnSpc>
              <a:spcBef>
                <a:spcPts val="0"/>
              </a:spcBef>
              <a:spcAft>
                <a:spcPts val="0"/>
              </a:spcAft>
              <a:buSzPts val="1100"/>
              <a:buNone/>
              <a:defRPr sz="1100"/>
            </a:lvl4pPr>
            <a:lvl5pPr lvl="4" rtl="0" algn="l">
              <a:lnSpc>
                <a:spcPct val="100000"/>
              </a:lnSpc>
              <a:spcBef>
                <a:spcPts val="0"/>
              </a:spcBef>
              <a:spcAft>
                <a:spcPts val="0"/>
              </a:spcAft>
              <a:buSzPts val="1100"/>
              <a:buNone/>
              <a:defRPr sz="1100"/>
            </a:lvl5pPr>
            <a:lvl6pPr lvl="5" rtl="0" algn="l">
              <a:lnSpc>
                <a:spcPct val="100000"/>
              </a:lnSpc>
              <a:spcBef>
                <a:spcPts val="0"/>
              </a:spcBef>
              <a:spcAft>
                <a:spcPts val="0"/>
              </a:spcAft>
              <a:buSzPts val="1100"/>
              <a:buNone/>
              <a:defRPr sz="1100"/>
            </a:lvl6pPr>
            <a:lvl7pPr lvl="6" rtl="0" algn="l">
              <a:lnSpc>
                <a:spcPct val="100000"/>
              </a:lnSpc>
              <a:spcBef>
                <a:spcPts val="0"/>
              </a:spcBef>
              <a:spcAft>
                <a:spcPts val="0"/>
              </a:spcAft>
              <a:buSzPts val="1100"/>
              <a:buNone/>
              <a:defRPr sz="1100"/>
            </a:lvl7pPr>
            <a:lvl8pPr lvl="7" rtl="0" algn="l">
              <a:lnSpc>
                <a:spcPct val="100000"/>
              </a:lnSpc>
              <a:spcBef>
                <a:spcPts val="0"/>
              </a:spcBef>
              <a:spcAft>
                <a:spcPts val="0"/>
              </a:spcAft>
              <a:buSzPts val="1100"/>
              <a:buNone/>
              <a:defRPr sz="1100"/>
            </a:lvl8pPr>
            <a:lvl9pPr lvl="8" rtl="0" algn="l">
              <a:lnSpc>
                <a:spcPct val="100000"/>
              </a:lnSpc>
              <a:spcBef>
                <a:spcPts val="0"/>
              </a:spcBef>
              <a:spcAft>
                <a:spcPts val="0"/>
              </a:spcAft>
              <a:buSzPts val="1100"/>
              <a:buNone/>
              <a:defRPr sz="1100"/>
            </a:lvl9pPr>
          </a:lstStyle>
          <a:p/>
        </p:txBody>
      </p:sp>
      <p:sp>
        <p:nvSpPr>
          <p:cNvPr id="54" name="Google Shape;54;p1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sz="1100"/>
            </a:lvl1pPr>
            <a:lvl2pPr lvl="1" rtl="0" algn="l">
              <a:lnSpc>
                <a:spcPct val="100000"/>
              </a:lnSpc>
              <a:spcBef>
                <a:spcPts val="0"/>
              </a:spcBef>
              <a:spcAft>
                <a:spcPts val="0"/>
              </a:spcAft>
              <a:buSzPts val="1100"/>
              <a:buNone/>
              <a:defRPr sz="1100"/>
            </a:lvl2pPr>
            <a:lvl3pPr lvl="2" rtl="0" algn="l">
              <a:lnSpc>
                <a:spcPct val="100000"/>
              </a:lnSpc>
              <a:spcBef>
                <a:spcPts val="0"/>
              </a:spcBef>
              <a:spcAft>
                <a:spcPts val="0"/>
              </a:spcAft>
              <a:buSzPts val="1100"/>
              <a:buNone/>
              <a:defRPr sz="1100"/>
            </a:lvl3pPr>
            <a:lvl4pPr lvl="3" rtl="0" algn="l">
              <a:lnSpc>
                <a:spcPct val="100000"/>
              </a:lnSpc>
              <a:spcBef>
                <a:spcPts val="0"/>
              </a:spcBef>
              <a:spcAft>
                <a:spcPts val="0"/>
              </a:spcAft>
              <a:buSzPts val="1100"/>
              <a:buNone/>
              <a:defRPr sz="1100"/>
            </a:lvl4pPr>
            <a:lvl5pPr lvl="4" rtl="0" algn="l">
              <a:lnSpc>
                <a:spcPct val="100000"/>
              </a:lnSpc>
              <a:spcBef>
                <a:spcPts val="0"/>
              </a:spcBef>
              <a:spcAft>
                <a:spcPts val="0"/>
              </a:spcAft>
              <a:buSzPts val="1100"/>
              <a:buNone/>
              <a:defRPr sz="1100"/>
            </a:lvl5pPr>
            <a:lvl6pPr lvl="5" rtl="0" algn="l">
              <a:lnSpc>
                <a:spcPct val="100000"/>
              </a:lnSpc>
              <a:spcBef>
                <a:spcPts val="0"/>
              </a:spcBef>
              <a:spcAft>
                <a:spcPts val="0"/>
              </a:spcAft>
              <a:buSzPts val="1100"/>
              <a:buNone/>
              <a:defRPr sz="1100"/>
            </a:lvl6pPr>
            <a:lvl7pPr lvl="6" rtl="0" algn="l">
              <a:lnSpc>
                <a:spcPct val="100000"/>
              </a:lnSpc>
              <a:spcBef>
                <a:spcPts val="0"/>
              </a:spcBef>
              <a:spcAft>
                <a:spcPts val="0"/>
              </a:spcAft>
              <a:buSzPts val="1100"/>
              <a:buNone/>
              <a:defRPr sz="1100"/>
            </a:lvl7pPr>
            <a:lvl8pPr lvl="7" rtl="0" algn="l">
              <a:lnSpc>
                <a:spcPct val="100000"/>
              </a:lnSpc>
              <a:spcBef>
                <a:spcPts val="0"/>
              </a:spcBef>
              <a:spcAft>
                <a:spcPts val="0"/>
              </a:spcAft>
              <a:buSzPts val="1100"/>
              <a:buNone/>
              <a:defRPr sz="1100"/>
            </a:lvl8pPr>
            <a:lvl9pPr lvl="8" rtl="0" algn="l">
              <a:lnSpc>
                <a:spcPct val="100000"/>
              </a:lnSpc>
              <a:spcBef>
                <a:spcPts val="0"/>
              </a:spcBef>
              <a:spcAft>
                <a:spcPts val="0"/>
              </a:spcAft>
              <a:buSzPts val="1100"/>
              <a:buNone/>
              <a:defRPr sz="1100"/>
            </a:lvl9pPr>
          </a:lstStyle>
          <a:p/>
        </p:txBody>
      </p:sp>
      <p:sp>
        <p:nvSpPr>
          <p:cNvPr id="55" name="Google Shape;55;p1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Verdana"/>
                <a:ea typeface="Verdana"/>
                <a:cs typeface="Verdana"/>
                <a:sym typeface="Verdana"/>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Verdana"/>
                <a:ea typeface="Verdana"/>
                <a:cs typeface="Verdana"/>
                <a:sym typeface="Verdana"/>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Verdana"/>
                <a:ea typeface="Verdana"/>
                <a:cs typeface="Verdana"/>
                <a:sym typeface="Verdana"/>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Verdana"/>
                <a:ea typeface="Verdana"/>
                <a:cs typeface="Verdana"/>
                <a:sym typeface="Verdana"/>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Verdana"/>
                <a:ea typeface="Verdana"/>
                <a:cs typeface="Verdana"/>
                <a:sym typeface="Verdana"/>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Verdana"/>
                <a:ea typeface="Verdana"/>
                <a:cs typeface="Verdana"/>
                <a:sym typeface="Verdana"/>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Verdana"/>
                <a:ea typeface="Verdana"/>
                <a:cs typeface="Verdana"/>
                <a:sym typeface="Verdana"/>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Verdana"/>
                <a:ea typeface="Verdana"/>
                <a:cs typeface="Verdana"/>
                <a:sym typeface="Verdana"/>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dia" type="title">
  <p:cSld name="TITLE">
    <p:spTree>
      <p:nvGrpSpPr>
        <p:cNvPr id="62" name="Shape 62"/>
        <p:cNvGrpSpPr/>
        <p:nvPr/>
      </p:nvGrpSpPr>
      <p:grpSpPr>
        <a:xfrm>
          <a:off x="0" y="0"/>
          <a:ext cx="0" cy="0"/>
          <a:chOff x="0" y="0"/>
          <a:chExt cx="0" cy="0"/>
        </a:xfrm>
      </p:grpSpPr>
      <p:sp>
        <p:nvSpPr>
          <p:cNvPr id="63" name="Google Shape;63;p15"/>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normAutofit/>
          </a:bodyPr>
          <a:lstStyle>
            <a:lvl1pPr lvl="0" rtl="0" algn="ctr">
              <a:lnSpc>
                <a:spcPct val="90000"/>
              </a:lnSpc>
              <a:spcBef>
                <a:spcPts val="0"/>
              </a:spcBef>
              <a:spcAft>
                <a:spcPts val="0"/>
              </a:spcAft>
              <a:buClr>
                <a:schemeClr val="dk1"/>
              </a:buClr>
              <a:buSzPts val="4500"/>
              <a:buFont typeface="Calibri"/>
              <a:buNone/>
              <a:defRPr sz="4500">
                <a:latin typeface="Verdana"/>
                <a:ea typeface="Verdana"/>
                <a:cs typeface="Verdana"/>
                <a:sym typeface="Verdana"/>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64" name="Google Shape;64;p15"/>
          <p:cNvSpPr txBox="1"/>
          <p:nvPr>
            <p:ph idx="1" type="subTitle"/>
          </p:nvPr>
        </p:nvSpPr>
        <p:spPr>
          <a:xfrm>
            <a:off x="1143000" y="2701529"/>
            <a:ext cx="6858000" cy="1241700"/>
          </a:xfrm>
          <a:prstGeom prst="rect">
            <a:avLst/>
          </a:prstGeom>
          <a:noFill/>
          <a:ln>
            <a:noFill/>
          </a:ln>
        </p:spPr>
        <p:txBody>
          <a:bodyPr anchorCtr="0" anchor="t" bIns="34275" lIns="68575" spcFirstLastPara="1" rIns="68575" wrap="square" tIns="34275">
            <a:normAutofit/>
          </a:bodyPr>
          <a:lstStyle>
            <a:lvl1pPr lvl="0" rtl="0" algn="ctr">
              <a:lnSpc>
                <a:spcPct val="90000"/>
              </a:lnSpc>
              <a:spcBef>
                <a:spcPts val="800"/>
              </a:spcBef>
              <a:spcAft>
                <a:spcPts val="0"/>
              </a:spcAft>
              <a:buClr>
                <a:schemeClr val="dk1"/>
              </a:buClr>
              <a:buSzPts val="1800"/>
              <a:buNone/>
              <a:defRPr sz="1800">
                <a:latin typeface="Verdana"/>
                <a:ea typeface="Verdana"/>
                <a:cs typeface="Verdana"/>
                <a:sym typeface="Verdana"/>
              </a:defRPr>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
        <p:nvSpPr>
          <p:cNvPr id="65" name="Google Shape;65;p1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66" name="Google Shape;66;p1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67" name="Google Shape;67;p1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Verdana"/>
                <a:ea typeface="Verdana"/>
                <a:cs typeface="Verdana"/>
                <a:sym typeface="Verdana"/>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Verdana"/>
                <a:ea typeface="Verdana"/>
                <a:cs typeface="Verdana"/>
                <a:sym typeface="Verdana"/>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Verdana"/>
                <a:ea typeface="Verdana"/>
                <a:cs typeface="Verdana"/>
                <a:sym typeface="Verdana"/>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Verdana"/>
                <a:ea typeface="Verdana"/>
                <a:cs typeface="Verdana"/>
                <a:sym typeface="Verdana"/>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Verdana"/>
                <a:ea typeface="Verdana"/>
                <a:cs typeface="Verdana"/>
                <a:sym typeface="Verdana"/>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Verdana"/>
                <a:ea typeface="Verdana"/>
                <a:cs typeface="Verdana"/>
                <a:sym typeface="Verdana"/>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Verdana"/>
                <a:ea typeface="Verdana"/>
                <a:cs typeface="Verdana"/>
                <a:sym typeface="Verdana"/>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Verdana"/>
                <a:ea typeface="Verdana"/>
                <a:cs typeface="Verdana"/>
                <a:sym typeface="Verdana"/>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en object" type="obj">
  <p:cSld name="OBJECT">
    <p:spTree>
      <p:nvGrpSpPr>
        <p:cNvPr id="68" name="Shape 68"/>
        <p:cNvGrpSpPr/>
        <p:nvPr/>
      </p:nvGrpSpPr>
      <p:grpSpPr>
        <a:xfrm>
          <a:off x="0" y="0"/>
          <a:ext cx="0" cy="0"/>
          <a:chOff x="0" y="0"/>
          <a:chExt cx="0" cy="0"/>
        </a:xfrm>
      </p:grpSpPr>
      <p:sp>
        <p:nvSpPr>
          <p:cNvPr id="69" name="Google Shape;69;p16"/>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atin typeface="Verdana"/>
                <a:ea typeface="Verdana"/>
                <a:cs typeface="Verdana"/>
                <a:sym typeface="Verdana"/>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70" name="Google Shape;70;p16"/>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atin typeface="Verdana"/>
                <a:ea typeface="Verdana"/>
                <a:cs typeface="Verdana"/>
                <a:sym typeface="Verdana"/>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71" name="Google Shape;71;p1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72" name="Google Shape;72;p1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73" name="Google Shape;73;p1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Verdana"/>
                <a:ea typeface="Verdana"/>
                <a:cs typeface="Verdana"/>
                <a:sym typeface="Verdana"/>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Verdana"/>
                <a:ea typeface="Verdana"/>
                <a:cs typeface="Verdana"/>
                <a:sym typeface="Verdana"/>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Verdana"/>
                <a:ea typeface="Verdana"/>
                <a:cs typeface="Verdana"/>
                <a:sym typeface="Verdana"/>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Verdana"/>
                <a:ea typeface="Verdana"/>
                <a:cs typeface="Verdana"/>
                <a:sym typeface="Verdana"/>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Verdana"/>
                <a:ea typeface="Verdana"/>
                <a:cs typeface="Verdana"/>
                <a:sym typeface="Verdana"/>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Verdana"/>
                <a:ea typeface="Verdana"/>
                <a:cs typeface="Verdana"/>
                <a:sym typeface="Verdana"/>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Verdana"/>
                <a:ea typeface="Verdana"/>
                <a:cs typeface="Verdana"/>
                <a:sym typeface="Verdana"/>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Verdana"/>
                <a:ea typeface="Verdana"/>
                <a:cs typeface="Verdana"/>
                <a:sym typeface="Verdana"/>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ekop" type="secHead">
  <p:cSld name="SECTION_HEADER">
    <p:spTree>
      <p:nvGrpSpPr>
        <p:cNvPr id="74" name="Shape 74"/>
        <p:cNvGrpSpPr/>
        <p:nvPr/>
      </p:nvGrpSpPr>
      <p:grpSpPr>
        <a:xfrm>
          <a:off x="0" y="0"/>
          <a:ext cx="0" cy="0"/>
          <a:chOff x="0" y="0"/>
          <a:chExt cx="0" cy="0"/>
        </a:xfrm>
      </p:grpSpPr>
      <p:sp>
        <p:nvSpPr>
          <p:cNvPr id="75" name="Google Shape;75;p17"/>
          <p:cNvSpPr txBox="1"/>
          <p:nvPr>
            <p:ph type="title"/>
          </p:nvPr>
        </p:nvSpPr>
        <p:spPr>
          <a:xfrm>
            <a:off x="623888" y="1282303"/>
            <a:ext cx="7886700" cy="21396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dk1"/>
              </a:buClr>
              <a:buSzPts val="4500"/>
              <a:buFont typeface="Calibri"/>
              <a:buNone/>
              <a:defRPr sz="4500">
                <a:latin typeface="Verdana"/>
                <a:ea typeface="Verdana"/>
                <a:cs typeface="Verdana"/>
                <a:sym typeface="Verdana"/>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76" name="Google Shape;76;p17"/>
          <p:cNvSpPr txBox="1"/>
          <p:nvPr>
            <p:ph idx="1" type="body"/>
          </p:nvPr>
        </p:nvSpPr>
        <p:spPr>
          <a:xfrm>
            <a:off x="623888" y="3442097"/>
            <a:ext cx="7886700" cy="11253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rgbClr val="888888"/>
              </a:buClr>
              <a:buSzPts val="1800"/>
              <a:buNone/>
              <a:defRPr sz="1800">
                <a:solidFill>
                  <a:srgbClr val="888888"/>
                </a:solidFill>
                <a:latin typeface="Verdana"/>
                <a:ea typeface="Verdana"/>
                <a:cs typeface="Verdana"/>
                <a:sym typeface="Verdana"/>
              </a:defRPr>
            </a:lvl1pPr>
            <a:lvl2pPr indent="-228600" lvl="1" marL="914400" rtl="0" algn="l">
              <a:lnSpc>
                <a:spcPct val="90000"/>
              </a:lnSpc>
              <a:spcBef>
                <a:spcPts val="400"/>
              </a:spcBef>
              <a:spcAft>
                <a:spcPts val="0"/>
              </a:spcAft>
              <a:buClr>
                <a:srgbClr val="888888"/>
              </a:buClr>
              <a:buSzPts val="1500"/>
              <a:buNone/>
              <a:defRPr sz="1500">
                <a:solidFill>
                  <a:srgbClr val="888888"/>
                </a:solidFill>
              </a:defRPr>
            </a:lvl2pPr>
            <a:lvl3pPr indent="-228600" lvl="2" marL="1371600" rtl="0" algn="l">
              <a:lnSpc>
                <a:spcPct val="90000"/>
              </a:lnSpc>
              <a:spcBef>
                <a:spcPts val="400"/>
              </a:spcBef>
              <a:spcAft>
                <a:spcPts val="0"/>
              </a:spcAft>
              <a:buClr>
                <a:srgbClr val="888888"/>
              </a:buClr>
              <a:buSzPts val="1400"/>
              <a:buNone/>
              <a:defRPr sz="1400">
                <a:solidFill>
                  <a:srgbClr val="888888"/>
                </a:solidFill>
              </a:defRPr>
            </a:lvl3pPr>
            <a:lvl4pPr indent="-228600" lvl="3" marL="1828800" rtl="0" algn="l">
              <a:lnSpc>
                <a:spcPct val="90000"/>
              </a:lnSpc>
              <a:spcBef>
                <a:spcPts val="400"/>
              </a:spcBef>
              <a:spcAft>
                <a:spcPts val="0"/>
              </a:spcAft>
              <a:buClr>
                <a:srgbClr val="888888"/>
              </a:buClr>
              <a:buSzPts val="1200"/>
              <a:buNone/>
              <a:defRPr sz="1200">
                <a:solidFill>
                  <a:srgbClr val="888888"/>
                </a:solidFill>
              </a:defRPr>
            </a:lvl4pPr>
            <a:lvl5pPr indent="-228600" lvl="4" marL="2286000" rtl="0" algn="l">
              <a:lnSpc>
                <a:spcPct val="90000"/>
              </a:lnSpc>
              <a:spcBef>
                <a:spcPts val="400"/>
              </a:spcBef>
              <a:spcAft>
                <a:spcPts val="0"/>
              </a:spcAft>
              <a:buClr>
                <a:srgbClr val="888888"/>
              </a:buClr>
              <a:buSzPts val="1200"/>
              <a:buNone/>
              <a:defRPr sz="1200">
                <a:solidFill>
                  <a:srgbClr val="888888"/>
                </a:solidFill>
              </a:defRPr>
            </a:lvl5pPr>
            <a:lvl6pPr indent="-228600" lvl="5" marL="2743200" rtl="0" algn="l">
              <a:lnSpc>
                <a:spcPct val="90000"/>
              </a:lnSpc>
              <a:spcBef>
                <a:spcPts val="400"/>
              </a:spcBef>
              <a:spcAft>
                <a:spcPts val="0"/>
              </a:spcAft>
              <a:buClr>
                <a:srgbClr val="888888"/>
              </a:buClr>
              <a:buSzPts val="1200"/>
              <a:buNone/>
              <a:defRPr sz="1200">
                <a:solidFill>
                  <a:srgbClr val="888888"/>
                </a:solidFill>
              </a:defRPr>
            </a:lvl6pPr>
            <a:lvl7pPr indent="-228600" lvl="6" marL="3200400" rtl="0" algn="l">
              <a:lnSpc>
                <a:spcPct val="90000"/>
              </a:lnSpc>
              <a:spcBef>
                <a:spcPts val="400"/>
              </a:spcBef>
              <a:spcAft>
                <a:spcPts val="0"/>
              </a:spcAft>
              <a:buClr>
                <a:srgbClr val="888888"/>
              </a:buClr>
              <a:buSzPts val="1200"/>
              <a:buNone/>
              <a:defRPr sz="1200">
                <a:solidFill>
                  <a:srgbClr val="888888"/>
                </a:solidFill>
              </a:defRPr>
            </a:lvl7pPr>
            <a:lvl8pPr indent="-228600" lvl="7" marL="3657600" rtl="0" algn="l">
              <a:lnSpc>
                <a:spcPct val="90000"/>
              </a:lnSpc>
              <a:spcBef>
                <a:spcPts val="400"/>
              </a:spcBef>
              <a:spcAft>
                <a:spcPts val="0"/>
              </a:spcAft>
              <a:buClr>
                <a:srgbClr val="888888"/>
              </a:buClr>
              <a:buSzPts val="1200"/>
              <a:buNone/>
              <a:defRPr sz="1200">
                <a:solidFill>
                  <a:srgbClr val="888888"/>
                </a:solidFill>
              </a:defRPr>
            </a:lvl8pPr>
            <a:lvl9pPr indent="-228600" lvl="8" marL="4114800" rtl="0" algn="l">
              <a:lnSpc>
                <a:spcPct val="90000"/>
              </a:lnSpc>
              <a:spcBef>
                <a:spcPts val="400"/>
              </a:spcBef>
              <a:spcAft>
                <a:spcPts val="0"/>
              </a:spcAft>
              <a:buClr>
                <a:srgbClr val="888888"/>
              </a:buClr>
              <a:buSzPts val="1200"/>
              <a:buNone/>
              <a:defRPr sz="1200">
                <a:solidFill>
                  <a:srgbClr val="888888"/>
                </a:solidFill>
              </a:defRPr>
            </a:lvl9pPr>
          </a:lstStyle>
          <a:p/>
        </p:txBody>
      </p:sp>
      <p:sp>
        <p:nvSpPr>
          <p:cNvPr id="77" name="Google Shape;77;p17"/>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78" name="Google Shape;78;p17"/>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79" name="Google Shape;79;p17"/>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Verdana"/>
                <a:ea typeface="Verdana"/>
                <a:cs typeface="Verdana"/>
                <a:sym typeface="Verdana"/>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Verdana"/>
                <a:ea typeface="Verdana"/>
                <a:cs typeface="Verdana"/>
                <a:sym typeface="Verdana"/>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Verdana"/>
                <a:ea typeface="Verdana"/>
                <a:cs typeface="Verdana"/>
                <a:sym typeface="Verdana"/>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Verdana"/>
                <a:ea typeface="Verdana"/>
                <a:cs typeface="Verdana"/>
                <a:sym typeface="Verdana"/>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Verdana"/>
                <a:ea typeface="Verdana"/>
                <a:cs typeface="Verdana"/>
                <a:sym typeface="Verdana"/>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Verdana"/>
                <a:ea typeface="Verdana"/>
                <a:cs typeface="Verdana"/>
                <a:sym typeface="Verdana"/>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Verdana"/>
                <a:ea typeface="Verdana"/>
                <a:cs typeface="Verdana"/>
                <a:sym typeface="Verdana"/>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Verdana"/>
                <a:ea typeface="Verdana"/>
                <a:cs typeface="Verdana"/>
                <a:sym typeface="Verdana"/>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houd van twee" type="twoObj">
  <p:cSld name="TWO_OBJECTS">
    <p:spTree>
      <p:nvGrpSpPr>
        <p:cNvPr id="80" name="Shape 80"/>
        <p:cNvGrpSpPr/>
        <p:nvPr/>
      </p:nvGrpSpPr>
      <p:grpSpPr>
        <a:xfrm>
          <a:off x="0" y="0"/>
          <a:ext cx="0" cy="0"/>
          <a:chOff x="0" y="0"/>
          <a:chExt cx="0" cy="0"/>
        </a:xfrm>
      </p:grpSpPr>
      <p:sp>
        <p:nvSpPr>
          <p:cNvPr id="81" name="Google Shape;81;p18"/>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atin typeface="Verdana"/>
                <a:ea typeface="Verdana"/>
                <a:cs typeface="Verdana"/>
                <a:sym typeface="Verdana"/>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82" name="Google Shape;82;p18"/>
          <p:cNvSpPr txBox="1"/>
          <p:nvPr>
            <p:ph idx="1" type="body"/>
          </p:nvPr>
        </p:nvSpPr>
        <p:spPr>
          <a:xfrm>
            <a:off x="628650" y="1369219"/>
            <a:ext cx="38862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atin typeface="Verdana"/>
                <a:ea typeface="Verdana"/>
                <a:cs typeface="Verdana"/>
                <a:sym typeface="Verdana"/>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83" name="Google Shape;83;p18"/>
          <p:cNvSpPr txBox="1"/>
          <p:nvPr>
            <p:ph idx="2" type="body"/>
          </p:nvPr>
        </p:nvSpPr>
        <p:spPr>
          <a:xfrm>
            <a:off x="4629150" y="1369219"/>
            <a:ext cx="38862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atin typeface="Verdana"/>
                <a:ea typeface="Verdana"/>
                <a:cs typeface="Verdana"/>
                <a:sym typeface="Verdana"/>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84" name="Google Shape;84;p18"/>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85" name="Google Shape;85;p18"/>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86" name="Google Shape;86;p1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Verdana"/>
                <a:ea typeface="Verdana"/>
                <a:cs typeface="Verdana"/>
                <a:sym typeface="Verdana"/>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Verdana"/>
                <a:ea typeface="Verdana"/>
                <a:cs typeface="Verdana"/>
                <a:sym typeface="Verdana"/>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Verdana"/>
                <a:ea typeface="Verdana"/>
                <a:cs typeface="Verdana"/>
                <a:sym typeface="Verdana"/>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Verdana"/>
                <a:ea typeface="Verdana"/>
                <a:cs typeface="Verdana"/>
                <a:sym typeface="Verdana"/>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Verdana"/>
                <a:ea typeface="Verdana"/>
                <a:cs typeface="Verdana"/>
                <a:sym typeface="Verdana"/>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Verdana"/>
                <a:ea typeface="Verdana"/>
                <a:cs typeface="Verdana"/>
                <a:sym typeface="Verdana"/>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Verdana"/>
                <a:ea typeface="Verdana"/>
                <a:cs typeface="Verdana"/>
                <a:sym typeface="Verdana"/>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Verdana"/>
                <a:ea typeface="Verdana"/>
                <a:cs typeface="Verdana"/>
                <a:sym typeface="Verdana"/>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gelijking" type="twoTxTwoObj">
  <p:cSld name="TWO_OBJECTS_WITH_TEXT">
    <p:spTree>
      <p:nvGrpSpPr>
        <p:cNvPr id="87" name="Shape 87"/>
        <p:cNvGrpSpPr/>
        <p:nvPr/>
      </p:nvGrpSpPr>
      <p:grpSpPr>
        <a:xfrm>
          <a:off x="0" y="0"/>
          <a:ext cx="0" cy="0"/>
          <a:chOff x="0" y="0"/>
          <a:chExt cx="0" cy="0"/>
        </a:xfrm>
      </p:grpSpPr>
      <p:sp>
        <p:nvSpPr>
          <p:cNvPr id="88" name="Google Shape;88;p19"/>
          <p:cNvSpPr txBox="1"/>
          <p:nvPr>
            <p:ph type="title"/>
          </p:nvPr>
        </p:nvSpPr>
        <p:spPr>
          <a:xfrm>
            <a:off x="629841"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atin typeface="Verdana"/>
                <a:ea typeface="Verdana"/>
                <a:cs typeface="Verdana"/>
                <a:sym typeface="Verdana"/>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89" name="Google Shape;89;p19"/>
          <p:cNvSpPr txBox="1"/>
          <p:nvPr>
            <p:ph idx="1" type="body"/>
          </p:nvPr>
        </p:nvSpPr>
        <p:spPr>
          <a:xfrm>
            <a:off x="629841" y="1260872"/>
            <a:ext cx="3868500" cy="618000"/>
          </a:xfrm>
          <a:prstGeom prst="rect">
            <a:avLst/>
          </a:prstGeom>
          <a:noFill/>
          <a:ln>
            <a:noFill/>
          </a:ln>
        </p:spPr>
        <p:txBody>
          <a:bodyPr anchorCtr="0" anchor="b"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800"/>
              <a:buNone/>
              <a:defRPr b="1" sz="1800">
                <a:latin typeface="Verdana"/>
                <a:ea typeface="Verdana"/>
                <a:cs typeface="Verdana"/>
                <a:sym typeface="Verdana"/>
              </a:defRPr>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90" name="Google Shape;90;p19"/>
          <p:cNvSpPr txBox="1"/>
          <p:nvPr>
            <p:ph idx="2" type="body"/>
          </p:nvPr>
        </p:nvSpPr>
        <p:spPr>
          <a:xfrm>
            <a:off x="629841" y="1878806"/>
            <a:ext cx="3868500" cy="27636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atin typeface="Verdana"/>
                <a:ea typeface="Verdana"/>
                <a:cs typeface="Verdana"/>
                <a:sym typeface="Verdana"/>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91" name="Google Shape;91;p19"/>
          <p:cNvSpPr txBox="1"/>
          <p:nvPr>
            <p:ph idx="3" type="body"/>
          </p:nvPr>
        </p:nvSpPr>
        <p:spPr>
          <a:xfrm>
            <a:off x="4629150" y="1260872"/>
            <a:ext cx="3887400" cy="618000"/>
          </a:xfrm>
          <a:prstGeom prst="rect">
            <a:avLst/>
          </a:prstGeom>
          <a:noFill/>
          <a:ln>
            <a:noFill/>
          </a:ln>
        </p:spPr>
        <p:txBody>
          <a:bodyPr anchorCtr="0" anchor="b"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800"/>
              <a:buNone/>
              <a:defRPr b="1" sz="1800">
                <a:latin typeface="Verdana"/>
                <a:ea typeface="Verdana"/>
                <a:cs typeface="Verdana"/>
                <a:sym typeface="Verdana"/>
              </a:defRPr>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92" name="Google Shape;92;p19"/>
          <p:cNvSpPr txBox="1"/>
          <p:nvPr>
            <p:ph idx="4" type="body"/>
          </p:nvPr>
        </p:nvSpPr>
        <p:spPr>
          <a:xfrm>
            <a:off x="4629150" y="1878806"/>
            <a:ext cx="3887400" cy="27636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atin typeface="Verdana"/>
                <a:ea typeface="Verdana"/>
                <a:cs typeface="Verdana"/>
                <a:sym typeface="Verdana"/>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93" name="Google Shape;93;p19"/>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94" name="Google Shape;94;p19"/>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95" name="Google Shape;95;p1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Verdana"/>
                <a:ea typeface="Verdana"/>
                <a:cs typeface="Verdana"/>
                <a:sym typeface="Verdana"/>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Verdana"/>
                <a:ea typeface="Verdana"/>
                <a:cs typeface="Verdana"/>
                <a:sym typeface="Verdana"/>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Verdana"/>
                <a:ea typeface="Verdana"/>
                <a:cs typeface="Verdana"/>
                <a:sym typeface="Verdana"/>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Verdana"/>
                <a:ea typeface="Verdana"/>
                <a:cs typeface="Verdana"/>
                <a:sym typeface="Verdana"/>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Verdana"/>
                <a:ea typeface="Verdana"/>
                <a:cs typeface="Verdana"/>
                <a:sym typeface="Verdana"/>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Verdana"/>
                <a:ea typeface="Verdana"/>
                <a:cs typeface="Verdana"/>
                <a:sym typeface="Verdana"/>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Verdana"/>
                <a:ea typeface="Verdana"/>
                <a:cs typeface="Verdana"/>
                <a:sym typeface="Verdana"/>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Verdana"/>
                <a:ea typeface="Verdana"/>
                <a:cs typeface="Verdana"/>
                <a:sym typeface="Verdana"/>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lleen titel" type="titleOnly">
  <p:cSld name="TITLE_ONLY">
    <p:spTree>
      <p:nvGrpSpPr>
        <p:cNvPr id="96" name="Shape 96"/>
        <p:cNvGrpSpPr/>
        <p:nvPr/>
      </p:nvGrpSpPr>
      <p:grpSpPr>
        <a:xfrm>
          <a:off x="0" y="0"/>
          <a:ext cx="0" cy="0"/>
          <a:chOff x="0" y="0"/>
          <a:chExt cx="0" cy="0"/>
        </a:xfrm>
      </p:grpSpPr>
      <p:sp>
        <p:nvSpPr>
          <p:cNvPr id="97" name="Google Shape;97;p20"/>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atin typeface="Verdana"/>
                <a:ea typeface="Verdana"/>
                <a:cs typeface="Verdana"/>
                <a:sym typeface="Verdana"/>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98" name="Google Shape;98;p20"/>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99" name="Google Shape;99;p20"/>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00" name="Google Shape;100;p2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Verdana"/>
                <a:ea typeface="Verdana"/>
                <a:cs typeface="Verdana"/>
                <a:sym typeface="Verdana"/>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Verdana"/>
                <a:ea typeface="Verdana"/>
                <a:cs typeface="Verdana"/>
                <a:sym typeface="Verdana"/>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Verdana"/>
                <a:ea typeface="Verdana"/>
                <a:cs typeface="Verdana"/>
                <a:sym typeface="Verdana"/>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Verdana"/>
                <a:ea typeface="Verdana"/>
                <a:cs typeface="Verdana"/>
                <a:sym typeface="Verdana"/>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Verdana"/>
                <a:ea typeface="Verdana"/>
                <a:cs typeface="Verdana"/>
                <a:sym typeface="Verdana"/>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Verdana"/>
                <a:ea typeface="Verdana"/>
                <a:cs typeface="Verdana"/>
                <a:sym typeface="Verdana"/>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Verdana"/>
                <a:ea typeface="Verdana"/>
                <a:cs typeface="Verdana"/>
                <a:sym typeface="Verdana"/>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Verdana"/>
                <a:ea typeface="Verdana"/>
                <a:cs typeface="Verdana"/>
                <a:sym typeface="Verdana"/>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eg" type="blank">
  <p:cSld name="BLANK">
    <p:spTree>
      <p:nvGrpSpPr>
        <p:cNvPr id="101" name="Shape 101"/>
        <p:cNvGrpSpPr/>
        <p:nvPr/>
      </p:nvGrpSpPr>
      <p:grpSpPr>
        <a:xfrm>
          <a:off x="0" y="0"/>
          <a:ext cx="0" cy="0"/>
          <a:chOff x="0" y="0"/>
          <a:chExt cx="0" cy="0"/>
        </a:xfrm>
      </p:grpSpPr>
      <p:sp>
        <p:nvSpPr>
          <p:cNvPr id="102" name="Google Shape;102;p2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03" name="Google Shape;103;p2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04" name="Google Shape;104;p2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Verdana"/>
                <a:ea typeface="Verdana"/>
                <a:cs typeface="Verdana"/>
                <a:sym typeface="Verdana"/>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Verdana"/>
                <a:ea typeface="Verdana"/>
                <a:cs typeface="Verdana"/>
                <a:sym typeface="Verdana"/>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Verdana"/>
                <a:ea typeface="Verdana"/>
                <a:cs typeface="Verdana"/>
                <a:sym typeface="Verdana"/>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Verdana"/>
                <a:ea typeface="Verdana"/>
                <a:cs typeface="Verdana"/>
                <a:sym typeface="Verdana"/>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Verdana"/>
                <a:ea typeface="Verdana"/>
                <a:cs typeface="Verdana"/>
                <a:sym typeface="Verdana"/>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Verdana"/>
                <a:ea typeface="Verdana"/>
                <a:cs typeface="Verdana"/>
                <a:sym typeface="Verdana"/>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Verdana"/>
                <a:ea typeface="Verdana"/>
                <a:cs typeface="Verdana"/>
                <a:sym typeface="Verdana"/>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Verdana"/>
                <a:ea typeface="Verdana"/>
                <a:cs typeface="Verdana"/>
                <a:sym typeface="Verdana"/>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houd met bijschrift" type="objTx">
  <p:cSld name="OBJECT_WITH_CAPTION_TEXT">
    <p:spTree>
      <p:nvGrpSpPr>
        <p:cNvPr id="105" name="Shape 105"/>
        <p:cNvGrpSpPr/>
        <p:nvPr/>
      </p:nvGrpSpPr>
      <p:grpSpPr>
        <a:xfrm>
          <a:off x="0" y="0"/>
          <a:ext cx="0" cy="0"/>
          <a:chOff x="0" y="0"/>
          <a:chExt cx="0" cy="0"/>
        </a:xfrm>
      </p:grpSpPr>
      <p:sp>
        <p:nvSpPr>
          <p:cNvPr id="106" name="Google Shape;106;p22"/>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dk1"/>
              </a:buClr>
              <a:buSzPts val="2400"/>
              <a:buFont typeface="Calibri"/>
              <a:buNone/>
              <a:defRPr sz="2400">
                <a:latin typeface="Verdana"/>
                <a:ea typeface="Verdana"/>
                <a:cs typeface="Verdana"/>
                <a:sym typeface="Verdana"/>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07" name="Google Shape;107;p22"/>
          <p:cNvSpPr txBox="1"/>
          <p:nvPr>
            <p:ph idx="1" type="body"/>
          </p:nvPr>
        </p:nvSpPr>
        <p:spPr>
          <a:xfrm>
            <a:off x="3887391" y="740569"/>
            <a:ext cx="4629300" cy="3655200"/>
          </a:xfrm>
          <a:prstGeom prst="rect">
            <a:avLst/>
          </a:prstGeom>
          <a:noFill/>
          <a:ln>
            <a:noFill/>
          </a:ln>
        </p:spPr>
        <p:txBody>
          <a:bodyPr anchorCtr="0" anchor="t" bIns="34275" lIns="68575" spcFirstLastPara="1" rIns="68575" wrap="square" tIns="34275">
            <a:normAutofit/>
          </a:bodyPr>
          <a:lstStyle>
            <a:lvl1pPr indent="-381000" lvl="0" marL="457200" rtl="0" algn="l">
              <a:lnSpc>
                <a:spcPct val="90000"/>
              </a:lnSpc>
              <a:spcBef>
                <a:spcPts val="800"/>
              </a:spcBef>
              <a:spcAft>
                <a:spcPts val="0"/>
              </a:spcAft>
              <a:buClr>
                <a:schemeClr val="dk1"/>
              </a:buClr>
              <a:buSzPts val="2400"/>
              <a:buChar char="•"/>
              <a:defRPr sz="2400">
                <a:latin typeface="Verdana"/>
                <a:ea typeface="Verdana"/>
                <a:cs typeface="Verdana"/>
                <a:sym typeface="Verdana"/>
              </a:defRPr>
            </a:lvl1pPr>
            <a:lvl2pPr indent="-361950" lvl="1" marL="914400" rtl="0" algn="l">
              <a:lnSpc>
                <a:spcPct val="90000"/>
              </a:lnSpc>
              <a:spcBef>
                <a:spcPts val="400"/>
              </a:spcBef>
              <a:spcAft>
                <a:spcPts val="0"/>
              </a:spcAft>
              <a:buClr>
                <a:schemeClr val="dk1"/>
              </a:buClr>
              <a:buSzPts val="2100"/>
              <a:buChar char="•"/>
              <a:defRPr sz="2100"/>
            </a:lvl2pPr>
            <a:lvl3pPr indent="-342900" lvl="2" marL="1371600" rtl="0" algn="l">
              <a:lnSpc>
                <a:spcPct val="90000"/>
              </a:lnSpc>
              <a:spcBef>
                <a:spcPts val="400"/>
              </a:spcBef>
              <a:spcAft>
                <a:spcPts val="0"/>
              </a:spcAft>
              <a:buClr>
                <a:schemeClr val="dk1"/>
              </a:buClr>
              <a:buSzPts val="1800"/>
              <a:buChar char="•"/>
              <a:defRPr sz="1800"/>
            </a:lvl3pPr>
            <a:lvl4pPr indent="-323850" lvl="3" marL="1828800" rtl="0" algn="l">
              <a:lnSpc>
                <a:spcPct val="90000"/>
              </a:lnSpc>
              <a:spcBef>
                <a:spcPts val="400"/>
              </a:spcBef>
              <a:spcAft>
                <a:spcPts val="0"/>
              </a:spcAft>
              <a:buClr>
                <a:schemeClr val="dk1"/>
              </a:buClr>
              <a:buSzPts val="1500"/>
              <a:buChar char="•"/>
              <a:defRPr sz="1500"/>
            </a:lvl4pPr>
            <a:lvl5pPr indent="-323850" lvl="4" marL="2286000" rtl="0" algn="l">
              <a:lnSpc>
                <a:spcPct val="90000"/>
              </a:lnSpc>
              <a:spcBef>
                <a:spcPts val="400"/>
              </a:spcBef>
              <a:spcAft>
                <a:spcPts val="0"/>
              </a:spcAft>
              <a:buClr>
                <a:schemeClr val="dk1"/>
              </a:buClr>
              <a:buSzPts val="1500"/>
              <a:buChar char="•"/>
              <a:defRPr sz="1500"/>
            </a:lvl5pPr>
            <a:lvl6pPr indent="-323850" lvl="5" marL="2743200" rtl="0" algn="l">
              <a:lnSpc>
                <a:spcPct val="90000"/>
              </a:lnSpc>
              <a:spcBef>
                <a:spcPts val="400"/>
              </a:spcBef>
              <a:spcAft>
                <a:spcPts val="0"/>
              </a:spcAft>
              <a:buClr>
                <a:schemeClr val="dk1"/>
              </a:buClr>
              <a:buSzPts val="1500"/>
              <a:buChar char="•"/>
              <a:defRPr sz="1500"/>
            </a:lvl6pPr>
            <a:lvl7pPr indent="-323850" lvl="6" marL="3200400" rtl="0" algn="l">
              <a:lnSpc>
                <a:spcPct val="90000"/>
              </a:lnSpc>
              <a:spcBef>
                <a:spcPts val="400"/>
              </a:spcBef>
              <a:spcAft>
                <a:spcPts val="0"/>
              </a:spcAft>
              <a:buClr>
                <a:schemeClr val="dk1"/>
              </a:buClr>
              <a:buSzPts val="1500"/>
              <a:buChar char="•"/>
              <a:defRPr sz="1500"/>
            </a:lvl7pPr>
            <a:lvl8pPr indent="-323850" lvl="7" marL="3657600" rtl="0" algn="l">
              <a:lnSpc>
                <a:spcPct val="90000"/>
              </a:lnSpc>
              <a:spcBef>
                <a:spcPts val="400"/>
              </a:spcBef>
              <a:spcAft>
                <a:spcPts val="0"/>
              </a:spcAft>
              <a:buClr>
                <a:schemeClr val="dk1"/>
              </a:buClr>
              <a:buSzPts val="1500"/>
              <a:buChar char="•"/>
              <a:defRPr sz="1500"/>
            </a:lvl8pPr>
            <a:lvl9pPr indent="-323850" lvl="8" marL="4114800" rtl="0" algn="l">
              <a:lnSpc>
                <a:spcPct val="90000"/>
              </a:lnSpc>
              <a:spcBef>
                <a:spcPts val="400"/>
              </a:spcBef>
              <a:spcAft>
                <a:spcPts val="0"/>
              </a:spcAft>
              <a:buClr>
                <a:schemeClr val="dk1"/>
              </a:buClr>
              <a:buSzPts val="1500"/>
              <a:buChar char="•"/>
              <a:defRPr sz="1500"/>
            </a:lvl9pPr>
          </a:lstStyle>
          <a:p/>
        </p:txBody>
      </p:sp>
      <p:sp>
        <p:nvSpPr>
          <p:cNvPr id="108" name="Google Shape;108;p22"/>
          <p:cNvSpPr txBox="1"/>
          <p:nvPr>
            <p:ph idx="2" type="body"/>
          </p:nvPr>
        </p:nvSpPr>
        <p:spPr>
          <a:xfrm>
            <a:off x="629841" y="1543050"/>
            <a:ext cx="2949000" cy="28587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200"/>
              <a:buNone/>
              <a:defRPr sz="1200">
                <a:latin typeface="Verdana"/>
                <a:ea typeface="Verdana"/>
                <a:cs typeface="Verdana"/>
                <a:sym typeface="Verdana"/>
              </a:defRPr>
            </a:lvl1pPr>
            <a:lvl2pPr indent="-228600" lvl="1" marL="914400" rtl="0" algn="l">
              <a:lnSpc>
                <a:spcPct val="90000"/>
              </a:lnSpc>
              <a:spcBef>
                <a:spcPts val="400"/>
              </a:spcBef>
              <a:spcAft>
                <a:spcPts val="0"/>
              </a:spcAft>
              <a:buClr>
                <a:schemeClr val="dk1"/>
              </a:buClr>
              <a:buSzPts val="1100"/>
              <a:buNone/>
              <a:defRPr sz="11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800"/>
              <a:buNone/>
              <a:defRPr sz="800"/>
            </a:lvl4pPr>
            <a:lvl5pPr indent="-228600" lvl="4" marL="2286000" rtl="0" algn="l">
              <a:lnSpc>
                <a:spcPct val="90000"/>
              </a:lnSpc>
              <a:spcBef>
                <a:spcPts val="400"/>
              </a:spcBef>
              <a:spcAft>
                <a:spcPts val="0"/>
              </a:spcAft>
              <a:buClr>
                <a:schemeClr val="dk1"/>
              </a:buClr>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109" name="Google Shape;109;p2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10" name="Google Shape;110;p2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11" name="Google Shape;111;p2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Verdana"/>
                <a:ea typeface="Verdana"/>
                <a:cs typeface="Verdana"/>
                <a:sym typeface="Verdana"/>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Verdana"/>
                <a:ea typeface="Verdana"/>
                <a:cs typeface="Verdana"/>
                <a:sym typeface="Verdana"/>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Verdana"/>
                <a:ea typeface="Verdana"/>
                <a:cs typeface="Verdana"/>
                <a:sym typeface="Verdana"/>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Verdana"/>
                <a:ea typeface="Verdana"/>
                <a:cs typeface="Verdana"/>
                <a:sym typeface="Verdana"/>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Verdana"/>
                <a:ea typeface="Verdana"/>
                <a:cs typeface="Verdana"/>
                <a:sym typeface="Verdana"/>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Verdana"/>
                <a:ea typeface="Verdana"/>
                <a:cs typeface="Verdana"/>
                <a:sym typeface="Verdana"/>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Verdana"/>
                <a:ea typeface="Verdana"/>
                <a:cs typeface="Verdana"/>
                <a:sym typeface="Verdana"/>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Verdana"/>
                <a:ea typeface="Verdana"/>
                <a:cs typeface="Verdana"/>
                <a:sym typeface="Verdana"/>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fbeelding met bijschrift" type="picTx">
  <p:cSld name="PICTURE_WITH_CAPTION_TEXT">
    <p:spTree>
      <p:nvGrpSpPr>
        <p:cNvPr id="112" name="Shape 112"/>
        <p:cNvGrpSpPr/>
        <p:nvPr/>
      </p:nvGrpSpPr>
      <p:grpSpPr>
        <a:xfrm>
          <a:off x="0" y="0"/>
          <a:ext cx="0" cy="0"/>
          <a:chOff x="0" y="0"/>
          <a:chExt cx="0" cy="0"/>
        </a:xfrm>
      </p:grpSpPr>
      <p:sp>
        <p:nvSpPr>
          <p:cNvPr id="113" name="Google Shape;113;p23"/>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dk1"/>
              </a:buClr>
              <a:buSzPts val="2400"/>
              <a:buFont typeface="Calibri"/>
              <a:buNone/>
              <a:defRPr sz="2400">
                <a:latin typeface="Verdana"/>
                <a:ea typeface="Verdana"/>
                <a:cs typeface="Verdana"/>
                <a:sym typeface="Verdana"/>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14" name="Google Shape;114;p23"/>
          <p:cNvSpPr/>
          <p:nvPr>
            <p:ph idx="2" type="pic"/>
          </p:nvPr>
        </p:nvSpPr>
        <p:spPr>
          <a:xfrm>
            <a:off x="3887391" y="740569"/>
            <a:ext cx="4629300" cy="3655200"/>
          </a:xfrm>
          <a:prstGeom prst="rect">
            <a:avLst/>
          </a:prstGeom>
          <a:noFill/>
          <a:ln>
            <a:noFill/>
          </a:ln>
        </p:spPr>
      </p:sp>
      <p:sp>
        <p:nvSpPr>
          <p:cNvPr id="115" name="Google Shape;115;p23"/>
          <p:cNvSpPr txBox="1"/>
          <p:nvPr>
            <p:ph idx="1" type="body"/>
          </p:nvPr>
        </p:nvSpPr>
        <p:spPr>
          <a:xfrm>
            <a:off x="629841" y="1543050"/>
            <a:ext cx="2949000" cy="28587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200"/>
              <a:buNone/>
              <a:defRPr sz="1200">
                <a:latin typeface="Verdana"/>
                <a:ea typeface="Verdana"/>
                <a:cs typeface="Verdana"/>
                <a:sym typeface="Verdana"/>
              </a:defRPr>
            </a:lvl1pPr>
            <a:lvl2pPr indent="-228600" lvl="1" marL="914400" rtl="0" algn="l">
              <a:lnSpc>
                <a:spcPct val="90000"/>
              </a:lnSpc>
              <a:spcBef>
                <a:spcPts val="400"/>
              </a:spcBef>
              <a:spcAft>
                <a:spcPts val="0"/>
              </a:spcAft>
              <a:buClr>
                <a:schemeClr val="dk1"/>
              </a:buClr>
              <a:buSzPts val="1100"/>
              <a:buNone/>
              <a:defRPr sz="11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800"/>
              <a:buNone/>
              <a:defRPr sz="800"/>
            </a:lvl4pPr>
            <a:lvl5pPr indent="-228600" lvl="4" marL="2286000" rtl="0" algn="l">
              <a:lnSpc>
                <a:spcPct val="90000"/>
              </a:lnSpc>
              <a:spcBef>
                <a:spcPts val="400"/>
              </a:spcBef>
              <a:spcAft>
                <a:spcPts val="0"/>
              </a:spcAft>
              <a:buClr>
                <a:schemeClr val="dk1"/>
              </a:buClr>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116" name="Google Shape;116;p2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17" name="Google Shape;117;p2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18" name="Google Shape;118;p2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Verdana"/>
                <a:ea typeface="Verdana"/>
                <a:cs typeface="Verdana"/>
                <a:sym typeface="Verdana"/>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Verdana"/>
                <a:ea typeface="Verdana"/>
                <a:cs typeface="Verdana"/>
                <a:sym typeface="Verdana"/>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Verdana"/>
                <a:ea typeface="Verdana"/>
                <a:cs typeface="Verdana"/>
                <a:sym typeface="Verdana"/>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Verdana"/>
                <a:ea typeface="Verdana"/>
                <a:cs typeface="Verdana"/>
                <a:sym typeface="Verdana"/>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Verdana"/>
                <a:ea typeface="Verdana"/>
                <a:cs typeface="Verdana"/>
                <a:sym typeface="Verdana"/>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Verdana"/>
                <a:ea typeface="Verdana"/>
                <a:cs typeface="Verdana"/>
                <a:sym typeface="Verdana"/>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Verdana"/>
                <a:ea typeface="Verdana"/>
                <a:cs typeface="Verdana"/>
                <a:sym typeface="Verdana"/>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Verdana"/>
                <a:ea typeface="Verdana"/>
                <a:cs typeface="Verdana"/>
                <a:sym typeface="Verdana"/>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en verticale tekst" type="vertTx">
  <p:cSld name="VERTICAL_TEXT">
    <p:spTree>
      <p:nvGrpSpPr>
        <p:cNvPr id="119" name="Shape 119"/>
        <p:cNvGrpSpPr/>
        <p:nvPr/>
      </p:nvGrpSpPr>
      <p:grpSpPr>
        <a:xfrm>
          <a:off x="0" y="0"/>
          <a:ext cx="0" cy="0"/>
          <a:chOff x="0" y="0"/>
          <a:chExt cx="0" cy="0"/>
        </a:xfrm>
      </p:grpSpPr>
      <p:sp>
        <p:nvSpPr>
          <p:cNvPr id="120" name="Google Shape;120;p24"/>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atin typeface="Verdana"/>
                <a:ea typeface="Verdana"/>
                <a:cs typeface="Verdana"/>
                <a:sym typeface="Verdana"/>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21" name="Google Shape;121;p24"/>
          <p:cNvSpPr txBox="1"/>
          <p:nvPr>
            <p:ph idx="1" type="body"/>
          </p:nvPr>
        </p:nvSpPr>
        <p:spPr>
          <a:xfrm rot="5400000">
            <a:off x="2940300" y="-942431"/>
            <a:ext cx="3263400" cy="78867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atin typeface="Verdana"/>
                <a:ea typeface="Verdana"/>
                <a:cs typeface="Verdana"/>
                <a:sym typeface="Verdana"/>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22" name="Google Shape;122;p2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23" name="Google Shape;123;p2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24" name="Google Shape;124;p2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Verdana"/>
                <a:ea typeface="Verdana"/>
                <a:cs typeface="Verdana"/>
                <a:sym typeface="Verdana"/>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Verdana"/>
                <a:ea typeface="Verdana"/>
                <a:cs typeface="Verdana"/>
                <a:sym typeface="Verdana"/>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Verdana"/>
                <a:ea typeface="Verdana"/>
                <a:cs typeface="Verdana"/>
                <a:sym typeface="Verdana"/>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Verdana"/>
                <a:ea typeface="Verdana"/>
                <a:cs typeface="Verdana"/>
                <a:sym typeface="Verdana"/>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Verdana"/>
                <a:ea typeface="Verdana"/>
                <a:cs typeface="Verdana"/>
                <a:sym typeface="Verdana"/>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Verdana"/>
                <a:ea typeface="Verdana"/>
                <a:cs typeface="Verdana"/>
                <a:sym typeface="Verdana"/>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Verdana"/>
                <a:ea typeface="Verdana"/>
                <a:cs typeface="Verdana"/>
                <a:sym typeface="Verdana"/>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Verdana"/>
                <a:ea typeface="Verdana"/>
                <a:cs typeface="Verdana"/>
                <a:sym typeface="Verdana"/>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e titel en tekst" type="vertTitleAndTx">
  <p:cSld name="VERTICAL_TITLE_AND_VERTICAL_TEXT">
    <p:spTree>
      <p:nvGrpSpPr>
        <p:cNvPr id="125" name="Shape 125"/>
        <p:cNvGrpSpPr/>
        <p:nvPr/>
      </p:nvGrpSpPr>
      <p:grpSpPr>
        <a:xfrm>
          <a:off x="0" y="0"/>
          <a:ext cx="0" cy="0"/>
          <a:chOff x="0" y="0"/>
          <a:chExt cx="0" cy="0"/>
        </a:xfrm>
      </p:grpSpPr>
      <p:sp>
        <p:nvSpPr>
          <p:cNvPr id="126" name="Google Shape;126;p25"/>
          <p:cNvSpPr txBox="1"/>
          <p:nvPr>
            <p:ph type="title"/>
          </p:nvPr>
        </p:nvSpPr>
        <p:spPr>
          <a:xfrm rot="5400000">
            <a:off x="5350050" y="1467544"/>
            <a:ext cx="4359000" cy="19716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atin typeface="Verdana"/>
                <a:ea typeface="Verdana"/>
                <a:cs typeface="Verdana"/>
                <a:sym typeface="Verdana"/>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27" name="Google Shape;127;p25"/>
          <p:cNvSpPr txBox="1"/>
          <p:nvPr>
            <p:ph idx="1" type="body"/>
          </p:nvPr>
        </p:nvSpPr>
        <p:spPr>
          <a:xfrm rot="5400000">
            <a:off x="1349475" y="-447056"/>
            <a:ext cx="4359000" cy="58008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atin typeface="Verdana"/>
                <a:ea typeface="Verdana"/>
                <a:cs typeface="Verdana"/>
                <a:sym typeface="Verdana"/>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28" name="Google Shape;128;p2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29" name="Google Shape;129;p2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30" name="Google Shape;130;p2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Verdana"/>
                <a:ea typeface="Verdana"/>
                <a:cs typeface="Verdana"/>
                <a:sym typeface="Verdana"/>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Verdana"/>
                <a:ea typeface="Verdana"/>
                <a:cs typeface="Verdana"/>
                <a:sym typeface="Verdana"/>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Verdana"/>
                <a:ea typeface="Verdana"/>
                <a:cs typeface="Verdana"/>
                <a:sym typeface="Verdana"/>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Verdana"/>
                <a:ea typeface="Verdana"/>
                <a:cs typeface="Verdana"/>
                <a:sym typeface="Verdana"/>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Verdana"/>
                <a:ea typeface="Verdana"/>
                <a:cs typeface="Verdana"/>
                <a:sym typeface="Verdana"/>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Verdana"/>
                <a:ea typeface="Verdana"/>
                <a:cs typeface="Verdana"/>
                <a:sym typeface="Verdana"/>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Verdana"/>
                <a:ea typeface="Verdana"/>
                <a:cs typeface="Verdana"/>
                <a:sym typeface="Verdana"/>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Verdana"/>
                <a:ea typeface="Verdana"/>
                <a:cs typeface="Verdana"/>
                <a:sym typeface="Verdana"/>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0" Type="http://schemas.openxmlformats.org/officeDocument/2006/relationships/slideLayout" Target="../slideLayouts/slideLayout22.xml"/><Relationship Id="rId12" Type="http://schemas.openxmlformats.org/officeDocument/2006/relationships/theme" Target="../theme/theme1.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nl"/>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6" name="Shape 56"/>
        <p:cNvGrpSpPr/>
        <p:nvPr/>
      </p:nvGrpSpPr>
      <p:grpSpPr>
        <a:xfrm>
          <a:off x="0" y="0"/>
          <a:ext cx="0" cy="0"/>
          <a:chOff x="0" y="0"/>
          <a:chExt cx="0" cy="0"/>
        </a:xfrm>
      </p:grpSpPr>
      <p:sp>
        <p:nvSpPr>
          <p:cNvPr id="57" name="Google Shape;57;p14"/>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58" name="Google Shape;58;p14"/>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59" name="Google Shape;59;p1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900" u="none" cap="none" strike="noStrike">
                <a:solidFill>
                  <a:srgbClr val="888888"/>
                </a:solidFill>
                <a:latin typeface="Verdana"/>
                <a:ea typeface="Verdana"/>
                <a:cs typeface="Verdana"/>
                <a:sym typeface="Verdana"/>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60" name="Google Shape;60;p1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900" u="none" cap="none" strike="noStrike">
                <a:solidFill>
                  <a:srgbClr val="888888"/>
                </a:solidFill>
                <a:latin typeface="Verdana"/>
                <a:ea typeface="Verdana"/>
                <a:cs typeface="Verdana"/>
                <a:sym typeface="Verdana"/>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61" name="Google Shape;61;p1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Verdana"/>
                <a:ea typeface="Verdana"/>
                <a:cs typeface="Verdana"/>
                <a:sym typeface="Verdana"/>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Verdana"/>
                <a:ea typeface="Verdana"/>
                <a:cs typeface="Verdana"/>
                <a:sym typeface="Verdana"/>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Verdana"/>
                <a:ea typeface="Verdana"/>
                <a:cs typeface="Verdana"/>
                <a:sym typeface="Verdana"/>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Verdana"/>
                <a:ea typeface="Verdana"/>
                <a:cs typeface="Verdana"/>
                <a:sym typeface="Verdana"/>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Verdana"/>
                <a:ea typeface="Verdana"/>
                <a:cs typeface="Verdana"/>
                <a:sym typeface="Verdana"/>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Verdana"/>
                <a:ea typeface="Verdana"/>
                <a:cs typeface="Verdana"/>
                <a:sym typeface="Verdana"/>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Verdana"/>
                <a:ea typeface="Verdana"/>
                <a:cs typeface="Verdana"/>
                <a:sym typeface="Verdana"/>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Verdana"/>
                <a:ea typeface="Verdana"/>
                <a:cs typeface="Verdana"/>
                <a:sym typeface="Verdana"/>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nl"/>
              <a:t>‹#›</a:t>
            </a:fld>
            <a:endParaRPr/>
          </a:p>
        </p:txBody>
      </p:sp>
    </p:spTree>
  </p:cSld>
  <p:clrMap accent1="accent1" accent2="accent2" accent3="accent3" accent4="accent4" accent5="accent5" accent6="accent6" bg1="lt1" bg2="dk2" tx1="dk1" tx2="lt2" folHlink="folHlink" hlink="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image" Target="../media/image10.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5.gif"/><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png"/><Relationship Id="rId4" Type="http://schemas.openxmlformats.org/officeDocument/2006/relationships/image" Target="../media/image12.png"/><Relationship Id="rId5" Type="http://schemas.openxmlformats.org/officeDocument/2006/relationships/image" Target="../media/image3.png"/><Relationship Id="rId6"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9.jp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 Id="rId3" Type="http://schemas.openxmlformats.org/officeDocument/2006/relationships/image" Target="../media/image11.jpg"/><Relationship Id="rId4" Type="http://schemas.openxmlformats.org/officeDocument/2006/relationships/image" Target="../media/image6.jpg"/><Relationship Id="rId5"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1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1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 Id="rId3" Type="http://schemas.openxmlformats.org/officeDocument/2006/relationships/hyperlink" Target="https://learningapps.org/watch?v=pytzh32na23" TargetMode="Externa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26"/>
          <p:cNvSpPr/>
          <p:nvPr/>
        </p:nvSpPr>
        <p:spPr>
          <a:xfrm>
            <a:off x="367903" y="271463"/>
            <a:ext cx="8408400" cy="4623900"/>
          </a:xfrm>
          <a:prstGeom prst="snip2DiagRect">
            <a:avLst>
              <a:gd fmla="val 0" name="adj1"/>
              <a:gd fmla="val 16667" name="adj2"/>
            </a:avLst>
          </a:prstGeom>
          <a:noFill/>
          <a:ln cap="flat" cmpd="dbl" w="60325">
            <a:solidFill>
              <a:srgbClr val="1C4587"/>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0000"/>
              </a:solidFill>
              <a:latin typeface="Calibri"/>
              <a:ea typeface="Calibri"/>
              <a:cs typeface="Calibri"/>
              <a:sym typeface="Calibri"/>
            </a:endParaRPr>
          </a:p>
        </p:txBody>
      </p:sp>
      <p:sp>
        <p:nvSpPr>
          <p:cNvPr id="136" name="Google Shape;136;p26"/>
          <p:cNvSpPr txBox="1"/>
          <p:nvPr>
            <p:ph type="ctrTitle"/>
          </p:nvPr>
        </p:nvSpPr>
        <p:spPr>
          <a:xfrm>
            <a:off x="1221606" y="1093281"/>
            <a:ext cx="6390600" cy="15396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1100"/>
              <a:buFont typeface="Arial"/>
              <a:buNone/>
            </a:pPr>
            <a:r>
              <a:rPr lang="nl">
                <a:solidFill>
                  <a:srgbClr val="1C4587"/>
                </a:solidFill>
                <a:latin typeface="Lucida Sans"/>
                <a:ea typeface="Lucida Sans"/>
                <a:cs typeface="Lucida Sans"/>
                <a:sym typeface="Lucida Sans"/>
              </a:rPr>
              <a:t>Capitalism</a:t>
            </a:r>
            <a:endParaRPr>
              <a:solidFill>
                <a:srgbClr val="1C4587"/>
              </a:solidFill>
              <a:latin typeface="Lucida Sans"/>
              <a:ea typeface="Lucida Sans"/>
              <a:cs typeface="Lucida Sans"/>
              <a:sym typeface="Lucida Sans"/>
            </a:endParaRPr>
          </a:p>
        </p:txBody>
      </p:sp>
      <p:sp>
        <p:nvSpPr>
          <p:cNvPr id="137" name="Google Shape;137;p26"/>
          <p:cNvSpPr txBox="1"/>
          <p:nvPr/>
        </p:nvSpPr>
        <p:spPr>
          <a:xfrm>
            <a:off x="639425" y="110975"/>
            <a:ext cx="1584000" cy="355800"/>
          </a:xfrm>
          <a:prstGeom prst="rect">
            <a:avLst/>
          </a:prstGeom>
          <a:solidFill>
            <a:srgbClr val="FFFFFF"/>
          </a:solidFill>
          <a:ln>
            <a:noFill/>
          </a:ln>
        </p:spPr>
        <p:txBody>
          <a:bodyPr anchorCtr="0" anchor="t" bIns="34275" lIns="68575" spcFirstLastPara="1" rIns="68575" wrap="square" tIns="34275">
            <a:noAutofit/>
          </a:bodyPr>
          <a:lstStyle/>
          <a:p>
            <a:pPr indent="0" lvl="0" marL="0" marR="0" rtl="0" algn="l">
              <a:lnSpc>
                <a:spcPct val="107000"/>
              </a:lnSpc>
              <a:spcBef>
                <a:spcPts val="0"/>
              </a:spcBef>
              <a:spcAft>
                <a:spcPts val="0"/>
              </a:spcAft>
              <a:buNone/>
            </a:pPr>
            <a:r>
              <a:rPr lang="nl">
                <a:solidFill>
                  <a:srgbClr val="1C4587"/>
                </a:solidFill>
                <a:latin typeface="Lucida Sans"/>
                <a:ea typeface="Lucida Sans"/>
                <a:cs typeface="Lucida Sans"/>
                <a:sym typeface="Lucida Sans"/>
              </a:rPr>
              <a:t>Essential Lecture</a:t>
            </a:r>
            <a:endParaRPr b="0" i="0" sz="800" u="none" cap="none" strike="noStrike">
              <a:solidFill>
                <a:srgbClr val="1C4587"/>
              </a:solidFill>
              <a:latin typeface="Times New Roman"/>
              <a:ea typeface="Times New Roman"/>
              <a:cs typeface="Times New Roman"/>
              <a:sym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35"/>
          <p:cNvSpPr txBox="1"/>
          <p:nvPr>
            <p:ph idx="1" type="body"/>
          </p:nvPr>
        </p:nvSpPr>
        <p:spPr>
          <a:xfrm>
            <a:off x="628650" y="371702"/>
            <a:ext cx="7886700" cy="4260900"/>
          </a:xfrm>
          <a:prstGeom prst="rect">
            <a:avLst/>
          </a:prstGeom>
        </p:spPr>
        <p:txBody>
          <a:bodyPr anchorCtr="0" anchor="t" bIns="34275" lIns="68575" spcFirstLastPara="1" rIns="68575" wrap="square" tIns="34275">
            <a:normAutofit/>
          </a:bodyPr>
          <a:lstStyle/>
          <a:p>
            <a:pPr indent="0" lvl="0" marL="0" rtl="0" algn="l">
              <a:lnSpc>
                <a:spcPct val="100000"/>
              </a:lnSpc>
              <a:spcBef>
                <a:spcPts val="800"/>
              </a:spcBef>
              <a:spcAft>
                <a:spcPts val="0"/>
              </a:spcAft>
              <a:buNone/>
            </a:pPr>
            <a:r>
              <a:rPr lang="nl"/>
              <a:t>Who wrote this:</a:t>
            </a:r>
            <a:br>
              <a:rPr lang="nl"/>
            </a:br>
            <a:r>
              <a:rPr lang="nl"/>
              <a:t>Capitalism </a:t>
            </a:r>
            <a:r>
              <a:rPr i="1" lang="nl"/>
              <a:t>“has accomplished wonders far surpassing Egyptian pyramids, Roman aqueducts, and Gothic cathedrals; it has conducted expeditions that put in the shade all former Exoduses of nations and crusades.”</a:t>
            </a:r>
            <a:endParaRPr i="1"/>
          </a:p>
          <a:p>
            <a:pPr indent="0" lvl="0" marL="0" rtl="0" algn="l">
              <a:lnSpc>
                <a:spcPct val="100000"/>
              </a:lnSpc>
              <a:spcBef>
                <a:spcPts val="800"/>
              </a:spcBef>
              <a:spcAft>
                <a:spcPts val="0"/>
              </a:spcAft>
              <a:buNone/>
            </a:pPr>
            <a:r>
              <a:t/>
            </a:r>
            <a:endParaRPr i="1"/>
          </a:p>
          <a:p>
            <a:pPr indent="-171450" lvl="0" marL="177800" rtl="0" algn="l">
              <a:lnSpc>
                <a:spcPct val="100000"/>
              </a:lnSpc>
              <a:spcBef>
                <a:spcPts val="0"/>
              </a:spcBef>
              <a:spcAft>
                <a:spcPts val="0"/>
              </a:spcAft>
              <a:buSzPts val="2100"/>
              <a:buChar char="❏"/>
            </a:pPr>
            <a:r>
              <a:rPr lang="nl"/>
              <a:t>Smith </a:t>
            </a:r>
            <a:endParaRPr/>
          </a:p>
          <a:p>
            <a:pPr indent="-171450" lvl="0" marL="177800" rtl="0" algn="l">
              <a:lnSpc>
                <a:spcPct val="100000"/>
              </a:lnSpc>
              <a:spcBef>
                <a:spcPts val="800"/>
              </a:spcBef>
              <a:spcAft>
                <a:spcPts val="0"/>
              </a:spcAft>
              <a:buSzPts val="2100"/>
              <a:buChar char="❏"/>
            </a:pPr>
            <a:r>
              <a:rPr lang="nl"/>
              <a:t>Marx</a:t>
            </a:r>
            <a:endParaRPr/>
          </a:p>
          <a:p>
            <a:pPr indent="-171450" lvl="0" marL="177800" rtl="0" algn="l">
              <a:lnSpc>
                <a:spcPct val="100000"/>
              </a:lnSpc>
              <a:spcBef>
                <a:spcPts val="800"/>
              </a:spcBef>
              <a:spcAft>
                <a:spcPts val="0"/>
              </a:spcAft>
              <a:buSzPts val="2100"/>
              <a:buChar char="❏"/>
            </a:pPr>
            <a:r>
              <a:rPr lang="nl"/>
              <a:t>Weber</a:t>
            </a:r>
            <a:endParaRPr/>
          </a:p>
          <a:p>
            <a:pPr indent="-171450" lvl="0" marL="177800" rtl="0" algn="l">
              <a:lnSpc>
                <a:spcPct val="100000"/>
              </a:lnSpc>
              <a:spcBef>
                <a:spcPts val="800"/>
              </a:spcBef>
              <a:spcAft>
                <a:spcPts val="0"/>
              </a:spcAft>
              <a:buSzPts val="2100"/>
              <a:buChar char="❏"/>
            </a:pPr>
            <a:r>
              <a:rPr lang="nl"/>
              <a:t>Schumpeter</a:t>
            </a:r>
            <a:endParaRPr/>
          </a:p>
          <a:p>
            <a:pPr indent="-171450" lvl="0" marL="177800" rtl="0" algn="l">
              <a:lnSpc>
                <a:spcPct val="100000"/>
              </a:lnSpc>
              <a:spcBef>
                <a:spcPts val="800"/>
              </a:spcBef>
              <a:spcAft>
                <a:spcPts val="0"/>
              </a:spcAft>
              <a:buSzPts val="2100"/>
              <a:buChar char="❏"/>
            </a:pPr>
            <a:r>
              <a:rPr lang="nl"/>
              <a:t>Keynes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36"/>
          <p:cNvSpPr txBox="1"/>
          <p:nvPr>
            <p:ph idx="1" type="body"/>
          </p:nvPr>
        </p:nvSpPr>
        <p:spPr>
          <a:xfrm>
            <a:off x="628650" y="291452"/>
            <a:ext cx="7886700" cy="4341300"/>
          </a:xfrm>
          <a:prstGeom prst="rect">
            <a:avLst/>
          </a:prstGeom>
        </p:spPr>
        <p:txBody>
          <a:bodyPr anchorCtr="0" anchor="t" bIns="34275" lIns="68575" spcFirstLastPara="1" rIns="68575" wrap="square" tIns="34275">
            <a:normAutofit/>
          </a:bodyPr>
          <a:lstStyle/>
          <a:p>
            <a:pPr indent="0" lvl="0" marL="0" rtl="0" algn="l">
              <a:lnSpc>
                <a:spcPct val="100000"/>
              </a:lnSpc>
              <a:spcBef>
                <a:spcPts val="800"/>
              </a:spcBef>
              <a:spcAft>
                <a:spcPts val="0"/>
              </a:spcAft>
              <a:buNone/>
            </a:pPr>
            <a:r>
              <a:rPr lang="nl"/>
              <a:t>Who wrote this:</a:t>
            </a:r>
            <a:br>
              <a:rPr lang="nl"/>
            </a:br>
            <a:r>
              <a:rPr i="1" lang="nl"/>
              <a:t>“Civil government, so far as it is instituted for the security of property, is in reality instituted for the defense of the rich against the poor, or of those who have some property against those who have none at all.”</a:t>
            </a:r>
            <a:endParaRPr i="1"/>
          </a:p>
          <a:p>
            <a:pPr indent="0" lvl="0" marL="0" rtl="0" algn="l">
              <a:lnSpc>
                <a:spcPct val="100000"/>
              </a:lnSpc>
              <a:spcBef>
                <a:spcPts val="800"/>
              </a:spcBef>
              <a:spcAft>
                <a:spcPts val="0"/>
              </a:spcAft>
              <a:buClr>
                <a:schemeClr val="dk1"/>
              </a:buClr>
              <a:buSzPts val="800"/>
              <a:buFont typeface="Arial"/>
              <a:buNone/>
            </a:pPr>
            <a:r>
              <a:t/>
            </a:r>
            <a:endParaRPr/>
          </a:p>
          <a:p>
            <a:pPr indent="-171450" lvl="0" marL="177800" rtl="0" algn="l">
              <a:lnSpc>
                <a:spcPct val="100000"/>
              </a:lnSpc>
              <a:spcBef>
                <a:spcPts val="0"/>
              </a:spcBef>
              <a:spcAft>
                <a:spcPts val="0"/>
              </a:spcAft>
              <a:buSzPts val="2100"/>
              <a:buChar char="❏"/>
            </a:pPr>
            <a:r>
              <a:rPr lang="nl"/>
              <a:t>Smith</a:t>
            </a:r>
            <a:endParaRPr/>
          </a:p>
          <a:p>
            <a:pPr indent="-171450" lvl="0" marL="177800" rtl="0" algn="l">
              <a:lnSpc>
                <a:spcPct val="100000"/>
              </a:lnSpc>
              <a:spcBef>
                <a:spcPts val="800"/>
              </a:spcBef>
              <a:spcAft>
                <a:spcPts val="0"/>
              </a:spcAft>
              <a:buSzPts val="2100"/>
              <a:buChar char="❏"/>
            </a:pPr>
            <a:r>
              <a:rPr lang="nl"/>
              <a:t>Marx </a:t>
            </a:r>
            <a:endParaRPr/>
          </a:p>
          <a:p>
            <a:pPr indent="-171450" lvl="0" marL="177800" rtl="0" algn="l">
              <a:lnSpc>
                <a:spcPct val="100000"/>
              </a:lnSpc>
              <a:spcBef>
                <a:spcPts val="800"/>
              </a:spcBef>
              <a:spcAft>
                <a:spcPts val="0"/>
              </a:spcAft>
              <a:buSzPts val="2100"/>
              <a:buChar char="❏"/>
            </a:pPr>
            <a:r>
              <a:rPr lang="nl"/>
              <a:t>Weber</a:t>
            </a:r>
            <a:endParaRPr/>
          </a:p>
          <a:p>
            <a:pPr indent="-171450" lvl="0" marL="177800" rtl="0" algn="l">
              <a:lnSpc>
                <a:spcPct val="100000"/>
              </a:lnSpc>
              <a:spcBef>
                <a:spcPts val="800"/>
              </a:spcBef>
              <a:spcAft>
                <a:spcPts val="0"/>
              </a:spcAft>
              <a:buSzPts val="2100"/>
              <a:buChar char="❏"/>
            </a:pPr>
            <a:r>
              <a:rPr lang="nl"/>
              <a:t>Schumpeter</a:t>
            </a:r>
            <a:endParaRPr/>
          </a:p>
          <a:p>
            <a:pPr indent="-171450" lvl="0" marL="177800" rtl="0" algn="l">
              <a:lnSpc>
                <a:spcPct val="100000"/>
              </a:lnSpc>
              <a:spcBef>
                <a:spcPts val="800"/>
              </a:spcBef>
              <a:spcAft>
                <a:spcPts val="0"/>
              </a:spcAft>
              <a:buSzPts val="2100"/>
              <a:buChar char="❏"/>
            </a:pPr>
            <a:r>
              <a:rPr lang="nl"/>
              <a:t>Keynes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37"/>
          <p:cNvSpPr txBox="1"/>
          <p:nvPr>
            <p:ph type="title"/>
          </p:nvPr>
        </p:nvSpPr>
        <p:spPr>
          <a:xfrm>
            <a:off x="628650" y="273844"/>
            <a:ext cx="7886700" cy="994200"/>
          </a:xfrm>
          <a:prstGeom prst="rect">
            <a:avLst/>
          </a:prstGeom>
        </p:spPr>
        <p:txBody>
          <a:bodyPr anchorCtr="0" anchor="ctr" bIns="34275" lIns="68575" spcFirstLastPara="1" rIns="68575" wrap="square" tIns="34275">
            <a:normAutofit fontScale="90000"/>
          </a:bodyPr>
          <a:lstStyle/>
          <a:p>
            <a:pPr indent="0" lvl="0" marL="0" rtl="0" algn="l">
              <a:lnSpc>
                <a:spcPct val="100000"/>
              </a:lnSpc>
              <a:spcBef>
                <a:spcPts val="0"/>
              </a:spcBef>
              <a:spcAft>
                <a:spcPts val="0"/>
              </a:spcAft>
              <a:buNone/>
            </a:pPr>
            <a:r>
              <a:rPr lang="nl"/>
              <a:t>Exercise 1: Explaining capitalism’s basic institutions in duos</a:t>
            </a:r>
            <a:endParaRPr/>
          </a:p>
        </p:txBody>
      </p:sp>
      <p:sp>
        <p:nvSpPr>
          <p:cNvPr id="205" name="Google Shape;205;p37"/>
          <p:cNvSpPr txBox="1"/>
          <p:nvPr>
            <p:ph idx="1" type="body"/>
          </p:nvPr>
        </p:nvSpPr>
        <p:spPr>
          <a:xfrm>
            <a:off x="628650" y="1369226"/>
            <a:ext cx="7886700" cy="3560100"/>
          </a:xfrm>
          <a:prstGeom prst="rect">
            <a:avLst/>
          </a:prstGeom>
        </p:spPr>
        <p:txBody>
          <a:bodyPr anchorCtr="0" anchor="t" bIns="34275" lIns="68575" spcFirstLastPara="1" rIns="68575" wrap="square" tIns="34275">
            <a:normAutofit fontScale="85000" lnSpcReduction="20000"/>
          </a:bodyPr>
          <a:lstStyle/>
          <a:p>
            <a:pPr indent="0" lvl="0" marL="0" rtl="0" algn="l">
              <a:lnSpc>
                <a:spcPct val="115000"/>
              </a:lnSpc>
              <a:spcBef>
                <a:spcPts val="800"/>
              </a:spcBef>
              <a:spcAft>
                <a:spcPts val="0"/>
              </a:spcAft>
              <a:buNone/>
            </a:pPr>
            <a:r>
              <a:rPr lang="nl"/>
              <a:t>Take turns to explain the institutions (4 minutes each):</a:t>
            </a:r>
            <a:endParaRPr/>
          </a:p>
          <a:p>
            <a:pPr indent="-304165" lvl="0" marL="457200" rtl="0" algn="l">
              <a:lnSpc>
                <a:spcPct val="115000"/>
              </a:lnSpc>
              <a:spcBef>
                <a:spcPts val="800"/>
              </a:spcBef>
              <a:spcAft>
                <a:spcPts val="0"/>
              </a:spcAft>
              <a:buSzPct val="66666"/>
              <a:buChar char="●"/>
            </a:pPr>
            <a:r>
              <a:rPr b="1" lang="nl"/>
              <a:t>State</a:t>
            </a:r>
            <a:r>
              <a:rPr lang="nl"/>
              <a:t>: Why is it important that the state enforces private property rights and legal contracts for capitalism?</a:t>
            </a:r>
            <a:br>
              <a:rPr lang="nl"/>
            </a:br>
            <a:endParaRPr/>
          </a:p>
          <a:p>
            <a:pPr indent="-304165" lvl="0" marL="457200" rtl="0" algn="l">
              <a:lnSpc>
                <a:spcPct val="115000"/>
              </a:lnSpc>
              <a:spcBef>
                <a:spcPts val="0"/>
              </a:spcBef>
              <a:spcAft>
                <a:spcPts val="0"/>
              </a:spcAft>
              <a:buSzPct val="66666"/>
              <a:buChar char="●"/>
            </a:pPr>
            <a:r>
              <a:rPr b="1" lang="nl"/>
              <a:t>Markets</a:t>
            </a:r>
            <a:r>
              <a:rPr lang="nl"/>
              <a:t>: Why is it important that not only final products but also factors of production are sold on markets for capitalism?</a:t>
            </a:r>
            <a:br>
              <a:rPr lang="nl"/>
            </a:br>
            <a:endParaRPr/>
          </a:p>
          <a:p>
            <a:pPr indent="-304165" lvl="0" marL="457200" rtl="0" algn="l">
              <a:lnSpc>
                <a:spcPct val="115000"/>
              </a:lnSpc>
              <a:spcBef>
                <a:spcPts val="0"/>
              </a:spcBef>
              <a:spcAft>
                <a:spcPts val="0"/>
              </a:spcAft>
              <a:buSzPct val="66666"/>
              <a:buChar char="●"/>
            </a:pPr>
            <a:r>
              <a:rPr b="1" lang="nl"/>
              <a:t>Firms</a:t>
            </a:r>
            <a:r>
              <a:rPr lang="nl"/>
              <a:t>: Why is it important that capital owners control firms and employ workers to make profit for capitalism?</a:t>
            </a:r>
            <a:br>
              <a:rPr lang="nl"/>
            </a:br>
            <a:endParaRPr/>
          </a:p>
          <a:p>
            <a:pPr indent="-304165" lvl="0" marL="457200" rtl="0" algn="l">
              <a:lnSpc>
                <a:spcPct val="115000"/>
              </a:lnSpc>
              <a:spcBef>
                <a:spcPts val="0"/>
              </a:spcBef>
              <a:spcAft>
                <a:spcPts val="0"/>
              </a:spcAft>
              <a:buSzPct val="66666"/>
              <a:buChar char="●"/>
            </a:pPr>
            <a:r>
              <a:rPr b="1" lang="nl"/>
              <a:t>Money</a:t>
            </a:r>
            <a:r>
              <a:rPr lang="nl"/>
              <a:t>: Why is it important that commercial banks create money through credit for capitalism?</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3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nl" sz="2820">
                <a:latin typeface="Verdana"/>
                <a:ea typeface="Verdana"/>
                <a:cs typeface="Verdana"/>
                <a:sym typeface="Verdana"/>
              </a:rPr>
              <a:t>Capitalism as a political-economic system</a:t>
            </a:r>
            <a:endParaRPr/>
          </a:p>
        </p:txBody>
      </p:sp>
      <p:grpSp>
        <p:nvGrpSpPr>
          <p:cNvPr id="211" name="Google Shape;211;p38"/>
          <p:cNvGrpSpPr/>
          <p:nvPr/>
        </p:nvGrpSpPr>
        <p:grpSpPr>
          <a:xfrm>
            <a:off x="311695" y="1593826"/>
            <a:ext cx="1870241" cy="1955857"/>
            <a:chOff x="1118227" y="283725"/>
            <a:chExt cx="2090823" cy="4076400"/>
          </a:xfrm>
        </p:grpSpPr>
        <p:sp>
          <p:nvSpPr>
            <p:cNvPr id="212" name="Google Shape;212;p38"/>
            <p:cNvSpPr/>
            <p:nvPr/>
          </p:nvSpPr>
          <p:spPr>
            <a:xfrm>
              <a:off x="1178650" y="283725"/>
              <a:ext cx="2030400" cy="4076400"/>
            </a:xfrm>
            <a:prstGeom prst="rect">
              <a:avLst/>
            </a:prstGeom>
            <a:solidFill>
              <a:srgbClr val="3D3D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38"/>
            <p:cNvSpPr/>
            <p:nvPr/>
          </p:nvSpPr>
          <p:spPr>
            <a:xfrm>
              <a:off x="1118232" y="341768"/>
              <a:ext cx="2030400" cy="2388000"/>
            </a:xfrm>
            <a:prstGeom prst="rect">
              <a:avLst/>
            </a:prstGeom>
            <a:solidFill>
              <a:srgbClr val="FFFFFF"/>
            </a:solidFill>
            <a:ln cap="flat" cmpd="sng" w="19050">
              <a:solidFill>
                <a:srgbClr val="41414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38"/>
            <p:cNvSpPr/>
            <p:nvPr/>
          </p:nvSpPr>
          <p:spPr>
            <a:xfrm>
              <a:off x="1225918" y="941733"/>
              <a:ext cx="1815000" cy="1258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sz="1200">
                  <a:solidFill>
                    <a:srgbClr val="414141"/>
                  </a:solidFill>
                  <a:latin typeface="Verdana"/>
                  <a:ea typeface="Verdana"/>
                  <a:cs typeface="Verdana"/>
                  <a:sym typeface="Verdana"/>
                </a:rPr>
                <a:t>More than an economy with:</a:t>
              </a:r>
              <a:endParaRPr sz="1200">
                <a:solidFill>
                  <a:srgbClr val="414141"/>
                </a:solidFill>
                <a:latin typeface="Verdana"/>
                <a:ea typeface="Verdana"/>
                <a:cs typeface="Verdana"/>
                <a:sym typeface="Verdana"/>
              </a:endParaRPr>
            </a:p>
          </p:txBody>
        </p:sp>
        <p:sp>
          <p:nvSpPr>
            <p:cNvPr id="215" name="Google Shape;215;p38"/>
            <p:cNvSpPr/>
            <p:nvPr/>
          </p:nvSpPr>
          <p:spPr>
            <a:xfrm rot="5400000">
              <a:off x="1938871" y="2706843"/>
              <a:ext cx="389100" cy="278100"/>
            </a:xfrm>
            <a:prstGeom prst="rightArrow">
              <a:avLst>
                <a:gd fmla="val 34239" name="adj1"/>
                <a:gd fmla="val 57035" name="adj2"/>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38"/>
            <p:cNvSpPr/>
            <p:nvPr/>
          </p:nvSpPr>
          <p:spPr>
            <a:xfrm>
              <a:off x="1118227" y="2989069"/>
              <a:ext cx="2030400" cy="1085400"/>
            </a:xfrm>
            <a:prstGeom prst="rect">
              <a:avLst/>
            </a:prstGeom>
            <a:noFill/>
            <a:ln>
              <a:noFill/>
            </a:ln>
          </p:spPr>
          <p:txBody>
            <a:bodyPr anchorCtr="0" anchor="t" bIns="91425" lIns="91425" spcFirstLastPara="1" rIns="91425" wrap="square" tIns="91425">
              <a:noAutofit/>
            </a:bodyPr>
            <a:lstStyle/>
            <a:p>
              <a:pPr indent="-292100" lvl="0" marL="457200" rtl="0" algn="l">
                <a:lnSpc>
                  <a:spcPct val="115000"/>
                </a:lnSpc>
                <a:spcBef>
                  <a:spcPts val="0"/>
                </a:spcBef>
                <a:spcAft>
                  <a:spcPts val="0"/>
                </a:spcAft>
                <a:buClr>
                  <a:srgbClr val="FFFFFF"/>
                </a:buClr>
                <a:buSzPts val="1000"/>
                <a:buFont typeface="Verdana"/>
                <a:buChar char="●"/>
              </a:pPr>
              <a:r>
                <a:rPr lang="nl" sz="1000">
                  <a:solidFill>
                    <a:srgbClr val="FFFFFF"/>
                  </a:solidFill>
                  <a:latin typeface="Verdana"/>
                  <a:ea typeface="Verdana"/>
                  <a:cs typeface="Verdana"/>
                  <a:sym typeface="Verdana"/>
                </a:rPr>
                <a:t>Markets</a:t>
              </a:r>
              <a:endParaRPr sz="1000">
                <a:solidFill>
                  <a:srgbClr val="FFFFFF"/>
                </a:solidFill>
                <a:latin typeface="Verdana"/>
                <a:ea typeface="Verdana"/>
                <a:cs typeface="Verdana"/>
                <a:sym typeface="Verdana"/>
              </a:endParaRPr>
            </a:p>
            <a:p>
              <a:pPr indent="-292100" lvl="0" marL="457200" rtl="0" algn="l">
                <a:lnSpc>
                  <a:spcPct val="115000"/>
                </a:lnSpc>
                <a:spcBef>
                  <a:spcPts val="0"/>
                </a:spcBef>
                <a:spcAft>
                  <a:spcPts val="0"/>
                </a:spcAft>
                <a:buClr>
                  <a:srgbClr val="FFFFFF"/>
                </a:buClr>
                <a:buSzPts val="1000"/>
                <a:buFont typeface="Verdana"/>
                <a:buChar char="●"/>
              </a:pPr>
              <a:r>
                <a:rPr lang="nl" sz="1000">
                  <a:solidFill>
                    <a:srgbClr val="FFFFFF"/>
                  </a:solidFill>
                  <a:latin typeface="Verdana"/>
                  <a:ea typeface="Verdana"/>
                  <a:cs typeface="Verdana"/>
                  <a:sym typeface="Verdana"/>
                </a:rPr>
                <a:t>Money, or </a:t>
              </a:r>
              <a:endParaRPr sz="1000">
                <a:solidFill>
                  <a:srgbClr val="FFFFFF"/>
                </a:solidFill>
                <a:latin typeface="Verdana"/>
                <a:ea typeface="Verdana"/>
                <a:cs typeface="Verdana"/>
                <a:sym typeface="Verdana"/>
              </a:endParaRPr>
            </a:p>
            <a:p>
              <a:pPr indent="-292100" lvl="0" marL="457200" rtl="0" algn="l">
                <a:lnSpc>
                  <a:spcPct val="115000"/>
                </a:lnSpc>
                <a:spcBef>
                  <a:spcPts val="0"/>
                </a:spcBef>
                <a:spcAft>
                  <a:spcPts val="0"/>
                </a:spcAft>
                <a:buClr>
                  <a:srgbClr val="FFFFFF"/>
                </a:buClr>
                <a:buSzPts val="1000"/>
                <a:buFont typeface="Verdana"/>
                <a:buChar char="●"/>
              </a:pPr>
              <a:r>
                <a:rPr lang="nl" sz="1000">
                  <a:solidFill>
                    <a:srgbClr val="FFFFFF"/>
                  </a:solidFill>
                  <a:latin typeface="Verdana"/>
                  <a:ea typeface="Verdana"/>
                  <a:cs typeface="Verdana"/>
                  <a:sym typeface="Verdana"/>
                </a:rPr>
                <a:t>Profit-seeking</a:t>
              </a:r>
              <a:endParaRPr sz="1000">
                <a:solidFill>
                  <a:srgbClr val="FFFFFF"/>
                </a:solidFill>
                <a:latin typeface="Verdana"/>
                <a:ea typeface="Verdana"/>
                <a:cs typeface="Verdana"/>
                <a:sym typeface="Verdana"/>
              </a:endParaRPr>
            </a:p>
          </p:txBody>
        </p:sp>
      </p:grpSp>
      <p:grpSp>
        <p:nvGrpSpPr>
          <p:cNvPr id="217" name="Google Shape;217;p38"/>
          <p:cNvGrpSpPr/>
          <p:nvPr/>
        </p:nvGrpSpPr>
        <p:grpSpPr>
          <a:xfrm>
            <a:off x="4759370" y="1593813"/>
            <a:ext cx="1870241" cy="1955857"/>
            <a:chOff x="1118227" y="283725"/>
            <a:chExt cx="2090823" cy="4076400"/>
          </a:xfrm>
        </p:grpSpPr>
        <p:sp>
          <p:nvSpPr>
            <p:cNvPr id="218" name="Google Shape;218;p38"/>
            <p:cNvSpPr/>
            <p:nvPr/>
          </p:nvSpPr>
          <p:spPr>
            <a:xfrm>
              <a:off x="1178650" y="283725"/>
              <a:ext cx="2030400" cy="4076400"/>
            </a:xfrm>
            <a:prstGeom prst="rect">
              <a:avLst/>
            </a:prstGeom>
            <a:solidFill>
              <a:srgbClr val="3D3D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38"/>
            <p:cNvSpPr/>
            <p:nvPr/>
          </p:nvSpPr>
          <p:spPr>
            <a:xfrm>
              <a:off x="1118232" y="341743"/>
              <a:ext cx="2030400" cy="2388000"/>
            </a:xfrm>
            <a:prstGeom prst="rect">
              <a:avLst/>
            </a:prstGeom>
            <a:solidFill>
              <a:srgbClr val="FFFFFF"/>
            </a:solidFill>
            <a:ln cap="flat" cmpd="sng" w="19050">
              <a:solidFill>
                <a:srgbClr val="41414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38"/>
            <p:cNvSpPr/>
            <p:nvPr/>
          </p:nvSpPr>
          <p:spPr>
            <a:xfrm>
              <a:off x="1225918" y="941759"/>
              <a:ext cx="1922700" cy="1258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sz="1200">
                  <a:solidFill>
                    <a:srgbClr val="414141"/>
                  </a:solidFill>
                  <a:latin typeface="Verdana"/>
                  <a:ea typeface="Verdana"/>
                  <a:cs typeface="Verdana"/>
                  <a:sym typeface="Verdana"/>
                </a:rPr>
                <a:t>Origin of its name:</a:t>
              </a:r>
              <a:endParaRPr sz="1200">
                <a:solidFill>
                  <a:srgbClr val="414141"/>
                </a:solidFill>
                <a:latin typeface="Verdana"/>
                <a:ea typeface="Verdana"/>
                <a:cs typeface="Verdana"/>
                <a:sym typeface="Verdana"/>
              </a:endParaRPr>
            </a:p>
          </p:txBody>
        </p:sp>
        <p:sp>
          <p:nvSpPr>
            <p:cNvPr id="221" name="Google Shape;221;p38"/>
            <p:cNvSpPr/>
            <p:nvPr/>
          </p:nvSpPr>
          <p:spPr>
            <a:xfrm rot="5400000">
              <a:off x="1938871" y="2706999"/>
              <a:ext cx="389100" cy="278100"/>
            </a:xfrm>
            <a:prstGeom prst="rightArrow">
              <a:avLst>
                <a:gd fmla="val 34239" name="adj1"/>
                <a:gd fmla="val 57035" name="adj2"/>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38"/>
            <p:cNvSpPr/>
            <p:nvPr/>
          </p:nvSpPr>
          <p:spPr>
            <a:xfrm>
              <a:off x="1118227" y="2989069"/>
              <a:ext cx="2030400" cy="1085400"/>
            </a:xfrm>
            <a:prstGeom prst="rect">
              <a:avLst/>
            </a:prstGeom>
            <a:noFill/>
            <a:ln>
              <a:noFill/>
            </a:ln>
          </p:spPr>
          <p:txBody>
            <a:bodyPr anchorCtr="0" anchor="t" bIns="91425" lIns="91425" spcFirstLastPara="1" rIns="91425" wrap="square" tIns="91425">
              <a:noAutofit/>
            </a:bodyPr>
            <a:lstStyle/>
            <a:p>
              <a:pPr indent="-292100" lvl="0" marL="457200" rtl="0" algn="l">
                <a:lnSpc>
                  <a:spcPct val="115000"/>
                </a:lnSpc>
                <a:spcBef>
                  <a:spcPts val="0"/>
                </a:spcBef>
                <a:spcAft>
                  <a:spcPts val="0"/>
                </a:spcAft>
                <a:buClr>
                  <a:srgbClr val="FFFFFF"/>
                </a:buClr>
                <a:buSzPts val="1000"/>
                <a:buFont typeface="Verdana"/>
                <a:buChar char="●"/>
              </a:pPr>
              <a:r>
                <a:rPr lang="nl" sz="1000">
                  <a:solidFill>
                    <a:srgbClr val="FFFFFF"/>
                  </a:solidFill>
                  <a:latin typeface="Verdana"/>
                  <a:ea typeface="Verdana"/>
                  <a:cs typeface="Verdana"/>
                  <a:sym typeface="Verdana"/>
                </a:rPr>
                <a:t>Those that own capital legally control firms.</a:t>
              </a:r>
              <a:endParaRPr sz="1000">
                <a:solidFill>
                  <a:srgbClr val="FFFFFF"/>
                </a:solidFill>
                <a:latin typeface="Verdana"/>
                <a:ea typeface="Verdana"/>
                <a:cs typeface="Verdana"/>
                <a:sym typeface="Verdana"/>
              </a:endParaRPr>
            </a:p>
          </p:txBody>
        </p:sp>
      </p:grpSp>
      <p:grpSp>
        <p:nvGrpSpPr>
          <p:cNvPr id="223" name="Google Shape;223;p38"/>
          <p:cNvGrpSpPr/>
          <p:nvPr/>
        </p:nvGrpSpPr>
        <p:grpSpPr>
          <a:xfrm>
            <a:off x="2551737" y="1593823"/>
            <a:ext cx="1870250" cy="2780920"/>
            <a:chOff x="1118217" y="283725"/>
            <a:chExt cx="2090833" cy="4076400"/>
          </a:xfrm>
        </p:grpSpPr>
        <p:sp>
          <p:nvSpPr>
            <p:cNvPr id="224" name="Google Shape;224;p38"/>
            <p:cNvSpPr/>
            <p:nvPr/>
          </p:nvSpPr>
          <p:spPr>
            <a:xfrm>
              <a:off x="1178650" y="283725"/>
              <a:ext cx="2030400" cy="4076400"/>
            </a:xfrm>
            <a:prstGeom prst="rect">
              <a:avLst/>
            </a:prstGeom>
            <a:solidFill>
              <a:srgbClr val="3D3D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38"/>
            <p:cNvSpPr/>
            <p:nvPr/>
          </p:nvSpPr>
          <p:spPr>
            <a:xfrm>
              <a:off x="1118217" y="341739"/>
              <a:ext cx="2030400" cy="1661400"/>
            </a:xfrm>
            <a:prstGeom prst="rect">
              <a:avLst/>
            </a:prstGeom>
            <a:solidFill>
              <a:srgbClr val="FFFFFF"/>
            </a:solidFill>
            <a:ln cap="flat" cmpd="sng" w="19050">
              <a:solidFill>
                <a:srgbClr val="41414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38"/>
            <p:cNvSpPr/>
            <p:nvPr/>
          </p:nvSpPr>
          <p:spPr>
            <a:xfrm>
              <a:off x="1255222" y="685529"/>
              <a:ext cx="1922700" cy="1258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sz="1200">
                  <a:solidFill>
                    <a:srgbClr val="414141"/>
                  </a:solidFill>
                  <a:latin typeface="Verdana"/>
                  <a:ea typeface="Verdana"/>
                  <a:cs typeface="Verdana"/>
                  <a:sym typeface="Verdana"/>
                </a:rPr>
                <a:t>Market mechanisms are dominant:</a:t>
              </a:r>
              <a:endParaRPr sz="1200">
                <a:solidFill>
                  <a:srgbClr val="414141"/>
                </a:solidFill>
                <a:latin typeface="Verdana"/>
                <a:ea typeface="Verdana"/>
                <a:cs typeface="Verdana"/>
                <a:sym typeface="Verdana"/>
              </a:endParaRPr>
            </a:p>
          </p:txBody>
        </p:sp>
        <p:sp>
          <p:nvSpPr>
            <p:cNvPr id="227" name="Google Shape;227;p38"/>
            <p:cNvSpPr/>
            <p:nvPr/>
          </p:nvSpPr>
          <p:spPr>
            <a:xfrm>
              <a:off x="1118217" y="2278186"/>
              <a:ext cx="2030400" cy="1916700"/>
            </a:xfrm>
            <a:prstGeom prst="rect">
              <a:avLst/>
            </a:prstGeom>
            <a:noFill/>
            <a:ln>
              <a:noFill/>
            </a:ln>
          </p:spPr>
          <p:txBody>
            <a:bodyPr anchorCtr="0" anchor="t" bIns="91425" lIns="91425" spcFirstLastPara="1" rIns="91425" wrap="square" tIns="91425">
              <a:noAutofit/>
            </a:bodyPr>
            <a:lstStyle/>
            <a:p>
              <a:pPr indent="-292100" lvl="0" marL="457200" rtl="0" algn="l">
                <a:lnSpc>
                  <a:spcPct val="115000"/>
                </a:lnSpc>
                <a:spcBef>
                  <a:spcPts val="0"/>
                </a:spcBef>
                <a:spcAft>
                  <a:spcPts val="0"/>
                </a:spcAft>
                <a:buClr>
                  <a:srgbClr val="FFFFFF"/>
                </a:buClr>
                <a:buSzPts val="1000"/>
                <a:buFont typeface="Verdana"/>
                <a:buChar char="●"/>
              </a:pPr>
              <a:r>
                <a:rPr lang="nl" sz="1000">
                  <a:solidFill>
                    <a:srgbClr val="FFFFFF"/>
                  </a:solidFill>
                  <a:latin typeface="Verdana"/>
                  <a:ea typeface="Verdana"/>
                  <a:cs typeface="Verdana"/>
                  <a:sym typeface="Verdana"/>
                </a:rPr>
                <a:t>Not only goods and services</a:t>
              </a:r>
              <a:endParaRPr sz="1000">
                <a:solidFill>
                  <a:srgbClr val="FFFFFF"/>
                </a:solidFill>
                <a:latin typeface="Verdana"/>
                <a:ea typeface="Verdana"/>
                <a:cs typeface="Verdana"/>
                <a:sym typeface="Verdana"/>
              </a:endParaRPr>
            </a:p>
            <a:p>
              <a:pPr indent="-292100" lvl="0" marL="457200" rtl="0" algn="l">
                <a:lnSpc>
                  <a:spcPct val="115000"/>
                </a:lnSpc>
                <a:spcBef>
                  <a:spcPts val="0"/>
                </a:spcBef>
                <a:spcAft>
                  <a:spcPts val="0"/>
                </a:spcAft>
                <a:buClr>
                  <a:srgbClr val="FFFFFF"/>
                </a:buClr>
                <a:buSzPts val="1000"/>
                <a:buFont typeface="Verdana"/>
                <a:buChar char="●"/>
              </a:pPr>
              <a:r>
                <a:rPr lang="nl" sz="1000">
                  <a:solidFill>
                    <a:srgbClr val="FFFFFF"/>
                  </a:solidFill>
                  <a:latin typeface="Verdana"/>
                  <a:ea typeface="Verdana"/>
                  <a:cs typeface="Verdana"/>
                  <a:sym typeface="Verdana"/>
                </a:rPr>
                <a:t>But also land, labour and capital are bought and sold on markets. </a:t>
              </a:r>
              <a:endParaRPr sz="1000">
                <a:solidFill>
                  <a:srgbClr val="FFFFFF"/>
                </a:solidFill>
                <a:latin typeface="Verdana"/>
                <a:ea typeface="Verdana"/>
                <a:cs typeface="Verdana"/>
                <a:sym typeface="Verdana"/>
              </a:endParaRPr>
            </a:p>
          </p:txBody>
        </p:sp>
      </p:grpSp>
      <p:grpSp>
        <p:nvGrpSpPr>
          <p:cNvPr id="228" name="Google Shape;228;p38"/>
          <p:cNvGrpSpPr/>
          <p:nvPr/>
        </p:nvGrpSpPr>
        <p:grpSpPr>
          <a:xfrm>
            <a:off x="6865199" y="1593835"/>
            <a:ext cx="1967101" cy="2780920"/>
            <a:chOff x="1009944" y="283725"/>
            <a:chExt cx="2199106" cy="4076400"/>
          </a:xfrm>
        </p:grpSpPr>
        <p:sp>
          <p:nvSpPr>
            <p:cNvPr id="229" name="Google Shape;229;p38"/>
            <p:cNvSpPr/>
            <p:nvPr/>
          </p:nvSpPr>
          <p:spPr>
            <a:xfrm>
              <a:off x="1178650" y="283725"/>
              <a:ext cx="2030400" cy="4076400"/>
            </a:xfrm>
            <a:prstGeom prst="rect">
              <a:avLst/>
            </a:prstGeom>
            <a:solidFill>
              <a:srgbClr val="3D3D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38"/>
            <p:cNvSpPr/>
            <p:nvPr/>
          </p:nvSpPr>
          <p:spPr>
            <a:xfrm>
              <a:off x="1118217" y="341739"/>
              <a:ext cx="2030400" cy="1661400"/>
            </a:xfrm>
            <a:prstGeom prst="rect">
              <a:avLst/>
            </a:prstGeom>
            <a:solidFill>
              <a:srgbClr val="FFFFFF"/>
            </a:solidFill>
            <a:ln cap="flat" cmpd="sng" w="19050">
              <a:solidFill>
                <a:srgbClr val="41414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38"/>
            <p:cNvSpPr/>
            <p:nvPr/>
          </p:nvSpPr>
          <p:spPr>
            <a:xfrm>
              <a:off x="1178642" y="685517"/>
              <a:ext cx="1999200" cy="1258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sz="1200">
                  <a:solidFill>
                    <a:srgbClr val="414141"/>
                  </a:solidFill>
                  <a:latin typeface="Verdana"/>
                  <a:ea typeface="Verdana"/>
                  <a:cs typeface="Verdana"/>
                  <a:sym typeface="Verdana"/>
                </a:rPr>
                <a:t>The economy is organised around the pursuit of profit. </a:t>
              </a:r>
              <a:endParaRPr sz="1200">
                <a:solidFill>
                  <a:srgbClr val="414141"/>
                </a:solidFill>
                <a:latin typeface="Verdana"/>
                <a:ea typeface="Verdana"/>
                <a:cs typeface="Verdana"/>
                <a:sym typeface="Verdana"/>
              </a:endParaRPr>
            </a:p>
          </p:txBody>
        </p:sp>
        <p:sp>
          <p:nvSpPr>
            <p:cNvPr id="232" name="Google Shape;232;p38"/>
            <p:cNvSpPr/>
            <p:nvPr/>
          </p:nvSpPr>
          <p:spPr>
            <a:xfrm>
              <a:off x="1009944" y="2278195"/>
              <a:ext cx="2199000" cy="1916700"/>
            </a:xfrm>
            <a:prstGeom prst="rect">
              <a:avLst/>
            </a:prstGeom>
            <a:noFill/>
            <a:ln>
              <a:noFill/>
            </a:ln>
          </p:spPr>
          <p:txBody>
            <a:bodyPr anchorCtr="0" anchor="t" bIns="91425" lIns="91425" spcFirstLastPara="1" rIns="91425" wrap="square" tIns="91425">
              <a:noAutofit/>
            </a:bodyPr>
            <a:lstStyle/>
            <a:p>
              <a:pPr indent="-292100" lvl="0" marL="457200" rtl="0" algn="l">
                <a:lnSpc>
                  <a:spcPct val="115000"/>
                </a:lnSpc>
                <a:spcBef>
                  <a:spcPts val="0"/>
                </a:spcBef>
                <a:spcAft>
                  <a:spcPts val="0"/>
                </a:spcAft>
                <a:buClr>
                  <a:srgbClr val="FFFFFF"/>
                </a:buClr>
                <a:buSzPts val="1000"/>
                <a:buFont typeface="Verdana"/>
                <a:buChar char="●"/>
              </a:pPr>
              <a:r>
                <a:rPr lang="nl" sz="1000">
                  <a:solidFill>
                    <a:srgbClr val="FFFFFF"/>
                  </a:solidFill>
                  <a:latin typeface="Verdana"/>
                  <a:ea typeface="Verdana"/>
                  <a:cs typeface="Verdana"/>
                  <a:sym typeface="Verdana"/>
                </a:rPr>
                <a:t>Not around: </a:t>
              </a:r>
              <a:br>
                <a:rPr lang="nl" sz="1000">
                  <a:solidFill>
                    <a:srgbClr val="FFFFFF"/>
                  </a:solidFill>
                  <a:latin typeface="Verdana"/>
                  <a:ea typeface="Verdana"/>
                  <a:cs typeface="Verdana"/>
                  <a:sym typeface="Verdana"/>
                </a:rPr>
              </a:br>
              <a:r>
                <a:rPr lang="nl" sz="1000">
                  <a:solidFill>
                    <a:srgbClr val="FFFFFF"/>
                  </a:solidFill>
                  <a:latin typeface="Verdana"/>
                  <a:ea typeface="Verdana"/>
                  <a:cs typeface="Verdana"/>
                  <a:sym typeface="Verdana"/>
                </a:rPr>
                <a:t>Political obligations, reciprocity, </a:t>
              </a:r>
              <a:br>
                <a:rPr lang="nl" sz="1000">
                  <a:solidFill>
                    <a:srgbClr val="FFFFFF"/>
                  </a:solidFill>
                  <a:latin typeface="Verdana"/>
                  <a:ea typeface="Verdana"/>
                  <a:cs typeface="Verdana"/>
                  <a:sym typeface="Verdana"/>
                </a:rPr>
              </a:br>
              <a:r>
                <a:rPr lang="nl" sz="1000">
                  <a:solidFill>
                    <a:srgbClr val="FFFFFF"/>
                  </a:solidFill>
                  <a:latin typeface="Verdana"/>
                  <a:ea typeface="Verdana"/>
                  <a:cs typeface="Verdana"/>
                  <a:sym typeface="Verdana"/>
                </a:rPr>
                <a:t>social norms, or subsistence farming.</a:t>
              </a:r>
              <a:endParaRPr sz="1000">
                <a:solidFill>
                  <a:srgbClr val="FFFFFF"/>
                </a:solidFill>
                <a:latin typeface="Verdana"/>
                <a:ea typeface="Verdana"/>
                <a:cs typeface="Verdana"/>
                <a:sym typeface="Verdana"/>
              </a:endParaRPr>
            </a:p>
          </p:txBody>
        </p:sp>
      </p:grpSp>
      <p:sp>
        <p:nvSpPr>
          <p:cNvPr id="233" name="Google Shape;233;p38"/>
          <p:cNvSpPr/>
          <p:nvPr/>
        </p:nvSpPr>
        <p:spPr>
          <a:xfrm rot="5400000">
            <a:off x="3377342" y="2700768"/>
            <a:ext cx="186600" cy="248700"/>
          </a:xfrm>
          <a:prstGeom prst="rightArrow">
            <a:avLst>
              <a:gd fmla="val 34239" name="adj1"/>
              <a:gd fmla="val 57035" name="adj2"/>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38"/>
          <p:cNvSpPr/>
          <p:nvPr/>
        </p:nvSpPr>
        <p:spPr>
          <a:xfrm rot="5400000">
            <a:off x="7825017" y="2700768"/>
            <a:ext cx="186600" cy="248700"/>
          </a:xfrm>
          <a:prstGeom prst="rightArrow">
            <a:avLst>
              <a:gd fmla="val 34239" name="adj1"/>
              <a:gd fmla="val 57035" name="adj2"/>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39"/>
          <p:cNvSpPr txBox="1"/>
          <p:nvPr>
            <p:ph idx="4294967295" type="title"/>
          </p:nvPr>
        </p:nvSpPr>
        <p:spPr>
          <a:xfrm>
            <a:off x="2890300" y="343425"/>
            <a:ext cx="3336000" cy="686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lang="nl">
                <a:latin typeface="Verdana"/>
                <a:ea typeface="Verdana"/>
                <a:cs typeface="Verdana"/>
                <a:sym typeface="Verdana"/>
              </a:rPr>
              <a:t>Capitalism as…</a:t>
            </a:r>
            <a:endParaRPr>
              <a:latin typeface="Verdana"/>
              <a:ea typeface="Verdana"/>
              <a:cs typeface="Verdana"/>
              <a:sym typeface="Verdana"/>
            </a:endParaRPr>
          </a:p>
        </p:txBody>
      </p:sp>
      <p:grpSp>
        <p:nvGrpSpPr>
          <p:cNvPr id="240" name="Google Shape;240;p39"/>
          <p:cNvGrpSpPr/>
          <p:nvPr/>
        </p:nvGrpSpPr>
        <p:grpSpPr>
          <a:xfrm>
            <a:off x="431825" y="1342517"/>
            <a:ext cx="2683300" cy="2704581"/>
            <a:chOff x="431825" y="1342525"/>
            <a:chExt cx="2683300" cy="3302700"/>
          </a:xfrm>
        </p:grpSpPr>
        <p:sp>
          <p:nvSpPr>
            <p:cNvPr id="241" name="Google Shape;241;p39"/>
            <p:cNvSpPr/>
            <p:nvPr/>
          </p:nvSpPr>
          <p:spPr>
            <a:xfrm>
              <a:off x="431825" y="1342525"/>
              <a:ext cx="2683200" cy="33027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39"/>
            <p:cNvSpPr txBox="1"/>
            <p:nvPr/>
          </p:nvSpPr>
          <p:spPr>
            <a:xfrm>
              <a:off x="431925" y="1342525"/>
              <a:ext cx="2683200" cy="8232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43" name="Google Shape;243;p39"/>
          <p:cNvSpPr txBox="1"/>
          <p:nvPr>
            <p:ph idx="4294967295" type="body"/>
          </p:nvPr>
        </p:nvSpPr>
        <p:spPr>
          <a:xfrm>
            <a:off x="489192" y="1337725"/>
            <a:ext cx="349500" cy="8232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nl">
                <a:solidFill>
                  <a:schemeClr val="lt1"/>
                </a:solidFill>
                <a:latin typeface="Verdana"/>
                <a:ea typeface="Verdana"/>
                <a:cs typeface="Verdana"/>
                <a:sym typeface="Verdana"/>
              </a:rPr>
              <a:t>1</a:t>
            </a:r>
            <a:endParaRPr>
              <a:solidFill>
                <a:schemeClr val="lt1"/>
              </a:solidFill>
              <a:latin typeface="Verdana"/>
              <a:ea typeface="Verdana"/>
              <a:cs typeface="Verdana"/>
              <a:sym typeface="Verdana"/>
            </a:endParaRPr>
          </a:p>
        </p:txBody>
      </p:sp>
      <p:cxnSp>
        <p:nvCxnSpPr>
          <p:cNvPr id="244" name="Google Shape;244;p39"/>
          <p:cNvCxnSpPr/>
          <p:nvPr/>
        </p:nvCxnSpPr>
        <p:spPr>
          <a:xfrm>
            <a:off x="857675" y="1514725"/>
            <a:ext cx="0" cy="478800"/>
          </a:xfrm>
          <a:prstGeom prst="straightConnector1">
            <a:avLst/>
          </a:prstGeom>
          <a:noFill/>
          <a:ln cap="flat" cmpd="sng" w="9525">
            <a:solidFill>
              <a:schemeClr val="lt1"/>
            </a:solidFill>
            <a:prstDash val="solid"/>
            <a:round/>
            <a:headEnd len="sm" w="sm" type="none"/>
            <a:tailEnd len="sm" w="sm" type="none"/>
          </a:ln>
        </p:spPr>
      </p:cxnSp>
      <p:sp>
        <p:nvSpPr>
          <p:cNvPr id="245" name="Google Shape;245;p39"/>
          <p:cNvSpPr txBox="1"/>
          <p:nvPr>
            <p:ph idx="4294967295" type="body"/>
          </p:nvPr>
        </p:nvSpPr>
        <p:spPr>
          <a:xfrm>
            <a:off x="933875" y="1337725"/>
            <a:ext cx="1679400" cy="823200"/>
          </a:xfrm>
          <a:prstGeom prst="rect">
            <a:avLst/>
          </a:prstGeom>
        </p:spPr>
        <p:txBody>
          <a:bodyPr anchorCtr="0" anchor="ctr" bIns="91425" lIns="91425" spcFirstLastPara="1" rIns="91425" wrap="square" tIns="91425">
            <a:normAutofit/>
          </a:bodyPr>
          <a:lstStyle/>
          <a:p>
            <a:pPr indent="0" lvl="0" marL="0" rtl="0" algn="l">
              <a:lnSpc>
                <a:spcPct val="100000"/>
              </a:lnSpc>
              <a:spcBef>
                <a:spcPts val="0"/>
              </a:spcBef>
              <a:spcAft>
                <a:spcPts val="0"/>
              </a:spcAft>
              <a:buNone/>
            </a:pPr>
            <a:r>
              <a:rPr lang="nl">
                <a:solidFill>
                  <a:schemeClr val="lt1"/>
                </a:solidFill>
                <a:latin typeface="Verdana"/>
                <a:ea typeface="Verdana"/>
                <a:cs typeface="Verdana"/>
                <a:sym typeface="Verdana"/>
              </a:rPr>
              <a:t>Civilising</a:t>
            </a:r>
            <a:endParaRPr>
              <a:solidFill>
                <a:schemeClr val="lt1"/>
              </a:solidFill>
              <a:latin typeface="Verdana"/>
              <a:ea typeface="Verdana"/>
              <a:cs typeface="Verdana"/>
              <a:sym typeface="Verdana"/>
            </a:endParaRPr>
          </a:p>
        </p:txBody>
      </p:sp>
      <p:sp>
        <p:nvSpPr>
          <p:cNvPr id="246" name="Google Shape;246;p39"/>
          <p:cNvSpPr txBox="1"/>
          <p:nvPr>
            <p:ph idx="4294967295" type="body"/>
          </p:nvPr>
        </p:nvSpPr>
        <p:spPr>
          <a:xfrm>
            <a:off x="508125" y="2268950"/>
            <a:ext cx="2530800" cy="1520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lang="nl" sz="1508">
                <a:solidFill>
                  <a:schemeClr val="dk1"/>
                </a:solidFill>
                <a:latin typeface="Verdana"/>
                <a:ea typeface="Verdana"/>
                <a:cs typeface="Verdana"/>
                <a:sym typeface="Verdana"/>
              </a:rPr>
              <a:t>Capitalism creates: growth, freedom, and fair and efficient outcomes. </a:t>
            </a:r>
            <a:endParaRPr sz="1508">
              <a:solidFill>
                <a:schemeClr val="dk1"/>
              </a:solidFill>
              <a:latin typeface="Verdana"/>
              <a:ea typeface="Verdana"/>
              <a:cs typeface="Verdana"/>
              <a:sym typeface="Verdana"/>
            </a:endParaRPr>
          </a:p>
          <a:p>
            <a:pPr indent="0" lvl="0" marL="0" rtl="0" algn="l">
              <a:spcBef>
                <a:spcPts val="0"/>
              </a:spcBef>
              <a:spcAft>
                <a:spcPts val="1200"/>
              </a:spcAft>
              <a:buNone/>
            </a:pPr>
            <a:r>
              <a:t/>
            </a:r>
            <a:endParaRPr sz="1400"/>
          </a:p>
        </p:txBody>
      </p:sp>
      <p:grpSp>
        <p:nvGrpSpPr>
          <p:cNvPr id="247" name="Google Shape;247;p39"/>
          <p:cNvGrpSpPr/>
          <p:nvPr/>
        </p:nvGrpSpPr>
        <p:grpSpPr>
          <a:xfrm>
            <a:off x="3221804" y="1342517"/>
            <a:ext cx="2673004" cy="2704581"/>
            <a:chOff x="3221800" y="1342525"/>
            <a:chExt cx="2673004" cy="3302700"/>
          </a:xfrm>
        </p:grpSpPr>
        <p:sp>
          <p:nvSpPr>
            <p:cNvPr id="248" name="Google Shape;248;p39"/>
            <p:cNvSpPr/>
            <p:nvPr/>
          </p:nvSpPr>
          <p:spPr>
            <a:xfrm>
              <a:off x="3221803" y="1342525"/>
              <a:ext cx="2673000" cy="33027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39"/>
            <p:cNvSpPr txBox="1"/>
            <p:nvPr/>
          </p:nvSpPr>
          <p:spPr>
            <a:xfrm>
              <a:off x="3221800" y="1342525"/>
              <a:ext cx="2673000" cy="8232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50" name="Google Shape;250;p39"/>
          <p:cNvSpPr txBox="1"/>
          <p:nvPr>
            <p:ph idx="4294967295" type="body"/>
          </p:nvPr>
        </p:nvSpPr>
        <p:spPr>
          <a:xfrm>
            <a:off x="3275767" y="1337725"/>
            <a:ext cx="349500" cy="8232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nl">
                <a:solidFill>
                  <a:schemeClr val="lt1"/>
                </a:solidFill>
                <a:latin typeface="Verdana"/>
                <a:ea typeface="Verdana"/>
                <a:cs typeface="Verdana"/>
                <a:sym typeface="Verdana"/>
              </a:rPr>
              <a:t>2</a:t>
            </a:r>
            <a:endParaRPr>
              <a:solidFill>
                <a:schemeClr val="lt1"/>
              </a:solidFill>
              <a:latin typeface="Verdana"/>
              <a:ea typeface="Verdana"/>
              <a:cs typeface="Verdana"/>
              <a:sym typeface="Verdana"/>
            </a:endParaRPr>
          </a:p>
        </p:txBody>
      </p:sp>
      <p:cxnSp>
        <p:nvCxnSpPr>
          <p:cNvPr id="251" name="Google Shape;251;p39"/>
          <p:cNvCxnSpPr/>
          <p:nvPr/>
        </p:nvCxnSpPr>
        <p:spPr>
          <a:xfrm>
            <a:off x="3647550" y="1514725"/>
            <a:ext cx="0" cy="478800"/>
          </a:xfrm>
          <a:prstGeom prst="straightConnector1">
            <a:avLst/>
          </a:prstGeom>
          <a:noFill/>
          <a:ln cap="flat" cmpd="sng" w="9525">
            <a:solidFill>
              <a:schemeClr val="lt1"/>
            </a:solidFill>
            <a:prstDash val="solid"/>
            <a:round/>
            <a:headEnd len="sm" w="sm" type="none"/>
            <a:tailEnd len="sm" w="sm" type="none"/>
          </a:ln>
        </p:spPr>
      </p:cxnSp>
      <p:sp>
        <p:nvSpPr>
          <p:cNvPr id="252" name="Google Shape;252;p39"/>
          <p:cNvSpPr txBox="1"/>
          <p:nvPr>
            <p:ph idx="4294967295" type="body"/>
          </p:nvPr>
        </p:nvSpPr>
        <p:spPr>
          <a:xfrm>
            <a:off x="3723750" y="1342525"/>
            <a:ext cx="2101800" cy="823200"/>
          </a:xfrm>
          <a:prstGeom prst="rect">
            <a:avLst/>
          </a:prstGeom>
        </p:spPr>
        <p:txBody>
          <a:bodyPr anchorCtr="0" anchor="ctr" bIns="91425" lIns="91425" spcFirstLastPara="1" rIns="91425" wrap="square" tIns="91425">
            <a:normAutofit/>
          </a:bodyPr>
          <a:lstStyle/>
          <a:p>
            <a:pPr indent="0" lvl="0" marL="0" rtl="0" algn="l">
              <a:lnSpc>
                <a:spcPct val="100000"/>
              </a:lnSpc>
              <a:spcBef>
                <a:spcPts val="0"/>
              </a:spcBef>
              <a:spcAft>
                <a:spcPts val="0"/>
              </a:spcAft>
              <a:buNone/>
            </a:pPr>
            <a:r>
              <a:rPr lang="nl">
                <a:solidFill>
                  <a:schemeClr val="lt1"/>
                </a:solidFill>
                <a:latin typeface="Verdana"/>
                <a:ea typeface="Verdana"/>
                <a:cs typeface="Verdana"/>
                <a:sym typeface="Verdana"/>
              </a:rPr>
              <a:t>Destructive</a:t>
            </a:r>
            <a:endParaRPr>
              <a:solidFill>
                <a:schemeClr val="lt1"/>
              </a:solidFill>
              <a:latin typeface="Verdana"/>
              <a:ea typeface="Verdana"/>
              <a:cs typeface="Verdana"/>
              <a:sym typeface="Verdana"/>
            </a:endParaRPr>
          </a:p>
        </p:txBody>
      </p:sp>
      <p:sp>
        <p:nvSpPr>
          <p:cNvPr id="253" name="Google Shape;253;p39"/>
          <p:cNvSpPr txBox="1"/>
          <p:nvPr>
            <p:ph idx="4294967295" type="body"/>
          </p:nvPr>
        </p:nvSpPr>
        <p:spPr>
          <a:xfrm>
            <a:off x="3294700" y="2268950"/>
            <a:ext cx="2530800" cy="2007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lang="nl" sz="1500">
                <a:solidFill>
                  <a:srgbClr val="000000"/>
                </a:solidFill>
                <a:latin typeface="Verdana"/>
                <a:ea typeface="Verdana"/>
                <a:cs typeface="Verdana"/>
                <a:sym typeface="Verdana"/>
              </a:rPr>
              <a:t>Capitalism creates:</a:t>
            </a:r>
            <a:endParaRPr sz="1500">
              <a:solidFill>
                <a:srgbClr val="000000"/>
              </a:solidFill>
              <a:latin typeface="Verdana"/>
              <a:ea typeface="Verdana"/>
              <a:cs typeface="Verdana"/>
              <a:sym typeface="Verdana"/>
            </a:endParaRPr>
          </a:p>
          <a:p>
            <a:pPr indent="0" lvl="0" marL="0" rtl="0" algn="l">
              <a:spcBef>
                <a:spcPts val="0"/>
              </a:spcBef>
              <a:spcAft>
                <a:spcPts val="0"/>
              </a:spcAft>
              <a:buClr>
                <a:schemeClr val="dk1"/>
              </a:buClr>
              <a:buSzPts val="1100"/>
              <a:buFont typeface="Arial"/>
              <a:buNone/>
            </a:pPr>
            <a:r>
              <a:rPr lang="nl" sz="1500">
                <a:solidFill>
                  <a:srgbClr val="000000"/>
                </a:solidFill>
                <a:latin typeface="Verdana"/>
                <a:ea typeface="Verdana"/>
                <a:cs typeface="Verdana"/>
                <a:sym typeface="Verdana"/>
              </a:rPr>
              <a:t>exploitation, alienation, and poverty alongside riches.</a:t>
            </a:r>
            <a:endParaRPr sz="1500">
              <a:solidFill>
                <a:srgbClr val="000000"/>
              </a:solidFill>
              <a:latin typeface="Verdana"/>
              <a:ea typeface="Verdana"/>
              <a:cs typeface="Verdana"/>
              <a:sym typeface="Verdana"/>
            </a:endParaRPr>
          </a:p>
          <a:p>
            <a:pPr indent="0" lvl="0" marL="0" rtl="0" algn="l">
              <a:spcBef>
                <a:spcPts val="0"/>
              </a:spcBef>
              <a:spcAft>
                <a:spcPts val="0"/>
              </a:spcAft>
              <a:buClr>
                <a:schemeClr val="dk1"/>
              </a:buClr>
              <a:buSzPts val="1100"/>
              <a:buFont typeface="Arial"/>
              <a:buNone/>
            </a:pPr>
            <a:r>
              <a:t/>
            </a:r>
            <a:endParaRPr sz="1400"/>
          </a:p>
          <a:p>
            <a:pPr indent="0" lvl="0" marL="0" rtl="0" algn="l">
              <a:spcBef>
                <a:spcPts val="0"/>
              </a:spcBef>
              <a:spcAft>
                <a:spcPts val="0"/>
              </a:spcAft>
              <a:buNone/>
            </a:pPr>
            <a:r>
              <a:t/>
            </a:r>
            <a:endParaRPr sz="1400"/>
          </a:p>
        </p:txBody>
      </p:sp>
      <p:grpSp>
        <p:nvGrpSpPr>
          <p:cNvPr id="254" name="Google Shape;254;p39"/>
          <p:cNvGrpSpPr/>
          <p:nvPr/>
        </p:nvGrpSpPr>
        <p:grpSpPr>
          <a:xfrm>
            <a:off x="6007125" y="1342487"/>
            <a:ext cx="2673000" cy="2704581"/>
            <a:chOff x="6007125" y="1342525"/>
            <a:chExt cx="2673000" cy="3302700"/>
          </a:xfrm>
        </p:grpSpPr>
        <p:sp>
          <p:nvSpPr>
            <p:cNvPr id="255" name="Google Shape;255;p39"/>
            <p:cNvSpPr/>
            <p:nvPr/>
          </p:nvSpPr>
          <p:spPr>
            <a:xfrm>
              <a:off x="6007125" y="1342525"/>
              <a:ext cx="2673000" cy="33027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39"/>
            <p:cNvSpPr txBox="1"/>
            <p:nvPr/>
          </p:nvSpPr>
          <p:spPr>
            <a:xfrm>
              <a:off x="6007125" y="1342525"/>
              <a:ext cx="2673000" cy="8232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57" name="Google Shape;257;p39"/>
          <p:cNvSpPr txBox="1"/>
          <p:nvPr>
            <p:ph idx="4294967295" type="body"/>
          </p:nvPr>
        </p:nvSpPr>
        <p:spPr>
          <a:xfrm>
            <a:off x="6058742" y="1337725"/>
            <a:ext cx="349500" cy="8232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nl">
                <a:solidFill>
                  <a:schemeClr val="lt1"/>
                </a:solidFill>
                <a:latin typeface="Verdana"/>
                <a:ea typeface="Verdana"/>
                <a:cs typeface="Verdana"/>
                <a:sym typeface="Verdana"/>
              </a:rPr>
              <a:t>3</a:t>
            </a:r>
            <a:endParaRPr>
              <a:solidFill>
                <a:schemeClr val="lt1"/>
              </a:solidFill>
              <a:latin typeface="Verdana"/>
              <a:ea typeface="Verdana"/>
              <a:cs typeface="Verdana"/>
              <a:sym typeface="Verdana"/>
            </a:endParaRPr>
          </a:p>
        </p:txBody>
      </p:sp>
      <p:cxnSp>
        <p:nvCxnSpPr>
          <p:cNvPr id="258" name="Google Shape;258;p39"/>
          <p:cNvCxnSpPr/>
          <p:nvPr/>
        </p:nvCxnSpPr>
        <p:spPr>
          <a:xfrm>
            <a:off x="6427225" y="1514725"/>
            <a:ext cx="0" cy="478800"/>
          </a:xfrm>
          <a:prstGeom prst="straightConnector1">
            <a:avLst/>
          </a:prstGeom>
          <a:noFill/>
          <a:ln cap="flat" cmpd="sng" w="9525">
            <a:solidFill>
              <a:schemeClr val="lt1"/>
            </a:solidFill>
            <a:prstDash val="solid"/>
            <a:round/>
            <a:headEnd len="sm" w="sm" type="none"/>
            <a:tailEnd len="sm" w="sm" type="none"/>
          </a:ln>
        </p:spPr>
      </p:cxnSp>
      <p:sp>
        <p:nvSpPr>
          <p:cNvPr id="259" name="Google Shape;259;p39"/>
          <p:cNvSpPr txBox="1"/>
          <p:nvPr>
            <p:ph idx="4294967295" type="body"/>
          </p:nvPr>
        </p:nvSpPr>
        <p:spPr>
          <a:xfrm>
            <a:off x="6503425" y="1342525"/>
            <a:ext cx="2101800" cy="823200"/>
          </a:xfrm>
          <a:prstGeom prst="rect">
            <a:avLst/>
          </a:prstGeom>
        </p:spPr>
        <p:txBody>
          <a:bodyPr anchorCtr="0" anchor="ctr" bIns="91425" lIns="91425" spcFirstLastPara="1" rIns="91425" wrap="square" tIns="91425">
            <a:normAutofit/>
          </a:bodyPr>
          <a:lstStyle/>
          <a:p>
            <a:pPr indent="0" lvl="0" marL="0" rtl="0" algn="l">
              <a:lnSpc>
                <a:spcPct val="100000"/>
              </a:lnSpc>
              <a:spcBef>
                <a:spcPts val="0"/>
              </a:spcBef>
              <a:spcAft>
                <a:spcPts val="0"/>
              </a:spcAft>
              <a:buNone/>
            </a:pPr>
            <a:r>
              <a:rPr lang="nl">
                <a:solidFill>
                  <a:schemeClr val="lt1"/>
                </a:solidFill>
                <a:latin typeface="Verdana"/>
                <a:ea typeface="Verdana"/>
                <a:cs typeface="Verdana"/>
                <a:sym typeface="Verdana"/>
              </a:rPr>
              <a:t>Feeble</a:t>
            </a:r>
            <a:endParaRPr>
              <a:solidFill>
                <a:schemeClr val="lt1"/>
              </a:solidFill>
              <a:latin typeface="Verdana"/>
              <a:ea typeface="Verdana"/>
              <a:cs typeface="Verdana"/>
              <a:sym typeface="Verdana"/>
            </a:endParaRPr>
          </a:p>
        </p:txBody>
      </p:sp>
      <p:sp>
        <p:nvSpPr>
          <p:cNvPr id="260" name="Google Shape;260;p39"/>
          <p:cNvSpPr txBox="1"/>
          <p:nvPr>
            <p:ph idx="4294967295" type="body"/>
          </p:nvPr>
        </p:nvSpPr>
        <p:spPr>
          <a:xfrm>
            <a:off x="6077675" y="2268950"/>
            <a:ext cx="2530800" cy="8232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Clr>
                <a:schemeClr val="dk1"/>
              </a:buClr>
              <a:buSzPts val="1100"/>
              <a:buFont typeface="Arial"/>
              <a:buNone/>
            </a:pPr>
            <a:r>
              <a:rPr lang="nl" sz="1500">
                <a:solidFill>
                  <a:schemeClr val="dk1"/>
                </a:solidFill>
                <a:latin typeface="Verdana"/>
                <a:ea typeface="Verdana"/>
                <a:cs typeface="Verdana"/>
                <a:sym typeface="Verdana"/>
              </a:rPr>
              <a:t>Capitalism is not inherently good or bad.</a:t>
            </a:r>
            <a:endParaRPr sz="1500">
              <a:solidFill>
                <a:schemeClr val="dk1"/>
              </a:solidFill>
              <a:latin typeface="Verdana"/>
              <a:ea typeface="Verdana"/>
              <a:cs typeface="Verdana"/>
              <a:sym typeface="Verdana"/>
            </a:endParaRPr>
          </a:p>
          <a:p>
            <a:pPr indent="0" lvl="0" marL="0" rtl="0" algn="l">
              <a:spcBef>
                <a:spcPts val="0"/>
              </a:spcBef>
              <a:spcAft>
                <a:spcPts val="1200"/>
              </a:spcAft>
              <a:buNone/>
            </a:pPr>
            <a:r>
              <a:t/>
            </a:r>
            <a:endParaRPr sz="1400"/>
          </a:p>
        </p:txBody>
      </p:sp>
      <p:pic>
        <p:nvPicPr>
          <p:cNvPr id="261" name="Google Shape;261;p39"/>
          <p:cNvPicPr preferRelativeResize="0"/>
          <p:nvPr/>
        </p:nvPicPr>
        <p:blipFill>
          <a:blip r:embed="rId3">
            <a:alphaModFix/>
          </a:blip>
          <a:stretch>
            <a:fillRect/>
          </a:stretch>
        </p:blipFill>
        <p:spPr>
          <a:xfrm>
            <a:off x="7283188" y="-2"/>
            <a:ext cx="1860811" cy="12393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pic>
        <p:nvPicPr>
          <p:cNvPr descr="Max the Fatalist | Peter E. Gordon | Caricature, Illustration, Weber" id="266" name="Google Shape;266;p40"/>
          <p:cNvPicPr preferRelativeResize="0"/>
          <p:nvPr/>
        </p:nvPicPr>
        <p:blipFill rotWithShape="1">
          <a:blip r:embed="rId3">
            <a:alphaModFix/>
          </a:blip>
          <a:srcRect b="0" l="0" r="0" t="0"/>
          <a:stretch/>
        </p:blipFill>
        <p:spPr>
          <a:xfrm>
            <a:off x="6548273" y="1691719"/>
            <a:ext cx="2055777" cy="3307561"/>
          </a:xfrm>
          <a:prstGeom prst="rect">
            <a:avLst/>
          </a:prstGeom>
          <a:noFill/>
          <a:ln>
            <a:noFill/>
          </a:ln>
        </p:spPr>
      </p:pic>
      <p:pic>
        <p:nvPicPr>
          <p:cNvPr descr="A Schumpeterian Outlook on Morgan Stanley's Acquisition of E*Trade | The  Economics Review" id="267" name="Google Shape;267;p40"/>
          <p:cNvPicPr preferRelativeResize="0"/>
          <p:nvPr/>
        </p:nvPicPr>
        <p:blipFill rotWithShape="1">
          <a:blip r:embed="rId4">
            <a:alphaModFix/>
          </a:blip>
          <a:srcRect b="0" l="0" r="0" t="0"/>
          <a:stretch/>
        </p:blipFill>
        <p:spPr>
          <a:xfrm>
            <a:off x="778375" y="1533525"/>
            <a:ext cx="5873627" cy="3609975"/>
          </a:xfrm>
          <a:prstGeom prst="rect">
            <a:avLst/>
          </a:prstGeom>
          <a:noFill/>
          <a:ln>
            <a:noFill/>
          </a:ln>
        </p:spPr>
      </p:pic>
      <p:sp>
        <p:nvSpPr>
          <p:cNvPr id="268" name="Google Shape;268;p40"/>
          <p:cNvSpPr txBox="1"/>
          <p:nvPr/>
        </p:nvSpPr>
        <p:spPr>
          <a:xfrm>
            <a:off x="-165519" y="1241625"/>
            <a:ext cx="10515600" cy="43512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None/>
            </a:pPr>
            <a:r>
              <a:rPr lang="nl" sz="1700">
                <a:latin typeface="Verdana"/>
                <a:ea typeface="Verdana"/>
                <a:cs typeface="Verdana"/>
                <a:sym typeface="Verdana"/>
              </a:rPr>
              <a:t>                 </a:t>
            </a:r>
            <a:r>
              <a:rPr lang="nl" sz="1700">
                <a:solidFill>
                  <a:srgbClr val="000000"/>
                </a:solidFill>
                <a:latin typeface="Verdana"/>
                <a:ea typeface="Verdana"/>
                <a:cs typeface="Verdana"/>
                <a:sym typeface="Verdana"/>
              </a:rPr>
              <a:t>Smith            Marx       Schumpeter    Keynes          Weber</a:t>
            </a:r>
            <a:endParaRPr sz="1700">
              <a:solidFill>
                <a:srgbClr val="000000"/>
              </a:solidFill>
              <a:latin typeface="Verdana"/>
              <a:ea typeface="Verdana"/>
              <a:cs typeface="Verdana"/>
              <a:sym typeface="Verdana"/>
            </a:endParaRPr>
          </a:p>
        </p:txBody>
      </p:sp>
      <p:sp>
        <p:nvSpPr>
          <p:cNvPr id="269" name="Google Shape;269;p40"/>
          <p:cNvSpPr txBox="1"/>
          <p:nvPr>
            <p:ph type="title"/>
          </p:nvPr>
        </p:nvSpPr>
        <p:spPr>
          <a:xfrm>
            <a:off x="202825" y="3704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nl" sz="2820">
                <a:latin typeface="Verdana"/>
                <a:ea typeface="Verdana"/>
                <a:cs typeface="Verdana"/>
                <a:sym typeface="Verdana"/>
              </a:rPr>
              <a:t>Key thinkers on capitalism</a:t>
            </a:r>
            <a:endParaRPr sz="2820">
              <a:latin typeface="Verdana"/>
              <a:ea typeface="Verdana"/>
              <a:cs typeface="Verdana"/>
              <a:sym typeface="Verdan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8"/>
                                        </p:tgtEl>
                                        <p:attrNameLst>
                                          <p:attrName>style.visibility</p:attrName>
                                        </p:attrNameLst>
                                      </p:cBhvr>
                                      <p:to>
                                        <p:strVal val="visible"/>
                                      </p:to>
                                    </p:set>
                                    <p:animEffect filter="fade" transition="in">
                                      <p:cBhvr>
                                        <p:cTn dur="1000"/>
                                        <p:tgtEl>
                                          <p:spTgt spid="26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cxnSp>
        <p:nvCxnSpPr>
          <p:cNvPr id="274" name="Google Shape;274;p41"/>
          <p:cNvCxnSpPr/>
          <p:nvPr/>
        </p:nvCxnSpPr>
        <p:spPr>
          <a:xfrm>
            <a:off x="285000" y="3361875"/>
            <a:ext cx="8574000" cy="0"/>
          </a:xfrm>
          <a:prstGeom prst="straightConnector1">
            <a:avLst/>
          </a:prstGeom>
          <a:noFill/>
          <a:ln cap="flat" cmpd="sng" w="38100">
            <a:solidFill>
              <a:srgbClr val="B7B7B7"/>
            </a:solidFill>
            <a:prstDash val="solid"/>
            <a:round/>
            <a:headEnd len="med" w="med" type="none"/>
            <a:tailEnd len="med" w="med" type="triangle"/>
          </a:ln>
        </p:spPr>
      </p:cxnSp>
      <p:sp>
        <p:nvSpPr>
          <p:cNvPr id="275" name="Google Shape;275;p41"/>
          <p:cNvSpPr txBox="1"/>
          <p:nvPr/>
        </p:nvSpPr>
        <p:spPr>
          <a:xfrm>
            <a:off x="285000" y="3461275"/>
            <a:ext cx="6972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nl" sz="1200">
                <a:solidFill>
                  <a:schemeClr val="dk2"/>
                </a:solidFill>
                <a:latin typeface="Verdana"/>
                <a:ea typeface="Verdana"/>
                <a:cs typeface="Verdana"/>
                <a:sym typeface="Verdana"/>
              </a:rPr>
              <a:t>1750</a:t>
            </a:r>
            <a:endParaRPr b="1" sz="1200">
              <a:solidFill>
                <a:schemeClr val="dk2"/>
              </a:solidFill>
              <a:latin typeface="Verdana"/>
              <a:ea typeface="Verdana"/>
              <a:cs typeface="Verdana"/>
              <a:sym typeface="Verdana"/>
            </a:endParaRPr>
          </a:p>
        </p:txBody>
      </p:sp>
      <p:sp>
        <p:nvSpPr>
          <p:cNvPr id="276" name="Google Shape;276;p41"/>
          <p:cNvSpPr txBox="1"/>
          <p:nvPr/>
        </p:nvSpPr>
        <p:spPr>
          <a:xfrm>
            <a:off x="1383525" y="3461275"/>
            <a:ext cx="6972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nl" sz="1200">
                <a:solidFill>
                  <a:schemeClr val="dk2"/>
                </a:solidFill>
                <a:latin typeface="Verdana"/>
                <a:ea typeface="Verdana"/>
                <a:cs typeface="Verdana"/>
                <a:sym typeface="Verdana"/>
              </a:rPr>
              <a:t>1780</a:t>
            </a:r>
            <a:endParaRPr b="1" sz="1200">
              <a:solidFill>
                <a:schemeClr val="dk2"/>
              </a:solidFill>
              <a:latin typeface="Verdana"/>
              <a:ea typeface="Verdana"/>
              <a:cs typeface="Verdana"/>
              <a:sym typeface="Verdana"/>
            </a:endParaRPr>
          </a:p>
        </p:txBody>
      </p:sp>
      <p:sp>
        <p:nvSpPr>
          <p:cNvPr id="277" name="Google Shape;277;p41"/>
          <p:cNvSpPr txBox="1"/>
          <p:nvPr/>
        </p:nvSpPr>
        <p:spPr>
          <a:xfrm>
            <a:off x="4679088" y="3461275"/>
            <a:ext cx="6972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nl" sz="1200">
                <a:solidFill>
                  <a:schemeClr val="dk2"/>
                </a:solidFill>
                <a:latin typeface="Verdana"/>
                <a:ea typeface="Verdana"/>
                <a:cs typeface="Verdana"/>
                <a:sym typeface="Verdana"/>
              </a:rPr>
              <a:t>1870</a:t>
            </a:r>
            <a:endParaRPr b="1" sz="1200">
              <a:solidFill>
                <a:schemeClr val="dk2"/>
              </a:solidFill>
              <a:latin typeface="Verdana"/>
              <a:ea typeface="Verdana"/>
              <a:cs typeface="Verdana"/>
              <a:sym typeface="Verdana"/>
            </a:endParaRPr>
          </a:p>
        </p:txBody>
      </p:sp>
      <p:sp>
        <p:nvSpPr>
          <p:cNvPr id="278" name="Google Shape;278;p41"/>
          <p:cNvSpPr txBox="1"/>
          <p:nvPr/>
        </p:nvSpPr>
        <p:spPr>
          <a:xfrm>
            <a:off x="3580575" y="3461275"/>
            <a:ext cx="6972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nl" sz="1200">
                <a:solidFill>
                  <a:schemeClr val="dk2"/>
                </a:solidFill>
                <a:latin typeface="Verdana"/>
                <a:ea typeface="Verdana"/>
                <a:cs typeface="Verdana"/>
                <a:sym typeface="Verdana"/>
              </a:rPr>
              <a:t>1840</a:t>
            </a:r>
            <a:endParaRPr b="1" sz="1200">
              <a:solidFill>
                <a:schemeClr val="dk2"/>
              </a:solidFill>
              <a:latin typeface="Verdana"/>
              <a:ea typeface="Verdana"/>
              <a:cs typeface="Verdana"/>
              <a:sym typeface="Verdana"/>
            </a:endParaRPr>
          </a:p>
        </p:txBody>
      </p:sp>
      <p:sp>
        <p:nvSpPr>
          <p:cNvPr id="279" name="Google Shape;279;p41"/>
          <p:cNvSpPr txBox="1"/>
          <p:nvPr/>
        </p:nvSpPr>
        <p:spPr>
          <a:xfrm>
            <a:off x="2482038" y="3461275"/>
            <a:ext cx="6972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nl" sz="1200">
                <a:solidFill>
                  <a:schemeClr val="dk2"/>
                </a:solidFill>
                <a:latin typeface="Verdana"/>
                <a:ea typeface="Verdana"/>
                <a:cs typeface="Verdana"/>
                <a:sym typeface="Verdana"/>
              </a:rPr>
              <a:t>1810</a:t>
            </a:r>
            <a:endParaRPr b="1" sz="1200">
              <a:solidFill>
                <a:schemeClr val="dk2"/>
              </a:solidFill>
              <a:latin typeface="Verdana"/>
              <a:ea typeface="Verdana"/>
              <a:cs typeface="Verdana"/>
              <a:sym typeface="Verdana"/>
            </a:endParaRPr>
          </a:p>
        </p:txBody>
      </p:sp>
      <p:sp>
        <p:nvSpPr>
          <p:cNvPr id="280" name="Google Shape;280;p41"/>
          <p:cNvSpPr txBox="1"/>
          <p:nvPr/>
        </p:nvSpPr>
        <p:spPr>
          <a:xfrm>
            <a:off x="5777625" y="3461275"/>
            <a:ext cx="6972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nl" sz="1200">
                <a:solidFill>
                  <a:schemeClr val="dk2"/>
                </a:solidFill>
                <a:latin typeface="Verdana"/>
                <a:ea typeface="Verdana"/>
                <a:cs typeface="Verdana"/>
                <a:sym typeface="Verdana"/>
              </a:rPr>
              <a:t>1900</a:t>
            </a:r>
            <a:endParaRPr b="1" sz="1200">
              <a:solidFill>
                <a:schemeClr val="dk2"/>
              </a:solidFill>
              <a:latin typeface="Verdana"/>
              <a:ea typeface="Verdana"/>
              <a:cs typeface="Verdana"/>
              <a:sym typeface="Verdana"/>
            </a:endParaRPr>
          </a:p>
        </p:txBody>
      </p:sp>
      <p:sp>
        <p:nvSpPr>
          <p:cNvPr id="281" name="Google Shape;281;p41"/>
          <p:cNvSpPr txBox="1"/>
          <p:nvPr/>
        </p:nvSpPr>
        <p:spPr>
          <a:xfrm>
            <a:off x="6876150" y="3461275"/>
            <a:ext cx="6972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nl" sz="1200">
                <a:solidFill>
                  <a:schemeClr val="dk2"/>
                </a:solidFill>
                <a:latin typeface="Verdana"/>
                <a:ea typeface="Verdana"/>
                <a:cs typeface="Verdana"/>
                <a:sym typeface="Verdana"/>
              </a:rPr>
              <a:t>1930</a:t>
            </a:r>
            <a:endParaRPr b="1" sz="1200">
              <a:solidFill>
                <a:schemeClr val="dk2"/>
              </a:solidFill>
              <a:latin typeface="Verdana"/>
              <a:ea typeface="Verdana"/>
              <a:cs typeface="Verdana"/>
              <a:sym typeface="Verdana"/>
            </a:endParaRPr>
          </a:p>
        </p:txBody>
      </p:sp>
      <p:sp>
        <p:nvSpPr>
          <p:cNvPr id="282" name="Google Shape;282;p41"/>
          <p:cNvSpPr txBox="1"/>
          <p:nvPr/>
        </p:nvSpPr>
        <p:spPr>
          <a:xfrm>
            <a:off x="7923050" y="3461275"/>
            <a:ext cx="6972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nl" sz="1200">
                <a:solidFill>
                  <a:schemeClr val="dk2"/>
                </a:solidFill>
                <a:latin typeface="Verdana"/>
                <a:ea typeface="Verdana"/>
                <a:cs typeface="Verdana"/>
                <a:sym typeface="Verdana"/>
              </a:rPr>
              <a:t>1950</a:t>
            </a:r>
            <a:endParaRPr b="1" sz="1200">
              <a:solidFill>
                <a:schemeClr val="dk2"/>
              </a:solidFill>
              <a:latin typeface="Verdana"/>
              <a:ea typeface="Verdana"/>
              <a:cs typeface="Verdana"/>
              <a:sym typeface="Verdana"/>
            </a:endParaRPr>
          </a:p>
        </p:txBody>
      </p:sp>
      <p:sp>
        <p:nvSpPr>
          <p:cNvPr id="283" name="Google Shape;283;p41"/>
          <p:cNvSpPr/>
          <p:nvPr/>
        </p:nvSpPr>
        <p:spPr>
          <a:xfrm>
            <a:off x="213825" y="1895900"/>
            <a:ext cx="1866900" cy="369300"/>
          </a:xfrm>
          <a:prstGeom prst="roundRect">
            <a:avLst>
              <a:gd fmla="val 16667" name="adj"/>
            </a:avLst>
          </a:prstGeom>
          <a:solidFill>
            <a:srgbClr val="9FC5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41"/>
          <p:cNvSpPr txBox="1"/>
          <p:nvPr/>
        </p:nvSpPr>
        <p:spPr>
          <a:xfrm>
            <a:off x="502125" y="1880453"/>
            <a:ext cx="1290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nl">
                <a:latin typeface="Verdana"/>
                <a:ea typeface="Verdana"/>
                <a:cs typeface="Verdana"/>
                <a:sym typeface="Verdana"/>
              </a:rPr>
              <a:t>Adam Smith</a:t>
            </a:r>
            <a:endParaRPr>
              <a:latin typeface="Verdana"/>
              <a:ea typeface="Verdana"/>
              <a:cs typeface="Verdana"/>
              <a:sym typeface="Verdana"/>
            </a:endParaRPr>
          </a:p>
        </p:txBody>
      </p:sp>
      <p:grpSp>
        <p:nvGrpSpPr>
          <p:cNvPr id="285" name="Google Shape;285;p41"/>
          <p:cNvGrpSpPr/>
          <p:nvPr/>
        </p:nvGrpSpPr>
        <p:grpSpPr>
          <a:xfrm>
            <a:off x="4679099" y="1343628"/>
            <a:ext cx="1994969" cy="400200"/>
            <a:chOff x="4230050" y="1241650"/>
            <a:chExt cx="1866900" cy="400200"/>
          </a:xfrm>
        </p:grpSpPr>
        <p:sp>
          <p:nvSpPr>
            <p:cNvPr id="286" name="Google Shape;286;p41"/>
            <p:cNvSpPr/>
            <p:nvPr/>
          </p:nvSpPr>
          <p:spPr>
            <a:xfrm>
              <a:off x="4230050" y="1257100"/>
              <a:ext cx="1866900" cy="369300"/>
            </a:xfrm>
            <a:prstGeom prst="roundRect">
              <a:avLst>
                <a:gd fmla="val 16667" name="adj"/>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41"/>
            <p:cNvSpPr txBox="1"/>
            <p:nvPr/>
          </p:nvSpPr>
          <p:spPr>
            <a:xfrm>
              <a:off x="4545812" y="1241650"/>
              <a:ext cx="1235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nl">
                  <a:latin typeface="Verdana"/>
                  <a:ea typeface="Verdana"/>
                  <a:cs typeface="Verdana"/>
                  <a:sym typeface="Verdana"/>
                </a:rPr>
                <a:t>Max Weber</a:t>
              </a:r>
              <a:endParaRPr>
                <a:latin typeface="Verdana"/>
                <a:ea typeface="Verdana"/>
                <a:cs typeface="Verdana"/>
                <a:sym typeface="Verdana"/>
              </a:endParaRPr>
            </a:p>
          </p:txBody>
        </p:sp>
      </p:grpSp>
      <p:grpSp>
        <p:nvGrpSpPr>
          <p:cNvPr id="288" name="Google Shape;288;p41"/>
          <p:cNvGrpSpPr/>
          <p:nvPr/>
        </p:nvGrpSpPr>
        <p:grpSpPr>
          <a:xfrm>
            <a:off x="5376313" y="806803"/>
            <a:ext cx="2751437" cy="400200"/>
            <a:chOff x="2020275" y="1241650"/>
            <a:chExt cx="1866900" cy="400200"/>
          </a:xfrm>
        </p:grpSpPr>
        <p:sp>
          <p:nvSpPr>
            <p:cNvPr id="289" name="Google Shape;289;p41"/>
            <p:cNvSpPr/>
            <p:nvPr/>
          </p:nvSpPr>
          <p:spPr>
            <a:xfrm>
              <a:off x="2020275" y="1257100"/>
              <a:ext cx="1866900" cy="369300"/>
            </a:xfrm>
            <a:prstGeom prst="roundRect">
              <a:avLst>
                <a:gd fmla="val 16667" name="adj"/>
              </a:avLst>
            </a:prstGeom>
            <a:solidFill>
              <a:srgbClr val="B4A7D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41"/>
            <p:cNvSpPr txBox="1"/>
            <p:nvPr/>
          </p:nvSpPr>
          <p:spPr>
            <a:xfrm>
              <a:off x="2233125" y="1241650"/>
              <a:ext cx="1441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nl">
                  <a:latin typeface="Verdana"/>
                  <a:ea typeface="Verdana"/>
                  <a:cs typeface="Verdana"/>
                  <a:sym typeface="Verdana"/>
                </a:rPr>
                <a:t>J. M. Keynes</a:t>
              </a:r>
              <a:endParaRPr>
                <a:latin typeface="Verdana"/>
                <a:ea typeface="Verdana"/>
                <a:cs typeface="Verdana"/>
                <a:sym typeface="Verdana"/>
              </a:endParaRPr>
            </a:p>
          </p:txBody>
        </p:sp>
      </p:grpSp>
      <p:grpSp>
        <p:nvGrpSpPr>
          <p:cNvPr id="291" name="Google Shape;291;p41"/>
          <p:cNvGrpSpPr/>
          <p:nvPr/>
        </p:nvGrpSpPr>
        <p:grpSpPr>
          <a:xfrm>
            <a:off x="2865142" y="1880453"/>
            <a:ext cx="2511167" cy="400200"/>
            <a:chOff x="2020275" y="2039400"/>
            <a:chExt cx="1866900" cy="400200"/>
          </a:xfrm>
        </p:grpSpPr>
        <p:sp>
          <p:nvSpPr>
            <p:cNvPr id="292" name="Google Shape;292;p41"/>
            <p:cNvSpPr/>
            <p:nvPr/>
          </p:nvSpPr>
          <p:spPr>
            <a:xfrm>
              <a:off x="2020275" y="2054850"/>
              <a:ext cx="1866900" cy="369300"/>
            </a:xfrm>
            <a:prstGeom prst="roundRect">
              <a:avLst>
                <a:gd fmla="val 16667" name="adj"/>
              </a:avLst>
            </a:prstGeom>
            <a:solidFill>
              <a:srgbClr val="EA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41"/>
            <p:cNvSpPr txBox="1"/>
            <p:nvPr/>
          </p:nvSpPr>
          <p:spPr>
            <a:xfrm>
              <a:off x="2538225" y="2039400"/>
              <a:ext cx="831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nl">
                  <a:latin typeface="Verdana"/>
                  <a:ea typeface="Verdana"/>
                  <a:cs typeface="Verdana"/>
                  <a:sym typeface="Verdana"/>
                </a:rPr>
                <a:t>Karl Marx</a:t>
              </a:r>
              <a:endParaRPr>
                <a:latin typeface="Verdana"/>
                <a:ea typeface="Verdana"/>
                <a:cs typeface="Verdana"/>
                <a:sym typeface="Verdana"/>
              </a:endParaRPr>
            </a:p>
          </p:txBody>
        </p:sp>
      </p:grpSp>
      <p:grpSp>
        <p:nvGrpSpPr>
          <p:cNvPr id="294" name="Google Shape;294;p41"/>
          <p:cNvGrpSpPr/>
          <p:nvPr/>
        </p:nvGrpSpPr>
        <p:grpSpPr>
          <a:xfrm>
            <a:off x="5376258" y="330603"/>
            <a:ext cx="2937754" cy="400200"/>
            <a:chOff x="3730625" y="2218900"/>
            <a:chExt cx="1866900" cy="400200"/>
          </a:xfrm>
        </p:grpSpPr>
        <p:sp>
          <p:nvSpPr>
            <p:cNvPr id="295" name="Google Shape;295;p41"/>
            <p:cNvSpPr/>
            <p:nvPr/>
          </p:nvSpPr>
          <p:spPr>
            <a:xfrm>
              <a:off x="3730625" y="2234350"/>
              <a:ext cx="1866900" cy="369300"/>
            </a:xfrm>
            <a:prstGeom prst="roundRect">
              <a:avLst>
                <a:gd fmla="val 16667" name="adj"/>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41"/>
            <p:cNvSpPr txBox="1"/>
            <p:nvPr/>
          </p:nvSpPr>
          <p:spPr>
            <a:xfrm>
              <a:off x="3943475" y="2218900"/>
              <a:ext cx="1532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nl">
                  <a:latin typeface="Verdana"/>
                  <a:ea typeface="Verdana"/>
                  <a:cs typeface="Verdana"/>
                  <a:sym typeface="Verdana"/>
                </a:rPr>
                <a:t>J. Schumpeter</a:t>
              </a:r>
              <a:endParaRPr>
                <a:latin typeface="Verdana"/>
                <a:ea typeface="Verdana"/>
                <a:cs typeface="Verdana"/>
                <a:sym typeface="Verdana"/>
              </a:endParaRPr>
            </a:p>
          </p:txBody>
        </p:sp>
      </p:grpSp>
      <p:sp>
        <p:nvSpPr>
          <p:cNvPr id="297" name="Google Shape;297;p41"/>
          <p:cNvSpPr txBox="1"/>
          <p:nvPr/>
        </p:nvSpPr>
        <p:spPr>
          <a:xfrm>
            <a:off x="6814000" y="4244000"/>
            <a:ext cx="1500000" cy="766500"/>
          </a:xfrm>
          <a:prstGeom prst="rect">
            <a:avLst/>
          </a:prstGeom>
          <a:solidFill>
            <a:srgbClr val="B4A7D6"/>
          </a:solidFill>
          <a:ln cap="flat" cmpd="sng" w="9525">
            <a:solidFill>
              <a:schemeClr val="dk2"/>
            </a:solidFill>
            <a:prstDash val="solid"/>
            <a:round/>
            <a:headEnd len="sm" w="sm" type="none"/>
            <a:tailEnd len="sm" w="sm" type="none"/>
          </a:ln>
        </p:spPr>
        <p:txBody>
          <a:bodyPr anchorCtr="0" anchor="t" bIns="91425" lIns="91425" spcFirstLastPara="1" rIns="91425" wrap="square" tIns="91425">
            <a:spAutoFit/>
          </a:bodyPr>
          <a:lstStyle/>
          <a:p>
            <a:pPr indent="0" lvl="0" marL="0" rtl="0" algn="l">
              <a:lnSpc>
                <a:spcPct val="90000"/>
              </a:lnSpc>
              <a:spcBef>
                <a:spcPts val="500"/>
              </a:spcBef>
              <a:spcAft>
                <a:spcPts val="0"/>
              </a:spcAft>
              <a:buNone/>
            </a:pPr>
            <a:r>
              <a:rPr lang="nl" sz="1050">
                <a:solidFill>
                  <a:schemeClr val="dk1"/>
                </a:solidFill>
                <a:latin typeface="Inter"/>
                <a:ea typeface="Inter"/>
                <a:cs typeface="Inter"/>
                <a:sym typeface="Inter"/>
              </a:rPr>
              <a:t>The General Theory of Employment, Interest and Money (1936)</a:t>
            </a:r>
            <a:endParaRPr/>
          </a:p>
        </p:txBody>
      </p:sp>
      <p:cxnSp>
        <p:nvCxnSpPr>
          <p:cNvPr id="298" name="Google Shape;298;p41"/>
          <p:cNvCxnSpPr>
            <a:stCxn id="297" idx="0"/>
          </p:cNvCxnSpPr>
          <p:nvPr/>
        </p:nvCxnSpPr>
        <p:spPr>
          <a:xfrm rot="10800000">
            <a:off x="7556200" y="3374300"/>
            <a:ext cx="7800" cy="869700"/>
          </a:xfrm>
          <a:prstGeom prst="straightConnector1">
            <a:avLst/>
          </a:prstGeom>
          <a:noFill/>
          <a:ln cap="flat" cmpd="sng" w="9525">
            <a:solidFill>
              <a:schemeClr val="dk2"/>
            </a:solidFill>
            <a:prstDash val="solid"/>
            <a:round/>
            <a:headEnd len="med" w="med" type="none"/>
            <a:tailEnd len="med" w="med" type="none"/>
          </a:ln>
        </p:spPr>
      </p:cxnSp>
      <p:sp>
        <p:nvSpPr>
          <p:cNvPr id="299" name="Google Shape;299;p41"/>
          <p:cNvSpPr txBox="1"/>
          <p:nvPr/>
        </p:nvSpPr>
        <p:spPr>
          <a:xfrm>
            <a:off x="7556200" y="2188500"/>
            <a:ext cx="1064100" cy="766500"/>
          </a:xfrm>
          <a:prstGeom prst="rect">
            <a:avLst/>
          </a:prstGeom>
          <a:solidFill>
            <a:srgbClr val="B6D7A8"/>
          </a:solidFill>
          <a:ln cap="flat" cmpd="sng" w="9525">
            <a:solidFill>
              <a:schemeClr val="dk2"/>
            </a:solidFill>
            <a:prstDash val="solid"/>
            <a:round/>
            <a:headEnd len="sm" w="sm" type="none"/>
            <a:tailEnd len="sm" w="sm" type="none"/>
          </a:ln>
        </p:spPr>
        <p:txBody>
          <a:bodyPr anchorCtr="0" anchor="t" bIns="91425" lIns="91425" spcFirstLastPara="1" rIns="91425" wrap="square" tIns="91425">
            <a:spAutoFit/>
          </a:bodyPr>
          <a:lstStyle/>
          <a:p>
            <a:pPr indent="0" lvl="0" marL="0" rtl="0" algn="l">
              <a:lnSpc>
                <a:spcPct val="90000"/>
              </a:lnSpc>
              <a:spcBef>
                <a:spcPts val="500"/>
              </a:spcBef>
              <a:spcAft>
                <a:spcPts val="0"/>
              </a:spcAft>
              <a:buNone/>
            </a:pPr>
            <a:r>
              <a:rPr lang="nl" sz="1050">
                <a:solidFill>
                  <a:schemeClr val="dk1"/>
                </a:solidFill>
                <a:latin typeface="Inter"/>
                <a:ea typeface="Inter"/>
                <a:cs typeface="Inter"/>
                <a:sym typeface="Inter"/>
              </a:rPr>
              <a:t>Capitalism, Socialism and Democracy (1946)</a:t>
            </a:r>
            <a:endParaRPr sz="1050">
              <a:latin typeface="Inter"/>
              <a:ea typeface="Inter"/>
              <a:cs typeface="Inter"/>
              <a:sym typeface="Inter"/>
            </a:endParaRPr>
          </a:p>
        </p:txBody>
      </p:sp>
      <p:cxnSp>
        <p:nvCxnSpPr>
          <p:cNvPr id="300" name="Google Shape;300;p41"/>
          <p:cNvCxnSpPr>
            <a:stCxn id="299" idx="2"/>
          </p:cNvCxnSpPr>
          <p:nvPr/>
        </p:nvCxnSpPr>
        <p:spPr>
          <a:xfrm>
            <a:off x="8088250" y="2955000"/>
            <a:ext cx="1500" cy="385200"/>
          </a:xfrm>
          <a:prstGeom prst="straightConnector1">
            <a:avLst/>
          </a:prstGeom>
          <a:noFill/>
          <a:ln cap="flat" cmpd="sng" w="9525">
            <a:solidFill>
              <a:schemeClr val="dk2"/>
            </a:solidFill>
            <a:prstDash val="solid"/>
            <a:round/>
            <a:headEnd len="med" w="med" type="none"/>
            <a:tailEnd len="med" w="med" type="none"/>
          </a:ln>
        </p:spPr>
      </p:cxnSp>
      <p:sp>
        <p:nvSpPr>
          <p:cNvPr id="301" name="Google Shape;301;p41"/>
          <p:cNvSpPr txBox="1"/>
          <p:nvPr/>
        </p:nvSpPr>
        <p:spPr>
          <a:xfrm>
            <a:off x="6369313" y="2451575"/>
            <a:ext cx="951600" cy="621000"/>
          </a:xfrm>
          <a:prstGeom prst="rect">
            <a:avLst/>
          </a:prstGeom>
          <a:solidFill>
            <a:srgbClr val="FFE599"/>
          </a:solidFill>
          <a:ln cap="flat" cmpd="sng" w="9525">
            <a:solidFill>
              <a:schemeClr val="dk2"/>
            </a:solidFill>
            <a:prstDash val="solid"/>
            <a:round/>
            <a:headEnd len="sm" w="sm" type="none"/>
            <a:tailEnd len="sm" w="sm" type="none"/>
          </a:ln>
        </p:spPr>
        <p:txBody>
          <a:bodyPr anchorCtr="0" anchor="t" bIns="91425" lIns="91425" spcFirstLastPara="1" rIns="91425" wrap="square" tIns="91425">
            <a:spAutoFit/>
          </a:bodyPr>
          <a:lstStyle/>
          <a:p>
            <a:pPr indent="0" lvl="0" marL="0" rtl="0" algn="l">
              <a:lnSpc>
                <a:spcPct val="90000"/>
              </a:lnSpc>
              <a:spcBef>
                <a:spcPts val="500"/>
              </a:spcBef>
              <a:spcAft>
                <a:spcPts val="0"/>
              </a:spcAft>
              <a:buNone/>
            </a:pPr>
            <a:r>
              <a:rPr lang="nl" sz="1050">
                <a:solidFill>
                  <a:schemeClr val="dk1"/>
                </a:solidFill>
                <a:latin typeface="Inter"/>
                <a:ea typeface="Inter"/>
                <a:cs typeface="Inter"/>
                <a:sym typeface="Inter"/>
              </a:rPr>
              <a:t>Economy and Society (1922)</a:t>
            </a:r>
            <a:endParaRPr sz="1050">
              <a:latin typeface="Inter"/>
              <a:ea typeface="Inter"/>
              <a:cs typeface="Inter"/>
              <a:sym typeface="Inter"/>
            </a:endParaRPr>
          </a:p>
        </p:txBody>
      </p:sp>
      <p:cxnSp>
        <p:nvCxnSpPr>
          <p:cNvPr id="302" name="Google Shape;302;p41"/>
          <p:cNvCxnSpPr>
            <a:stCxn id="301" idx="2"/>
          </p:cNvCxnSpPr>
          <p:nvPr/>
        </p:nvCxnSpPr>
        <p:spPr>
          <a:xfrm>
            <a:off x="6845113" y="3072575"/>
            <a:ext cx="300" cy="276900"/>
          </a:xfrm>
          <a:prstGeom prst="straightConnector1">
            <a:avLst/>
          </a:prstGeom>
          <a:noFill/>
          <a:ln cap="flat" cmpd="sng" w="9525">
            <a:solidFill>
              <a:schemeClr val="dk2"/>
            </a:solidFill>
            <a:prstDash val="solid"/>
            <a:round/>
            <a:headEnd len="med" w="med" type="none"/>
            <a:tailEnd len="med" w="med" type="none"/>
          </a:ln>
        </p:spPr>
      </p:cxnSp>
      <p:sp>
        <p:nvSpPr>
          <p:cNvPr id="303" name="Google Shape;303;p41"/>
          <p:cNvSpPr txBox="1"/>
          <p:nvPr/>
        </p:nvSpPr>
        <p:spPr>
          <a:xfrm>
            <a:off x="4277775" y="4123075"/>
            <a:ext cx="951600" cy="475500"/>
          </a:xfrm>
          <a:prstGeom prst="rect">
            <a:avLst/>
          </a:prstGeom>
          <a:solidFill>
            <a:srgbClr val="EA9999"/>
          </a:solidFill>
          <a:ln cap="flat" cmpd="sng" w="9525">
            <a:solidFill>
              <a:srgbClr val="666666"/>
            </a:solidFill>
            <a:prstDash val="solid"/>
            <a:round/>
            <a:headEnd len="sm" w="sm" type="none"/>
            <a:tailEnd len="sm" w="sm" type="none"/>
          </a:ln>
        </p:spPr>
        <p:txBody>
          <a:bodyPr anchorCtr="0" anchor="t" bIns="91425" lIns="91425" spcFirstLastPara="1" rIns="91425" wrap="square" tIns="91425">
            <a:spAutoFit/>
          </a:bodyPr>
          <a:lstStyle/>
          <a:p>
            <a:pPr indent="0" lvl="0" marL="0" rtl="0" algn="l">
              <a:lnSpc>
                <a:spcPct val="90000"/>
              </a:lnSpc>
              <a:spcBef>
                <a:spcPts val="500"/>
              </a:spcBef>
              <a:spcAft>
                <a:spcPts val="0"/>
              </a:spcAft>
              <a:buNone/>
            </a:pPr>
            <a:r>
              <a:rPr lang="nl" sz="1050">
                <a:solidFill>
                  <a:schemeClr val="dk1"/>
                </a:solidFill>
                <a:latin typeface="Inter"/>
                <a:ea typeface="Inter"/>
                <a:cs typeface="Inter"/>
                <a:sym typeface="Inter"/>
              </a:rPr>
              <a:t>Das Kapital Vol I (1867)</a:t>
            </a:r>
            <a:endParaRPr sz="1050">
              <a:latin typeface="Inter"/>
              <a:ea typeface="Inter"/>
              <a:cs typeface="Inter"/>
              <a:sym typeface="Inter"/>
            </a:endParaRPr>
          </a:p>
        </p:txBody>
      </p:sp>
      <p:cxnSp>
        <p:nvCxnSpPr>
          <p:cNvPr id="304" name="Google Shape;304;p41"/>
          <p:cNvCxnSpPr>
            <a:stCxn id="303" idx="0"/>
          </p:cNvCxnSpPr>
          <p:nvPr/>
        </p:nvCxnSpPr>
        <p:spPr>
          <a:xfrm flipH="1" rot="10800000">
            <a:off x="4753575" y="3374275"/>
            <a:ext cx="7200" cy="748800"/>
          </a:xfrm>
          <a:prstGeom prst="straightConnector1">
            <a:avLst/>
          </a:prstGeom>
          <a:noFill/>
          <a:ln cap="flat" cmpd="sng" w="9525">
            <a:solidFill>
              <a:schemeClr val="dk2"/>
            </a:solidFill>
            <a:prstDash val="solid"/>
            <a:round/>
            <a:headEnd len="med" w="med" type="none"/>
            <a:tailEnd len="med" w="med" type="none"/>
          </a:ln>
        </p:spPr>
      </p:cxnSp>
      <p:sp>
        <p:nvSpPr>
          <p:cNvPr id="305" name="Google Shape;305;p41"/>
          <p:cNvSpPr txBox="1"/>
          <p:nvPr/>
        </p:nvSpPr>
        <p:spPr>
          <a:xfrm>
            <a:off x="353050" y="4244000"/>
            <a:ext cx="1995000" cy="621000"/>
          </a:xfrm>
          <a:prstGeom prst="rect">
            <a:avLst/>
          </a:prstGeom>
          <a:solidFill>
            <a:srgbClr val="9FC5E8"/>
          </a:solidFill>
          <a:ln cap="flat" cmpd="sng" w="9525">
            <a:solidFill>
              <a:schemeClr val="dk2"/>
            </a:solidFill>
            <a:prstDash val="solid"/>
            <a:round/>
            <a:headEnd len="sm" w="sm" type="none"/>
            <a:tailEnd len="sm" w="sm" type="none"/>
          </a:ln>
        </p:spPr>
        <p:txBody>
          <a:bodyPr anchorCtr="0" anchor="t" bIns="91425" lIns="91425" spcFirstLastPara="1" rIns="91425" wrap="square" tIns="91425">
            <a:spAutoFit/>
          </a:bodyPr>
          <a:lstStyle/>
          <a:p>
            <a:pPr indent="0" lvl="0" marL="0" rtl="0" algn="l">
              <a:lnSpc>
                <a:spcPct val="90000"/>
              </a:lnSpc>
              <a:spcBef>
                <a:spcPts val="500"/>
              </a:spcBef>
              <a:spcAft>
                <a:spcPts val="0"/>
              </a:spcAft>
              <a:buNone/>
            </a:pPr>
            <a:r>
              <a:rPr lang="nl" sz="1050">
                <a:solidFill>
                  <a:schemeClr val="dk1"/>
                </a:solidFill>
                <a:latin typeface="Inter"/>
                <a:ea typeface="Inter"/>
                <a:cs typeface="Inter"/>
                <a:sym typeface="Inter"/>
              </a:rPr>
              <a:t>An Inquiry into the Nature and Causes of the Wealth of Nations (1776)</a:t>
            </a:r>
            <a:endParaRPr sz="1050">
              <a:latin typeface="Inter"/>
              <a:ea typeface="Inter"/>
              <a:cs typeface="Inter"/>
              <a:sym typeface="Inter"/>
            </a:endParaRPr>
          </a:p>
        </p:txBody>
      </p:sp>
      <p:cxnSp>
        <p:nvCxnSpPr>
          <p:cNvPr id="306" name="Google Shape;306;p41"/>
          <p:cNvCxnSpPr>
            <a:stCxn id="305" idx="0"/>
          </p:cNvCxnSpPr>
          <p:nvPr/>
        </p:nvCxnSpPr>
        <p:spPr>
          <a:xfrm rot="10800000">
            <a:off x="1344250" y="3399200"/>
            <a:ext cx="6300" cy="84480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3"/>
                                        </p:tgtEl>
                                        <p:attrNameLst>
                                          <p:attrName>style.visibility</p:attrName>
                                        </p:attrNameLst>
                                      </p:cBhvr>
                                      <p:to>
                                        <p:strVal val="visible"/>
                                      </p:to>
                                    </p:set>
                                    <p:animEffect filter="fade" transition="in">
                                      <p:cBhvr>
                                        <p:cTn dur="1000"/>
                                        <p:tgtEl>
                                          <p:spTgt spid="303"/>
                                        </p:tgtEl>
                                      </p:cBhvr>
                                    </p:animEffect>
                                  </p:childTnLst>
                                </p:cTn>
                              </p:par>
                              <p:par>
                                <p:cTn fill="hold" nodeType="withEffect" presetClass="entr" presetID="10" presetSubtype="0">
                                  <p:stCondLst>
                                    <p:cond delay="0"/>
                                  </p:stCondLst>
                                  <p:childTnLst>
                                    <p:set>
                                      <p:cBhvr>
                                        <p:cTn dur="1" fill="hold">
                                          <p:stCondLst>
                                            <p:cond delay="0"/>
                                          </p:stCondLst>
                                        </p:cTn>
                                        <p:tgtEl>
                                          <p:spTgt spid="304"/>
                                        </p:tgtEl>
                                        <p:attrNameLst>
                                          <p:attrName>style.visibility</p:attrName>
                                        </p:attrNameLst>
                                      </p:cBhvr>
                                      <p:to>
                                        <p:strVal val="visible"/>
                                      </p:to>
                                    </p:set>
                                    <p:animEffect filter="fade" transition="in">
                                      <p:cBhvr>
                                        <p:cTn dur="1000"/>
                                        <p:tgtEl>
                                          <p:spTgt spid="304"/>
                                        </p:tgtEl>
                                      </p:cBhvr>
                                    </p:animEffect>
                                  </p:childTnLst>
                                </p:cTn>
                              </p:par>
                              <p:par>
                                <p:cTn fill="hold" nodeType="withEffect" presetClass="entr" presetID="10" presetSubtype="0">
                                  <p:stCondLst>
                                    <p:cond delay="0"/>
                                  </p:stCondLst>
                                  <p:childTnLst>
                                    <p:set>
                                      <p:cBhvr>
                                        <p:cTn dur="1" fill="hold">
                                          <p:stCondLst>
                                            <p:cond delay="0"/>
                                          </p:stCondLst>
                                        </p:cTn>
                                        <p:tgtEl>
                                          <p:spTgt spid="291"/>
                                        </p:tgtEl>
                                        <p:attrNameLst>
                                          <p:attrName>style.visibility</p:attrName>
                                        </p:attrNameLst>
                                      </p:cBhvr>
                                      <p:to>
                                        <p:strVal val="visible"/>
                                      </p:to>
                                    </p:set>
                                    <p:animEffect filter="fade" transition="in">
                                      <p:cBhvr>
                                        <p:cTn dur="1000"/>
                                        <p:tgtEl>
                                          <p:spTgt spid="29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5"/>
                                        </p:tgtEl>
                                        <p:attrNameLst>
                                          <p:attrName>style.visibility</p:attrName>
                                        </p:attrNameLst>
                                      </p:cBhvr>
                                      <p:to>
                                        <p:strVal val="visible"/>
                                      </p:to>
                                    </p:set>
                                    <p:animEffect filter="fade" transition="in">
                                      <p:cBhvr>
                                        <p:cTn dur="1000"/>
                                        <p:tgtEl>
                                          <p:spTgt spid="285"/>
                                        </p:tgtEl>
                                      </p:cBhvr>
                                    </p:animEffect>
                                  </p:childTnLst>
                                </p:cTn>
                              </p:par>
                              <p:par>
                                <p:cTn fill="hold" nodeType="withEffect" presetClass="entr" presetID="10" presetSubtype="0">
                                  <p:stCondLst>
                                    <p:cond delay="0"/>
                                  </p:stCondLst>
                                  <p:childTnLst>
                                    <p:set>
                                      <p:cBhvr>
                                        <p:cTn dur="1" fill="hold">
                                          <p:stCondLst>
                                            <p:cond delay="0"/>
                                          </p:stCondLst>
                                        </p:cTn>
                                        <p:tgtEl>
                                          <p:spTgt spid="301"/>
                                        </p:tgtEl>
                                        <p:attrNameLst>
                                          <p:attrName>style.visibility</p:attrName>
                                        </p:attrNameLst>
                                      </p:cBhvr>
                                      <p:to>
                                        <p:strVal val="visible"/>
                                      </p:to>
                                    </p:set>
                                    <p:animEffect filter="fade" transition="in">
                                      <p:cBhvr>
                                        <p:cTn dur="1000"/>
                                        <p:tgtEl>
                                          <p:spTgt spid="301"/>
                                        </p:tgtEl>
                                      </p:cBhvr>
                                    </p:animEffect>
                                  </p:childTnLst>
                                </p:cTn>
                              </p:par>
                              <p:par>
                                <p:cTn fill="hold" nodeType="withEffect" presetClass="entr" presetID="10" presetSubtype="0">
                                  <p:stCondLst>
                                    <p:cond delay="0"/>
                                  </p:stCondLst>
                                  <p:childTnLst>
                                    <p:set>
                                      <p:cBhvr>
                                        <p:cTn dur="1" fill="hold">
                                          <p:stCondLst>
                                            <p:cond delay="0"/>
                                          </p:stCondLst>
                                        </p:cTn>
                                        <p:tgtEl>
                                          <p:spTgt spid="302"/>
                                        </p:tgtEl>
                                        <p:attrNameLst>
                                          <p:attrName>style.visibility</p:attrName>
                                        </p:attrNameLst>
                                      </p:cBhvr>
                                      <p:to>
                                        <p:strVal val="visible"/>
                                      </p:to>
                                    </p:set>
                                    <p:animEffect filter="fade" transition="in">
                                      <p:cBhvr>
                                        <p:cTn dur="1000"/>
                                        <p:tgtEl>
                                          <p:spTgt spid="30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8"/>
                                        </p:tgtEl>
                                        <p:attrNameLst>
                                          <p:attrName>style.visibility</p:attrName>
                                        </p:attrNameLst>
                                      </p:cBhvr>
                                      <p:to>
                                        <p:strVal val="visible"/>
                                      </p:to>
                                    </p:set>
                                    <p:animEffect filter="fade" transition="in">
                                      <p:cBhvr>
                                        <p:cTn dur="1000"/>
                                        <p:tgtEl>
                                          <p:spTgt spid="288"/>
                                        </p:tgtEl>
                                      </p:cBhvr>
                                    </p:animEffect>
                                  </p:childTnLst>
                                </p:cTn>
                              </p:par>
                              <p:par>
                                <p:cTn fill="hold" nodeType="withEffect" presetClass="entr" presetID="10" presetSubtype="0">
                                  <p:stCondLst>
                                    <p:cond delay="0"/>
                                  </p:stCondLst>
                                  <p:childTnLst>
                                    <p:set>
                                      <p:cBhvr>
                                        <p:cTn dur="1" fill="hold">
                                          <p:stCondLst>
                                            <p:cond delay="0"/>
                                          </p:stCondLst>
                                        </p:cTn>
                                        <p:tgtEl>
                                          <p:spTgt spid="297"/>
                                        </p:tgtEl>
                                        <p:attrNameLst>
                                          <p:attrName>style.visibility</p:attrName>
                                        </p:attrNameLst>
                                      </p:cBhvr>
                                      <p:to>
                                        <p:strVal val="visible"/>
                                      </p:to>
                                    </p:set>
                                    <p:animEffect filter="fade" transition="in">
                                      <p:cBhvr>
                                        <p:cTn dur="1000"/>
                                        <p:tgtEl>
                                          <p:spTgt spid="297"/>
                                        </p:tgtEl>
                                      </p:cBhvr>
                                    </p:animEffect>
                                  </p:childTnLst>
                                </p:cTn>
                              </p:par>
                              <p:par>
                                <p:cTn fill="hold" nodeType="withEffect" presetClass="entr" presetID="10" presetSubtype="0">
                                  <p:stCondLst>
                                    <p:cond delay="0"/>
                                  </p:stCondLst>
                                  <p:childTnLst>
                                    <p:set>
                                      <p:cBhvr>
                                        <p:cTn dur="1" fill="hold">
                                          <p:stCondLst>
                                            <p:cond delay="0"/>
                                          </p:stCondLst>
                                        </p:cTn>
                                        <p:tgtEl>
                                          <p:spTgt spid="298"/>
                                        </p:tgtEl>
                                        <p:attrNameLst>
                                          <p:attrName>style.visibility</p:attrName>
                                        </p:attrNameLst>
                                      </p:cBhvr>
                                      <p:to>
                                        <p:strVal val="visible"/>
                                      </p:to>
                                    </p:set>
                                    <p:animEffect filter="fade" transition="in">
                                      <p:cBhvr>
                                        <p:cTn dur="1000"/>
                                        <p:tgtEl>
                                          <p:spTgt spid="29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4"/>
                                        </p:tgtEl>
                                        <p:attrNameLst>
                                          <p:attrName>style.visibility</p:attrName>
                                        </p:attrNameLst>
                                      </p:cBhvr>
                                      <p:to>
                                        <p:strVal val="visible"/>
                                      </p:to>
                                    </p:set>
                                    <p:animEffect filter="fade" transition="in">
                                      <p:cBhvr>
                                        <p:cTn dur="1000"/>
                                        <p:tgtEl>
                                          <p:spTgt spid="294"/>
                                        </p:tgtEl>
                                      </p:cBhvr>
                                    </p:animEffect>
                                  </p:childTnLst>
                                </p:cTn>
                              </p:par>
                              <p:par>
                                <p:cTn fill="hold" nodeType="withEffect" presetClass="entr" presetID="10" presetSubtype="0">
                                  <p:stCondLst>
                                    <p:cond delay="0"/>
                                  </p:stCondLst>
                                  <p:childTnLst>
                                    <p:set>
                                      <p:cBhvr>
                                        <p:cTn dur="1" fill="hold">
                                          <p:stCondLst>
                                            <p:cond delay="0"/>
                                          </p:stCondLst>
                                        </p:cTn>
                                        <p:tgtEl>
                                          <p:spTgt spid="299"/>
                                        </p:tgtEl>
                                        <p:attrNameLst>
                                          <p:attrName>style.visibility</p:attrName>
                                        </p:attrNameLst>
                                      </p:cBhvr>
                                      <p:to>
                                        <p:strVal val="visible"/>
                                      </p:to>
                                    </p:set>
                                    <p:animEffect filter="fade" transition="in">
                                      <p:cBhvr>
                                        <p:cTn dur="1000"/>
                                        <p:tgtEl>
                                          <p:spTgt spid="299"/>
                                        </p:tgtEl>
                                      </p:cBhvr>
                                    </p:animEffect>
                                  </p:childTnLst>
                                </p:cTn>
                              </p:par>
                              <p:par>
                                <p:cTn fill="hold" nodeType="withEffect" presetClass="entr" presetID="10" presetSubtype="0">
                                  <p:stCondLst>
                                    <p:cond delay="0"/>
                                  </p:stCondLst>
                                  <p:childTnLst>
                                    <p:set>
                                      <p:cBhvr>
                                        <p:cTn dur="1" fill="hold">
                                          <p:stCondLst>
                                            <p:cond delay="0"/>
                                          </p:stCondLst>
                                        </p:cTn>
                                        <p:tgtEl>
                                          <p:spTgt spid="300"/>
                                        </p:tgtEl>
                                        <p:attrNameLst>
                                          <p:attrName>style.visibility</p:attrName>
                                        </p:attrNameLst>
                                      </p:cBhvr>
                                      <p:to>
                                        <p:strVal val="visible"/>
                                      </p:to>
                                    </p:set>
                                    <p:animEffect filter="fade" transition="in">
                                      <p:cBhvr>
                                        <p:cTn dur="1000"/>
                                        <p:tgtEl>
                                          <p:spTgt spid="30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42"/>
          <p:cNvSpPr txBox="1"/>
          <p:nvPr>
            <p:ph idx="1" type="body"/>
          </p:nvPr>
        </p:nvSpPr>
        <p:spPr>
          <a:xfrm>
            <a:off x="311700" y="2365675"/>
            <a:ext cx="2020200" cy="2424900"/>
          </a:xfrm>
          <a:prstGeom prst="rect">
            <a:avLst/>
          </a:prstGeom>
        </p:spPr>
        <p:txBody>
          <a:bodyPr anchorCtr="0" anchor="t" bIns="91425" lIns="91425" spcFirstLastPara="1" rIns="91425" wrap="square" tIns="91425">
            <a:normAutofit fontScale="55000" lnSpcReduction="10000"/>
          </a:bodyPr>
          <a:lstStyle/>
          <a:p>
            <a:pPr indent="0" lvl="0" marL="0" rtl="0" algn="l">
              <a:spcBef>
                <a:spcPts val="0"/>
              </a:spcBef>
              <a:spcAft>
                <a:spcPts val="0"/>
              </a:spcAft>
              <a:buNone/>
            </a:pPr>
            <a:r>
              <a:rPr b="1" lang="nl" sz="3326">
                <a:solidFill>
                  <a:schemeClr val="dk1"/>
                </a:solidFill>
                <a:latin typeface="Lucida Sans"/>
                <a:ea typeface="Lucida Sans"/>
                <a:cs typeface="Lucida Sans"/>
                <a:sym typeface="Lucida Sans"/>
              </a:rPr>
              <a:t>State</a:t>
            </a:r>
            <a:endParaRPr b="1" sz="3326">
              <a:solidFill>
                <a:schemeClr val="dk1"/>
              </a:solidFill>
              <a:latin typeface="Lucida Sans"/>
              <a:ea typeface="Lucida Sans"/>
              <a:cs typeface="Lucida Sans"/>
              <a:sym typeface="Lucida Sans"/>
            </a:endParaRPr>
          </a:p>
          <a:p>
            <a:pPr indent="0" lvl="0" marL="0" rtl="0" algn="l">
              <a:spcBef>
                <a:spcPts val="1200"/>
              </a:spcBef>
              <a:spcAft>
                <a:spcPts val="0"/>
              </a:spcAft>
              <a:buNone/>
            </a:pPr>
            <a:r>
              <a:rPr lang="nl" sz="3326">
                <a:solidFill>
                  <a:schemeClr val="dk1"/>
                </a:solidFill>
                <a:latin typeface="Lucida Sans"/>
                <a:ea typeface="Lucida Sans"/>
                <a:cs typeface="Lucida Sans"/>
                <a:sym typeface="Lucida Sans"/>
              </a:rPr>
              <a:t>Enforcement of private property rights and legal contracts</a:t>
            </a:r>
            <a:endParaRPr sz="3326">
              <a:solidFill>
                <a:schemeClr val="dk1"/>
              </a:solidFill>
              <a:latin typeface="Lucida Sans"/>
              <a:ea typeface="Lucida Sans"/>
              <a:cs typeface="Lucida Sans"/>
              <a:sym typeface="Lucida Sans"/>
            </a:endParaRPr>
          </a:p>
          <a:p>
            <a:pPr indent="0" lvl="0" marL="0" rtl="0" algn="l">
              <a:spcBef>
                <a:spcPts val="1200"/>
              </a:spcBef>
              <a:spcAft>
                <a:spcPts val="0"/>
              </a:spcAft>
              <a:buClr>
                <a:schemeClr val="dk1"/>
              </a:buClr>
              <a:buSzPct val="61111"/>
              <a:buFont typeface="Arial"/>
              <a:buNone/>
            </a:pPr>
            <a:r>
              <a:t/>
            </a:r>
            <a:endParaRPr>
              <a:solidFill>
                <a:schemeClr val="dk1"/>
              </a:solidFill>
              <a:latin typeface="Lucida Sans"/>
              <a:ea typeface="Lucida Sans"/>
              <a:cs typeface="Lucida Sans"/>
              <a:sym typeface="Lucida Sans"/>
            </a:endParaRPr>
          </a:p>
          <a:p>
            <a:pPr indent="0" lvl="0" marL="0" rtl="0" algn="l">
              <a:spcBef>
                <a:spcPts val="1200"/>
              </a:spcBef>
              <a:spcAft>
                <a:spcPts val="1200"/>
              </a:spcAft>
              <a:buNone/>
            </a:pPr>
            <a:r>
              <a:t/>
            </a:r>
            <a:endParaRPr>
              <a:solidFill>
                <a:schemeClr val="dk1"/>
              </a:solidFill>
              <a:latin typeface="Lucida Sans"/>
              <a:ea typeface="Lucida Sans"/>
              <a:cs typeface="Lucida Sans"/>
              <a:sym typeface="Lucida Sans"/>
            </a:endParaRPr>
          </a:p>
        </p:txBody>
      </p:sp>
      <p:pic>
        <p:nvPicPr>
          <p:cNvPr id="312" name="Google Shape;312;p42"/>
          <p:cNvPicPr preferRelativeResize="0"/>
          <p:nvPr/>
        </p:nvPicPr>
        <p:blipFill>
          <a:blip r:embed="rId3">
            <a:alphaModFix/>
          </a:blip>
          <a:stretch>
            <a:fillRect/>
          </a:stretch>
        </p:blipFill>
        <p:spPr>
          <a:xfrm>
            <a:off x="2786038" y="258544"/>
            <a:ext cx="1694138" cy="1694138"/>
          </a:xfrm>
          <a:prstGeom prst="rect">
            <a:avLst/>
          </a:prstGeom>
          <a:noFill/>
          <a:ln>
            <a:noFill/>
          </a:ln>
        </p:spPr>
      </p:pic>
      <p:pic>
        <p:nvPicPr>
          <p:cNvPr id="313" name="Google Shape;313;p42"/>
          <p:cNvPicPr preferRelativeResize="0"/>
          <p:nvPr/>
        </p:nvPicPr>
        <p:blipFill>
          <a:blip r:embed="rId4">
            <a:alphaModFix/>
          </a:blip>
          <a:stretch>
            <a:fillRect/>
          </a:stretch>
        </p:blipFill>
        <p:spPr>
          <a:xfrm>
            <a:off x="7166794" y="272859"/>
            <a:ext cx="1665507" cy="1665507"/>
          </a:xfrm>
          <a:prstGeom prst="rect">
            <a:avLst/>
          </a:prstGeom>
          <a:noFill/>
          <a:ln>
            <a:noFill/>
          </a:ln>
        </p:spPr>
      </p:pic>
      <p:pic>
        <p:nvPicPr>
          <p:cNvPr id="314" name="Google Shape;314;p42"/>
          <p:cNvPicPr preferRelativeResize="0"/>
          <p:nvPr/>
        </p:nvPicPr>
        <p:blipFill rotWithShape="1">
          <a:blip r:embed="rId5">
            <a:alphaModFix/>
          </a:blip>
          <a:srcRect b="23005" l="18251" r="17369" t="23005"/>
          <a:stretch/>
        </p:blipFill>
        <p:spPr>
          <a:xfrm>
            <a:off x="311719" y="258543"/>
            <a:ext cx="2020162" cy="1694138"/>
          </a:xfrm>
          <a:prstGeom prst="rect">
            <a:avLst/>
          </a:prstGeom>
          <a:noFill/>
          <a:ln>
            <a:noFill/>
          </a:ln>
        </p:spPr>
      </p:pic>
      <p:sp>
        <p:nvSpPr>
          <p:cNvPr id="315" name="Google Shape;315;p42"/>
          <p:cNvSpPr txBox="1"/>
          <p:nvPr>
            <p:ph idx="1" type="body"/>
          </p:nvPr>
        </p:nvSpPr>
        <p:spPr>
          <a:xfrm>
            <a:off x="2657800" y="2365675"/>
            <a:ext cx="2020200" cy="2203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nl">
                <a:solidFill>
                  <a:schemeClr val="dk1"/>
                </a:solidFill>
                <a:latin typeface="Lucida Sans"/>
                <a:ea typeface="Lucida Sans"/>
                <a:cs typeface="Lucida Sans"/>
                <a:sym typeface="Lucida Sans"/>
              </a:rPr>
              <a:t>Markets</a:t>
            </a:r>
            <a:endParaRPr b="1">
              <a:solidFill>
                <a:schemeClr val="dk1"/>
              </a:solidFill>
              <a:latin typeface="Lucida Sans"/>
              <a:ea typeface="Lucida Sans"/>
              <a:cs typeface="Lucida Sans"/>
              <a:sym typeface="Lucida Sans"/>
            </a:endParaRPr>
          </a:p>
          <a:p>
            <a:pPr indent="0" lvl="0" marL="0" rtl="0" algn="l">
              <a:spcBef>
                <a:spcPts val="1200"/>
              </a:spcBef>
              <a:spcAft>
                <a:spcPts val="1200"/>
              </a:spcAft>
              <a:buNone/>
            </a:pPr>
            <a:r>
              <a:rPr lang="nl">
                <a:solidFill>
                  <a:schemeClr val="dk1"/>
                </a:solidFill>
                <a:latin typeface="Lucida Sans"/>
                <a:ea typeface="Lucida Sans"/>
                <a:cs typeface="Lucida Sans"/>
                <a:sym typeface="Lucida Sans"/>
              </a:rPr>
              <a:t>Market exchange of products and factors of production</a:t>
            </a:r>
            <a:endParaRPr>
              <a:solidFill>
                <a:schemeClr val="dk1"/>
              </a:solidFill>
              <a:latin typeface="Lucida Sans"/>
              <a:ea typeface="Lucida Sans"/>
              <a:cs typeface="Lucida Sans"/>
              <a:sym typeface="Lucida Sans"/>
            </a:endParaRPr>
          </a:p>
        </p:txBody>
      </p:sp>
      <p:sp>
        <p:nvSpPr>
          <p:cNvPr id="316" name="Google Shape;316;p42"/>
          <p:cNvSpPr txBox="1"/>
          <p:nvPr>
            <p:ph idx="1" type="body"/>
          </p:nvPr>
        </p:nvSpPr>
        <p:spPr>
          <a:xfrm>
            <a:off x="4734950" y="2365675"/>
            <a:ext cx="2020200" cy="22032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b="1" lang="nl">
                <a:solidFill>
                  <a:schemeClr val="dk1"/>
                </a:solidFill>
                <a:latin typeface="Lucida Sans"/>
                <a:ea typeface="Lucida Sans"/>
                <a:cs typeface="Lucida Sans"/>
                <a:sym typeface="Lucida Sans"/>
              </a:rPr>
              <a:t>Firms</a:t>
            </a:r>
            <a:endParaRPr b="1">
              <a:solidFill>
                <a:schemeClr val="dk1"/>
              </a:solidFill>
              <a:latin typeface="Lucida Sans"/>
              <a:ea typeface="Lucida Sans"/>
              <a:cs typeface="Lucida Sans"/>
              <a:sym typeface="Lucida Sans"/>
            </a:endParaRPr>
          </a:p>
          <a:p>
            <a:pPr indent="0" lvl="0" marL="0" rtl="0" algn="l">
              <a:spcBef>
                <a:spcPts val="1200"/>
              </a:spcBef>
              <a:spcAft>
                <a:spcPts val="1200"/>
              </a:spcAft>
              <a:buNone/>
            </a:pPr>
            <a:r>
              <a:rPr lang="nl">
                <a:solidFill>
                  <a:schemeClr val="dk1"/>
                </a:solidFill>
                <a:latin typeface="Lucida Sans"/>
                <a:ea typeface="Lucida Sans"/>
                <a:cs typeface="Lucida Sans"/>
                <a:sym typeface="Lucida Sans"/>
              </a:rPr>
              <a:t>Production by workers for enterprises owned by profit-seeking capitalists</a:t>
            </a:r>
            <a:r>
              <a:rPr lang="nl">
                <a:solidFill>
                  <a:schemeClr val="dk1"/>
                </a:solidFill>
                <a:latin typeface="Lucida Sans"/>
                <a:ea typeface="Lucida Sans"/>
                <a:cs typeface="Lucida Sans"/>
                <a:sym typeface="Lucida Sans"/>
              </a:rPr>
              <a:t> </a:t>
            </a:r>
            <a:endParaRPr>
              <a:solidFill>
                <a:schemeClr val="dk1"/>
              </a:solidFill>
              <a:latin typeface="Lucida Sans"/>
              <a:ea typeface="Lucida Sans"/>
              <a:cs typeface="Lucida Sans"/>
              <a:sym typeface="Lucida Sans"/>
            </a:endParaRPr>
          </a:p>
        </p:txBody>
      </p:sp>
      <p:sp>
        <p:nvSpPr>
          <p:cNvPr id="317" name="Google Shape;317;p42"/>
          <p:cNvSpPr txBox="1"/>
          <p:nvPr>
            <p:ph idx="1" type="body"/>
          </p:nvPr>
        </p:nvSpPr>
        <p:spPr>
          <a:xfrm>
            <a:off x="6989450" y="2365675"/>
            <a:ext cx="2020200" cy="2203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nl">
                <a:solidFill>
                  <a:schemeClr val="dk1"/>
                </a:solidFill>
                <a:latin typeface="Lucida Sans"/>
                <a:ea typeface="Lucida Sans"/>
                <a:cs typeface="Lucida Sans"/>
                <a:sym typeface="Lucida Sans"/>
              </a:rPr>
              <a:t>Money</a:t>
            </a:r>
            <a:endParaRPr b="1">
              <a:solidFill>
                <a:schemeClr val="dk1"/>
              </a:solidFill>
              <a:latin typeface="Lucida Sans"/>
              <a:ea typeface="Lucida Sans"/>
              <a:cs typeface="Lucida Sans"/>
              <a:sym typeface="Lucida Sans"/>
            </a:endParaRPr>
          </a:p>
          <a:p>
            <a:pPr indent="0" lvl="0" marL="0" rtl="0" algn="l">
              <a:spcBef>
                <a:spcPts val="1200"/>
              </a:spcBef>
              <a:spcAft>
                <a:spcPts val="1200"/>
              </a:spcAft>
              <a:buNone/>
            </a:pPr>
            <a:r>
              <a:rPr lang="nl">
                <a:solidFill>
                  <a:schemeClr val="dk1"/>
                </a:solidFill>
                <a:latin typeface="Lucida Sans"/>
                <a:ea typeface="Lucida Sans"/>
                <a:cs typeface="Lucida Sans"/>
                <a:sym typeface="Lucida Sans"/>
              </a:rPr>
              <a:t>Money creation by commercial banks through credit</a:t>
            </a:r>
            <a:endParaRPr>
              <a:solidFill>
                <a:schemeClr val="dk1"/>
              </a:solidFill>
              <a:latin typeface="Lucida Sans"/>
              <a:ea typeface="Lucida Sans"/>
              <a:cs typeface="Lucida Sans"/>
              <a:sym typeface="Lucida Sans"/>
            </a:endParaRPr>
          </a:p>
        </p:txBody>
      </p:sp>
      <p:pic>
        <p:nvPicPr>
          <p:cNvPr id="318" name="Google Shape;318;p42"/>
          <p:cNvPicPr preferRelativeResize="0"/>
          <p:nvPr/>
        </p:nvPicPr>
        <p:blipFill>
          <a:blip r:embed="rId6">
            <a:alphaModFix/>
          </a:blip>
          <a:stretch>
            <a:fillRect/>
          </a:stretch>
        </p:blipFill>
        <p:spPr>
          <a:xfrm flipH="1">
            <a:off x="4914374" y="258550"/>
            <a:ext cx="1818224" cy="169412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2"/>
                                        </p:tgtEl>
                                        <p:attrNameLst>
                                          <p:attrName>style.visibility</p:attrName>
                                        </p:attrNameLst>
                                      </p:cBhvr>
                                      <p:to>
                                        <p:strVal val="visible"/>
                                      </p:to>
                                    </p:set>
                                    <p:animEffect filter="fade" transition="in">
                                      <p:cBhvr>
                                        <p:cTn dur="1000"/>
                                        <p:tgtEl>
                                          <p:spTgt spid="312"/>
                                        </p:tgtEl>
                                      </p:cBhvr>
                                    </p:animEffect>
                                  </p:childTnLst>
                                </p:cTn>
                              </p:par>
                              <p:par>
                                <p:cTn fill="hold" nodeType="withEffect" presetClass="entr" presetID="10" presetSubtype="0">
                                  <p:stCondLst>
                                    <p:cond delay="0"/>
                                  </p:stCondLst>
                                  <p:childTnLst>
                                    <p:set>
                                      <p:cBhvr>
                                        <p:cTn dur="1" fill="hold">
                                          <p:stCondLst>
                                            <p:cond delay="0"/>
                                          </p:stCondLst>
                                        </p:cTn>
                                        <p:tgtEl>
                                          <p:spTgt spid="315"/>
                                        </p:tgtEl>
                                        <p:attrNameLst>
                                          <p:attrName>style.visibility</p:attrName>
                                        </p:attrNameLst>
                                      </p:cBhvr>
                                      <p:to>
                                        <p:strVal val="visible"/>
                                      </p:to>
                                    </p:set>
                                    <p:animEffect filter="fade" transition="in">
                                      <p:cBhvr>
                                        <p:cTn dur="1000"/>
                                        <p:tgtEl>
                                          <p:spTgt spid="31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8"/>
                                        </p:tgtEl>
                                        <p:attrNameLst>
                                          <p:attrName>style.visibility</p:attrName>
                                        </p:attrNameLst>
                                      </p:cBhvr>
                                      <p:to>
                                        <p:strVal val="visible"/>
                                      </p:to>
                                    </p:set>
                                    <p:animEffect filter="fade" transition="in">
                                      <p:cBhvr>
                                        <p:cTn dur="1000"/>
                                        <p:tgtEl>
                                          <p:spTgt spid="318"/>
                                        </p:tgtEl>
                                      </p:cBhvr>
                                    </p:animEffect>
                                  </p:childTnLst>
                                </p:cTn>
                              </p:par>
                              <p:par>
                                <p:cTn fill="hold" nodeType="withEffect" presetClass="entr" presetID="10" presetSubtype="0">
                                  <p:stCondLst>
                                    <p:cond delay="0"/>
                                  </p:stCondLst>
                                  <p:childTnLst>
                                    <p:set>
                                      <p:cBhvr>
                                        <p:cTn dur="1" fill="hold">
                                          <p:stCondLst>
                                            <p:cond delay="0"/>
                                          </p:stCondLst>
                                        </p:cTn>
                                        <p:tgtEl>
                                          <p:spTgt spid="316"/>
                                        </p:tgtEl>
                                        <p:attrNameLst>
                                          <p:attrName>style.visibility</p:attrName>
                                        </p:attrNameLst>
                                      </p:cBhvr>
                                      <p:to>
                                        <p:strVal val="visible"/>
                                      </p:to>
                                    </p:set>
                                    <p:animEffect filter="fade" transition="in">
                                      <p:cBhvr>
                                        <p:cTn dur="1000"/>
                                        <p:tgtEl>
                                          <p:spTgt spid="31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3"/>
                                        </p:tgtEl>
                                        <p:attrNameLst>
                                          <p:attrName>style.visibility</p:attrName>
                                        </p:attrNameLst>
                                      </p:cBhvr>
                                      <p:to>
                                        <p:strVal val="visible"/>
                                      </p:to>
                                    </p:set>
                                    <p:animEffect filter="fade" transition="in">
                                      <p:cBhvr>
                                        <p:cTn dur="1000"/>
                                        <p:tgtEl>
                                          <p:spTgt spid="313"/>
                                        </p:tgtEl>
                                      </p:cBhvr>
                                    </p:animEffect>
                                  </p:childTnLst>
                                </p:cTn>
                              </p:par>
                              <p:par>
                                <p:cTn fill="hold" nodeType="withEffect" presetClass="entr" presetID="10" presetSubtype="0">
                                  <p:stCondLst>
                                    <p:cond delay="0"/>
                                  </p:stCondLst>
                                  <p:childTnLst>
                                    <p:set>
                                      <p:cBhvr>
                                        <p:cTn dur="1" fill="hold">
                                          <p:stCondLst>
                                            <p:cond delay="0"/>
                                          </p:stCondLst>
                                        </p:cTn>
                                        <p:tgtEl>
                                          <p:spTgt spid="317"/>
                                        </p:tgtEl>
                                        <p:attrNameLst>
                                          <p:attrName>style.visibility</p:attrName>
                                        </p:attrNameLst>
                                      </p:cBhvr>
                                      <p:to>
                                        <p:strVal val="visible"/>
                                      </p:to>
                                    </p:set>
                                    <p:animEffect filter="fade" transition="in">
                                      <p:cBhvr>
                                        <p:cTn dur="1000"/>
                                        <p:tgtEl>
                                          <p:spTgt spid="31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43"/>
          <p:cNvSpPr txBox="1"/>
          <p:nvPr>
            <p:ph type="title"/>
          </p:nvPr>
        </p:nvSpPr>
        <p:spPr>
          <a:xfrm>
            <a:off x="202825" y="3704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nl" sz="3020">
                <a:latin typeface="Lucida Sans"/>
                <a:ea typeface="Lucida Sans"/>
                <a:cs typeface="Lucida Sans"/>
                <a:sym typeface="Lucida Sans"/>
              </a:rPr>
              <a:t>Markets</a:t>
            </a:r>
            <a:endParaRPr b="1" sz="3020">
              <a:latin typeface="Lucida Sans"/>
              <a:ea typeface="Lucida Sans"/>
              <a:cs typeface="Lucida Sans"/>
              <a:sym typeface="Lucida Sans"/>
            </a:endParaRPr>
          </a:p>
        </p:txBody>
      </p:sp>
      <p:sp>
        <p:nvSpPr>
          <p:cNvPr id="324" name="Google Shape;324;p43"/>
          <p:cNvSpPr txBox="1"/>
          <p:nvPr>
            <p:ph idx="1" type="body"/>
          </p:nvPr>
        </p:nvSpPr>
        <p:spPr>
          <a:xfrm>
            <a:off x="202825" y="1326400"/>
            <a:ext cx="6247800" cy="3416400"/>
          </a:xfrm>
          <a:prstGeom prst="rect">
            <a:avLst/>
          </a:prstGeom>
        </p:spPr>
        <p:txBody>
          <a:bodyPr anchorCtr="0" anchor="t" bIns="91425" lIns="91425" spcFirstLastPara="1" rIns="91425" wrap="square" tIns="91425">
            <a:noAutofit/>
          </a:bodyPr>
          <a:lstStyle/>
          <a:p>
            <a:pPr indent="0" lvl="0" marL="0" rtl="0" algn="l">
              <a:lnSpc>
                <a:spcPct val="115000"/>
              </a:lnSpc>
              <a:spcBef>
                <a:spcPts val="800"/>
              </a:spcBef>
              <a:spcAft>
                <a:spcPts val="0"/>
              </a:spcAft>
              <a:buNone/>
            </a:pPr>
            <a:r>
              <a:rPr b="1" lang="nl" sz="1555">
                <a:latin typeface="Verdana"/>
                <a:ea typeface="Verdana"/>
                <a:cs typeface="Verdana"/>
                <a:sym typeface="Verdana"/>
              </a:rPr>
              <a:t>Smith</a:t>
            </a:r>
            <a:r>
              <a:rPr lang="nl" sz="1555">
                <a:latin typeface="Verdana"/>
                <a:ea typeface="Verdana"/>
                <a:cs typeface="Verdana"/>
                <a:sym typeface="Verdana"/>
              </a:rPr>
              <a:t>: Division of labour based on expanded markets creates wealth and harmony as prices convey information on scarcity. </a:t>
            </a:r>
            <a:endParaRPr sz="1555">
              <a:latin typeface="Verdana"/>
              <a:ea typeface="Verdana"/>
              <a:cs typeface="Verdana"/>
              <a:sym typeface="Verdana"/>
            </a:endParaRPr>
          </a:p>
          <a:p>
            <a:pPr indent="0" lvl="0" marL="342900" rtl="0" algn="l">
              <a:lnSpc>
                <a:spcPct val="115000"/>
              </a:lnSpc>
              <a:spcBef>
                <a:spcPts val="800"/>
              </a:spcBef>
              <a:spcAft>
                <a:spcPts val="0"/>
              </a:spcAft>
              <a:buNone/>
            </a:pPr>
            <a:r>
              <a:t/>
            </a:r>
            <a:endParaRPr sz="1555">
              <a:latin typeface="Verdana"/>
              <a:ea typeface="Verdana"/>
              <a:cs typeface="Verdana"/>
              <a:sym typeface="Verdana"/>
            </a:endParaRPr>
          </a:p>
          <a:p>
            <a:pPr indent="0" lvl="0" marL="0" rtl="0" algn="l">
              <a:lnSpc>
                <a:spcPct val="115000"/>
              </a:lnSpc>
              <a:spcBef>
                <a:spcPts val="800"/>
              </a:spcBef>
              <a:spcAft>
                <a:spcPts val="0"/>
              </a:spcAft>
              <a:buNone/>
            </a:pPr>
            <a:r>
              <a:rPr b="1" lang="nl" sz="1555">
                <a:latin typeface="Verdana"/>
                <a:ea typeface="Verdana"/>
                <a:cs typeface="Verdana"/>
                <a:sym typeface="Verdana"/>
              </a:rPr>
              <a:t>Marx</a:t>
            </a:r>
            <a:r>
              <a:rPr lang="nl" sz="1555">
                <a:latin typeface="Verdana"/>
                <a:ea typeface="Verdana"/>
                <a:cs typeface="Verdana"/>
                <a:sym typeface="Verdana"/>
              </a:rPr>
              <a:t>: Workers are forced to sell their labour and work for capitalists to earn a living and survive.</a:t>
            </a:r>
            <a:endParaRPr sz="1555">
              <a:latin typeface="Verdana"/>
              <a:ea typeface="Verdana"/>
              <a:cs typeface="Verdana"/>
              <a:sym typeface="Verdana"/>
            </a:endParaRPr>
          </a:p>
          <a:p>
            <a:pPr indent="0" lvl="0" marL="0" rtl="0" algn="l">
              <a:lnSpc>
                <a:spcPct val="115000"/>
              </a:lnSpc>
              <a:spcBef>
                <a:spcPts val="800"/>
              </a:spcBef>
              <a:spcAft>
                <a:spcPts val="0"/>
              </a:spcAft>
              <a:buNone/>
            </a:pPr>
            <a:r>
              <a:t/>
            </a:r>
            <a:endParaRPr sz="1555">
              <a:latin typeface="Verdana"/>
              <a:ea typeface="Verdana"/>
              <a:cs typeface="Verdana"/>
              <a:sym typeface="Verdana"/>
            </a:endParaRPr>
          </a:p>
          <a:p>
            <a:pPr indent="0" lvl="0" marL="0" rtl="0" algn="l">
              <a:lnSpc>
                <a:spcPct val="115000"/>
              </a:lnSpc>
              <a:spcBef>
                <a:spcPts val="800"/>
              </a:spcBef>
              <a:spcAft>
                <a:spcPts val="0"/>
              </a:spcAft>
              <a:buNone/>
            </a:pPr>
            <a:r>
              <a:rPr b="1" lang="nl" sz="1555">
                <a:latin typeface="Verdana"/>
                <a:ea typeface="Verdana"/>
                <a:cs typeface="Verdana"/>
                <a:sym typeface="Verdana"/>
              </a:rPr>
              <a:t>Keynes</a:t>
            </a:r>
            <a:r>
              <a:rPr lang="nl" sz="1555">
                <a:latin typeface="Verdana"/>
                <a:ea typeface="Verdana"/>
                <a:cs typeface="Verdana"/>
                <a:sym typeface="Verdana"/>
              </a:rPr>
              <a:t>: Markets rarely lead to full employment due to a lack of effective demand.</a:t>
            </a:r>
            <a:endParaRPr sz="1555">
              <a:latin typeface="Verdana"/>
              <a:ea typeface="Verdana"/>
              <a:cs typeface="Verdana"/>
              <a:sym typeface="Verdana"/>
            </a:endParaRPr>
          </a:p>
          <a:p>
            <a:pPr indent="0" lvl="0" marL="0" rtl="0" algn="l">
              <a:lnSpc>
                <a:spcPct val="115000"/>
              </a:lnSpc>
              <a:spcBef>
                <a:spcPts val="0"/>
              </a:spcBef>
              <a:spcAft>
                <a:spcPts val="1200"/>
              </a:spcAft>
              <a:buNone/>
            </a:pPr>
            <a:r>
              <a:t/>
            </a:r>
            <a:endParaRPr sz="1500"/>
          </a:p>
        </p:txBody>
      </p:sp>
      <p:pic>
        <p:nvPicPr>
          <p:cNvPr id="325" name="Google Shape;325;p43"/>
          <p:cNvPicPr preferRelativeResize="0"/>
          <p:nvPr/>
        </p:nvPicPr>
        <p:blipFill>
          <a:blip r:embed="rId3">
            <a:alphaModFix amt="70000"/>
          </a:blip>
          <a:stretch>
            <a:fillRect/>
          </a:stretch>
        </p:blipFill>
        <p:spPr>
          <a:xfrm>
            <a:off x="6624413" y="1923344"/>
            <a:ext cx="1694138" cy="169413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4">
                                            <p:txEl>
                                              <p:pRg end="0" st="0"/>
                                            </p:txEl>
                                          </p:spTgt>
                                        </p:tgtEl>
                                        <p:attrNameLst>
                                          <p:attrName>style.visibility</p:attrName>
                                        </p:attrNameLst>
                                      </p:cBhvr>
                                      <p:to>
                                        <p:strVal val="visible"/>
                                      </p:to>
                                    </p:set>
                                    <p:animEffect filter="fade" transition="in">
                                      <p:cBhvr>
                                        <p:cTn dur="1000"/>
                                        <p:tgtEl>
                                          <p:spTgt spid="32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4">
                                            <p:txEl>
                                              <p:pRg end="1" st="1"/>
                                            </p:txEl>
                                          </p:spTgt>
                                        </p:tgtEl>
                                        <p:attrNameLst>
                                          <p:attrName>style.visibility</p:attrName>
                                        </p:attrNameLst>
                                      </p:cBhvr>
                                      <p:to>
                                        <p:strVal val="visible"/>
                                      </p:to>
                                    </p:set>
                                    <p:animEffect filter="fade" transition="in">
                                      <p:cBhvr>
                                        <p:cTn dur="1000"/>
                                        <p:tgtEl>
                                          <p:spTgt spid="32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4">
                                            <p:txEl>
                                              <p:pRg end="2" st="2"/>
                                            </p:txEl>
                                          </p:spTgt>
                                        </p:tgtEl>
                                        <p:attrNameLst>
                                          <p:attrName>style.visibility</p:attrName>
                                        </p:attrNameLst>
                                      </p:cBhvr>
                                      <p:to>
                                        <p:strVal val="visible"/>
                                      </p:to>
                                    </p:set>
                                    <p:animEffect filter="fade" transition="in">
                                      <p:cBhvr>
                                        <p:cTn dur="1000"/>
                                        <p:tgtEl>
                                          <p:spTgt spid="32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4">
                                            <p:txEl>
                                              <p:pRg end="3" st="3"/>
                                            </p:txEl>
                                          </p:spTgt>
                                        </p:tgtEl>
                                        <p:attrNameLst>
                                          <p:attrName>style.visibility</p:attrName>
                                        </p:attrNameLst>
                                      </p:cBhvr>
                                      <p:to>
                                        <p:strVal val="visible"/>
                                      </p:to>
                                    </p:set>
                                    <p:animEffect filter="fade" transition="in">
                                      <p:cBhvr>
                                        <p:cTn dur="1000"/>
                                        <p:tgtEl>
                                          <p:spTgt spid="324">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4">
                                            <p:txEl>
                                              <p:pRg end="4" st="4"/>
                                            </p:txEl>
                                          </p:spTgt>
                                        </p:tgtEl>
                                        <p:attrNameLst>
                                          <p:attrName>style.visibility</p:attrName>
                                        </p:attrNameLst>
                                      </p:cBhvr>
                                      <p:to>
                                        <p:strVal val="visible"/>
                                      </p:to>
                                    </p:set>
                                    <p:animEffect filter="fade" transition="in">
                                      <p:cBhvr>
                                        <p:cTn dur="1000"/>
                                        <p:tgtEl>
                                          <p:spTgt spid="324">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4">
                                            <p:txEl>
                                              <p:pRg end="5" st="5"/>
                                            </p:txEl>
                                          </p:spTgt>
                                        </p:tgtEl>
                                        <p:attrNameLst>
                                          <p:attrName>style.visibility</p:attrName>
                                        </p:attrNameLst>
                                      </p:cBhvr>
                                      <p:to>
                                        <p:strVal val="visible"/>
                                      </p:to>
                                    </p:set>
                                    <p:animEffect filter="fade" transition="in">
                                      <p:cBhvr>
                                        <p:cTn dur="1000"/>
                                        <p:tgtEl>
                                          <p:spTgt spid="324">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44"/>
          <p:cNvSpPr txBox="1"/>
          <p:nvPr>
            <p:ph type="title"/>
          </p:nvPr>
        </p:nvSpPr>
        <p:spPr>
          <a:xfrm>
            <a:off x="202825" y="3704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nl" sz="3020">
                <a:latin typeface="Lucida Sans"/>
                <a:ea typeface="Lucida Sans"/>
                <a:cs typeface="Lucida Sans"/>
                <a:sym typeface="Lucida Sans"/>
              </a:rPr>
              <a:t>Firms</a:t>
            </a:r>
            <a:endParaRPr b="1" sz="3020">
              <a:latin typeface="Lucida Sans"/>
              <a:ea typeface="Lucida Sans"/>
              <a:cs typeface="Lucida Sans"/>
              <a:sym typeface="Lucida Sans"/>
            </a:endParaRPr>
          </a:p>
        </p:txBody>
      </p:sp>
      <p:sp>
        <p:nvSpPr>
          <p:cNvPr id="331" name="Google Shape;331;p44"/>
          <p:cNvSpPr txBox="1"/>
          <p:nvPr>
            <p:ph idx="1" type="body"/>
          </p:nvPr>
        </p:nvSpPr>
        <p:spPr>
          <a:xfrm>
            <a:off x="202825" y="1326400"/>
            <a:ext cx="6247800" cy="3416400"/>
          </a:xfrm>
          <a:prstGeom prst="rect">
            <a:avLst/>
          </a:prstGeom>
        </p:spPr>
        <p:txBody>
          <a:bodyPr anchorCtr="0" anchor="t" bIns="91425" lIns="91425" spcFirstLastPara="1" rIns="91425" wrap="square" tIns="91425">
            <a:noAutofit/>
          </a:bodyPr>
          <a:lstStyle/>
          <a:p>
            <a:pPr indent="0" lvl="0" marL="0" rtl="0" algn="l">
              <a:lnSpc>
                <a:spcPct val="115000"/>
              </a:lnSpc>
              <a:spcBef>
                <a:spcPts val="800"/>
              </a:spcBef>
              <a:spcAft>
                <a:spcPts val="0"/>
              </a:spcAft>
              <a:buNone/>
            </a:pPr>
            <a:r>
              <a:rPr b="1" lang="nl" sz="1555">
                <a:latin typeface="Verdana"/>
                <a:ea typeface="Verdana"/>
                <a:cs typeface="Verdana"/>
                <a:sym typeface="Verdana"/>
              </a:rPr>
              <a:t>Weber</a:t>
            </a:r>
            <a:r>
              <a:rPr lang="nl" sz="1555">
                <a:latin typeface="Verdana"/>
                <a:ea typeface="Verdana"/>
                <a:cs typeface="Verdana"/>
                <a:sym typeface="Verdana"/>
              </a:rPr>
              <a:t>: Continuous ‘rational’ calculation by bureaucratic enterprises to maximise profit.</a:t>
            </a:r>
            <a:endParaRPr sz="1555">
              <a:latin typeface="Verdana"/>
              <a:ea typeface="Verdana"/>
              <a:cs typeface="Verdana"/>
              <a:sym typeface="Verdana"/>
            </a:endParaRPr>
          </a:p>
          <a:p>
            <a:pPr indent="0" lvl="0" marL="342900" rtl="0" algn="l">
              <a:lnSpc>
                <a:spcPct val="115000"/>
              </a:lnSpc>
              <a:spcBef>
                <a:spcPts val="800"/>
              </a:spcBef>
              <a:spcAft>
                <a:spcPts val="0"/>
              </a:spcAft>
              <a:buNone/>
            </a:pPr>
            <a:r>
              <a:t/>
            </a:r>
            <a:endParaRPr sz="1555">
              <a:latin typeface="Verdana"/>
              <a:ea typeface="Verdana"/>
              <a:cs typeface="Verdana"/>
              <a:sym typeface="Verdana"/>
            </a:endParaRPr>
          </a:p>
          <a:p>
            <a:pPr indent="0" lvl="0" marL="0" rtl="0" algn="l">
              <a:lnSpc>
                <a:spcPct val="115000"/>
              </a:lnSpc>
              <a:spcBef>
                <a:spcPts val="800"/>
              </a:spcBef>
              <a:spcAft>
                <a:spcPts val="0"/>
              </a:spcAft>
              <a:buNone/>
            </a:pPr>
            <a:r>
              <a:rPr b="1" lang="nl" sz="1555">
                <a:latin typeface="Verdana"/>
                <a:ea typeface="Verdana"/>
                <a:cs typeface="Verdana"/>
                <a:sym typeface="Verdana"/>
              </a:rPr>
              <a:t>Schumpeter</a:t>
            </a:r>
            <a:r>
              <a:rPr lang="nl" sz="1555">
                <a:latin typeface="Verdana"/>
                <a:ea typeface="Verdana"/>
                <a:cs typeface="Verdana"/>
                <a:sym typeface="Verdana"/>
              </a:rPr>
              <a:t>: Capitalist entrepreneurs don’t simply compete, they change the nature of the competition through innovation.</a:t>
            </a:r>
            <a:endParaRPr sz="1555">
              <a:latin typeface="Verdana"/>
              <a:ea typeface="Verdana"/>
              <a:cs typeface="Verdana"/>
              <a:sym typeface="Verdana"/>
            </a:endParaRPr>
          </a:p>
          <a:p>
            <a:pPr indent="0" lvl="0" marL="0" rtl="0" algn="l">
              <a:lnSpc>
                <a:spcPct val="115000"/>
              </a:lnSpc>
              <a:spcBef>
                <a:spcPts val="800"/>
              </a:spcBef>
              <a:spcAft>
                <a:spcPts val="0"/>
              </a:spcAft>
              <a:buNone/>
            </a:pPr>
            <a:r>
              <a:t/>
            </a:r>
            <a:endParaRPr sz="1555">
              <a:latin typeface="Verdana"/>
              <a:ea typeface="Verdana"/>
              <a:cs typeface="Verdana"/>
              <a:sym typeface="Verdana"/>
            </a:endParaRPr>
          </a:p>
          <a:p>
            <a:pPr indent="0" lvl="0" marL="0" rtl="0" algn="l">
              <a:lnSpc>
                <a:spcPct val="115000"/>
              </a:lnSpc>
              <a:spcBef>
                <a:spcPts val="800"/>
              </a:spcBef>
              <a:spcAft>
                <a:spcPts val="0"/>
              </a:spcAft>
              <a:buNone/>
            </a:pPr>
            <a:r>
              <a:t/>
            </a:r>
            <a:endParaRPr sz="1555">
              <a:latin typeface="Verdana"/>
              <a:ea typeface="Verdana"/>
              <a:cs typeface="Verdana"/>
              <a:sym typeface="Verdana"/>
            </a:endParaRPr>
          </a:p>
          <a:p>
            <a:pPr indent="0" lvl="0" marL="0" rtl="0" algn="l">
              <a:lnSpc>
                <a:spcPct val="115000"/>
              </a:lnSpc>
              <a:spcBef>
                <a:spcPts val="0"/>
              </a:spcBef>
              <a:spcAft>
                <a:spcPts val="1200"/>
              </a:spcAft>
              <a:buNone/>
            </a:pPr>
            <a:r>
              <a:t/>
            </a:r>
            <a:endParaRPr sz="1500"/>
          </a:p>
        </p:txBody>
      </p:sp>
      <p:pic>
        <p:nvPicPr>
          <p:cNvPr id="332" name="Google Shape;332;p44"/>
          <p:cNvPicPr preferRelativeResize="0"/>
          <p:nvPr/>
        </p:nvPicPr>
        <p:blipFill>
          <a:blip r:embed="rId3">
            <a:alphaModFix/>
          </a:blip>
          <a:stretch>
            <a:fillRect/>
          </a:stretch>
        </p:blipFill>
        <p:spPr>
          <a:xfrm>
            <a:off x="6664925" y="1813413"/>
            <a:ext cx="1937024" cy="1937024"/>
          </a:xfrm>
          <a:prstGeom prst="rect">
            <a:avLst/>
          </a:prstGeom>
          <a:noFill/>
          <a:ln>
            <a:noFill/>
          </a:ln>
        </p:spPr>
      </p:pic>
      <p:pic>
        <p:nvPicPr>
          <p:cNvPr id="333" name="Google Shape;333;p44"/>
          <p:cNvPicPr preferRelativeResize="0"/>
          <p:nvPr/>
        </p:nvPicPr>
        <p:blipFill>
          <a:blip r:embed="rId4">
            <a:alphaModFix/>
          </a:blip>
          <a:stretch>
            <a:fillRect/>
          </a:stretch>
        </p:blipFill>
        <p:spPr>
          <a:xfrm>
            <a:off x="7048425" y="710027"/>
            <a:ext cx="1170028" cy="117002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1">
                                            <p:txEl>
                                              <p:pRg end="0" st="0"/>
                                            </p:txEl>
                                          </p:spTgt>
                                        </p:tgtEl>
                                        <p:attrNameLst>
                                          <p:attrName>style.visibility</p:attrName>
                                        </p:attrNameLst>
                                      </p:cBhvr>
                                      <p:to>
                                        <p:strVal val="visible"/>
                                      </p:to>
                                    </p:set>
                                    <p:animEffect filter="fade" transition="in">
                                      <p:cBhvr>
                                        <p:cTn dur="1000"/>
                                        <p:tgtEl>
                                          <p:spTgt spid="33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1">
                                            <p:txEl>
                                              <p:pRg end="1" st="1"/>
                                            </p:txEl>
                                          </p:spTgt>
                                        </p:tgtEl>
                                        <p:attrNameLst>
                                          <p:attrName>style.visibility</p:attrName>
                                        </p:attrNameLst>
                                      </p:cBhvr>
                                      <p:to>
                                        <p:strVal val="visible"/>
                                      </p:to>
                                    </p:set>
                                    <p:animEffect filter="fade" transition="in">
                                      <p:cBhvr>
                                        <p:cTn dur="1000"/>
                                        <p:tgtEl>
                                          <p:spTgt spid="33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1">
                                            <p:txEl>
                                              <p:pRg end="2" st="2"/>
                                            </p:txEl>
                                          </p:spTgt>
                                        </p:tgtEl>
                                        <p:attrNameLst>
                                          <p:attrName>style.visibility</p:attrName>
                                        </p:attrNameLst>
                                      </p:cBhvr>
                                      <p:to>
                                        <p:strVal val="visible"/>
                                      </p:to>
                                    </p:set>
                                    <p:animEffect filter="fade" transition="in">
                                      <p:cBhvr>
                                        <p:cTn dur="1000"/>
                                        <p:tgtEl>
                                          <p:spTgt spid="33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1">
                                            <p:txEl>
                                              <p:pRg end="3" st="3"/>
                                            </p:txEl>
                                          </p:spTgt>
                                        </p:tgtEl>
                                        <p:attrNameLst>
                                          <p:attrName>style.visibility</p:attrName>
                                        </p:attrNameLst>
                                      </p:cBhvr>
                                      <p:to>
                                        <p:strVal val="visible"/>
                                      </p:to>
                                    </p:set>
                                    <p:animEffect filter="fade" transition="in">
                                      <p:cBhvr>
                                        <p:cTn dur="1000"/>
                                        <p:tgtEl>
                                          <p:spTgt spid="331">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1">
                                            <p:txEl>
                                              <p:pRg end="4" st="4"/>
                                            </p:txEl>
                                          </p:spTgt>
                                        </p:tgtEl>
                                        <p:attrNameLst>
                                          <p:attrName>style.visibility</p:attrName>
                                        </p:attrNameLst>
                                      </p:cBhvr>
                                      <p:to>
                                        <p:strVal val="visible"/>
                                      </p:to>
                                    </p:set>
                                    <p:animEffect filter="fade" transition="in">
                                      <p:cBhvr>
                                        <p:cTn dur="1000"/>
                                        <p:tgtEl>
                                          <p:spTgt spid="331">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1">
                                            <p:txEl>
                                              <p:pRg end="5" st="5"/>
                                            </p:txEl>
                                          </p:spTgt>
                                        </p:tgtEl>
                                        <p:attrNameLst>
                                          <p:attrName>style.visibility</p:attrName>
                                        </p:attrNameLst>
                                      </p:cBhvr>
                                      <p:to>
                                        <p:strVal val="visible"/>
                                      </p:to>
                                    </p:set>
                                    <p:animEffect filter="fade" transition="in">
                                      <p:cBhvr>
                                        <p:cTn dur="1000"/>
                                        <p:tgtEl>
                                          <p:spTgt spid="331">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27"/>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p>
            <a:pPr indent="0" lvl="0" marL="0" rtl="0" algn="l">
              <a:lnSpc>
                <a:spcPct val="100000"/>
              </a:lnSpc>
              <a:spcBef>
                <a:spcPts val="0"/>
              </a:spcBef>
              <a:spcAft>
                <a:spcPts val="0"/>
              </a:spcAft>
              <a:buClr>
                <a:schemeClr val="dk1"/>
              </a:buClr>
              <a:buSzPts val="3000"/>
              <a:buFont typeface="Calibri"/>
              <a:buNone/>
            </a:pPr>
            <a:r>
              <a:rPr lang="nl" sz="2600"/>
              <a:t>Capitalism has been at the centre of politics and people’s daily life ever since its existence</a:t>
            </a:r>
            <a:endParaRPr sz="2600"/>
          </a:p>
        </p:txBody>
      </p:sp>
      <p:sp>
        <p:nvSpPr>
          <p:cNvPr id="143" name="Google Shape;143;p27"/>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p>
            <a:pPr indent="0" lvl="0" marL="0" rtl="0" algn="l">
              <a:lnSpc>
                <a:spcPct val="100000"/>
              </a:lnSpc>
              <a:spcBef>
                <a:spcPts val="0"/>
              </a:spcBef>
              <a:spcAft>
                <a:spcPts val="0"/>
              </a:spcAft>
              <a:buClr>
                <a:schemeClr val="dk1"/>
              </a:buClr>
              <a:buSzPts val="2100"/>
              <a:buNone/>
            </a:pPr>
            <a:r>
              <a:rPr i="1" lang="nl" sz="1700"/>
              <a:t>“A man who thinks that economics is only a matter for professors forgets that this is the science that has sent men to the barricades.”</a:t>
            </a:r>
            <a:endParaRPr sz="1700"/>
          </a:p>
          <a:p>
            <a:pPr indent="0" lvl="0" marL="0" rtl="0" algn="l">
              <a:lnSpc>
                <a:spcPct val="100000"/>
              </a:lnSpc>
              <a:spcBef>
                <a:spcPts val="800"/>
              </a:spcBef>
              <a:spcAft>
                <a:spcPts val="0"/>
              </a:spcAft>
              <a:buClr>
                <a:schemeClr val="dk1"/>
              </a:buClr>
              <a:buSzPts val="2100"/>
              <a:buNone/>
            </a:pPr>
            <a:r>
              <a:rPr lang="nl" sz="1700"/>
              <a:t>Robert Heilbroner (1953, p. 14)</a:t>
            </a:r>
            <a:endParaRPr sz="1700"/>
          </a:p>
        </p:txBody>
      </p:sp>
      <p:pic>
        <p:nvPicPr>
          <p:cNvPr descr="Prosperity At Home: Prestige Abroad | Campaign posters, History of  capitalism, Presidential campaign posters" id="144" name="Google Shape;144;p27"/>
          <p:cNvPicPr preferRelativeResize="0"/>
          <p:nvPr/>
        </p:nvPicPr>
        <p:blipFill rotWithShape="1">
          <a:blip r:embed="rId3">
            <a:alphaModFix/>
          </a:blip>
          <a:srcRect b="0" l="0" r="0" t="0"/>
          <a:stretch/>
        </p:blipFill>
        <p:spPr>
          <a:xfrm>
            <a:off x="5607097" y="2483528"/>
            <a:ext cx="1775777" cy="2659972"/>
          </a:xfrm>
          <a:prstGeom prst="rect">
            <a:avLst/>
          </a:prstGeom>
          <a:noFill/>
          <a:ln>
            <a:noFill/>
          </a:ln>
        </p:spPr>
      </p:pic>
      <p:pic>
        <p:nvPicPr>
          <p:cNvPr descr="Socialism vs Capitalism propaganda posters · Russia Travel Blog" id="145" name="Google Shape;145;p27"/>
          <p:cNvPicPr preferRelativeResize="0"/>
          <p:nvPr/>
        </p:nvPicPr>
        <p:blipFill rotWithShape="1">
          <a:blip r:embed="rId4">
            <a:alphaModFix/>
          </a:blip>
          <a:srcRect b="5580" l="0" r="0" t="0"/>
          <a:stretch/>
        </p:blipFill>
        <p:spPr>
          <a:xfrm>
            <a:off x="1444516" y="2483528"/>
            <a:ext cx="2122605" cy="2659972"/>
          </a:xfrm>
          <a:prstGeom prst="rect">
            <a:avLst/>
          </a:prstGeom>
          <a:noFill/>
          <a:ln>
            <a:noFill/>
          </a:ln>
        </p:spPr>
      </p:pic>
      <p:pic>
        <p:nvPicPr>
          <p:cNvPr descr="Copy Of Cold War Video/Political Cartoons - Lessons - Blendspace" id="146" name="Google Shape;146;p27"/>
          <p:cNvPicPr preferRelativeResize="0"/>
          <p:nvPr/>
        </p:nvPicPr>
        <p:blipFill rotWithShape="1">
          <a:blip r:embed="rId5">
            <a:alphaModFix/>
          </a:blip>
          <a:srcRect b="0" l="0" r="0" t="0"/>
          <a:stretch/>
        </p:blipFill>
        <p:spPr>
          <a:xfrm>
            <a:off x="3567121" y="2483528"/>
            <a:ext cx="2009757" cy="265997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45"/>
          <p:cNvSpPr txBox="1"/>
          <p:nvPr>
            <p:ph type="title"/>
          </p:nvPr>
        </p:nvSpPr>
        <p:spPr>
          <a:xfrm>
            <a:off x="202825" y="3704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nl" sz="3020">
                <a:latin typeface="Lucida Sans"/>
                <a:ea typeface="Lucida Sans"/>
                <a:cs typeface="Lucida Sans"/>
                <a:sym typeface="Lucida Sans"/>
              </a:rPr>
              <a:t>Money</a:t>
            </a:r>
            <a:endParaRPr b="1" sz="3020">
              <a:latin typeface="Lucida Sans"/>
              <a:ea typeface="Lucida Sans"/>
              <a:cs typeface="Lucida Sans"/>
              <a:sym typeface="Lucida Sans"/>
            </a:endParaRPr>
          </a:p>
        </p:txBody>
      </p:sp>
      <p:sp>
        <p:nvSpPr>
          <p:cNvPr id="339" name="Google Shape;339;p45"/>
          <p:cNvSpPr txBox="1"/>
          <p:nvPr>
            <p:ph idx="1" type="body"/>
          </p:nvPr>
        </p:nvSpPr>
        <p:spPr>
          <a:xfrm>
            <a:off x="202825" y="1326400"/>
            <a:ext cx="6247800" cy="3416400"/>
          </a:xfrm>
          <a:prstGeom prst="rect">
            <a:avLst/>
          </a:prstGeom>
        </p:spPr>
        <p:txBody>
          <a:bodyPr anchorCtr="0" anchor="t" bIns="91425" lIns="91425" spcFirstLastPara="1" rIns="91425" wrap="square" tIns="91425">
            <a:noAutofit/>
          </a:bodyPr>
          <a:lstStyle/>
          <a:p>
            <a:pPr indent="0" lvl="0" marL="0" rtl="0" algn="l">
              <a:lnSpc>
                <a:spcPct val="115000"/>
              </a:lnSpc>
              <a:spcBef>
                <a:spcPts val="800"/>
              </a:spcBef>
              <a:spcAft>
                <a:spcPts val="0"/>
              </a:spcAft>
              <a:buNone/>
            </a:pPr>
            <a:r>
              <a:rPr b="1" lang="nl" sz="1555">
                <a:latin typeface="Verdana"/>
                <a:ea typeface="Verdana"/>
                <a:cs typeface="Verdana"/>
                <a:sym typeface="Verdana"/>
              </a:rPr>
              <a:t>Schumpeter</a:t>
            </a:r>
            <a:r>
              <a:rPr lang="nl" sz="1555">
                <a:latin typeface="Verdana"/>
                <a:ea typeface="Verdana"/>
                <a:cs typeface="Verdana"/>
                <a:sym typeface="Verdana"/>
              </a:rPr>
              <a:t>: The money markets are the ‘headquarters of capitalism’ as access to credit-money drives the ‘capitalist engine’.</a:t>
            </a:r>
            <a:r>
              <a:rPr lang="nl" sz="1555">
                <a:latin typeface="Verdana"/>
                <a:ea typeface="Verdana"/>
                <a:cs typeface="Verdana"/>
                <a:sym typeface="Verdana"/>
              </a:rPr>
              <a:t> </a:t>
            </a:r>
            <a:endParaRPr sz="1555">
              <a:latin typeface="Verdana"/>
              <a:ea typeface="Verdana"/>
              <a:cs typeface="Verdana"/>
              <a:sym typeface="Verdana"/>
            </a:endParaRPr>
          </a:p>
          <a:p>
            <a:pPr indent="0" lvl="0" marL="342900" rtl="0" algn="l">
              <a:lnSpc>
                <a:spcPct val="115000"/>
              </a:lnSpc>
              <a:spcBef>
                <a:spcPts val="800"/>
              </a:spcBef>
              <a:spcAft>
                <a:spcPts val="0"/>
              </a:spcAft>
              <a:buNone/>
            </a:pPr>
            <a:r>
              <a:t/>
            </a:r>
            <a:endParaRPr sz="1555">
              <a:latin typeface="Verdana"/>
              <a:ea typeface="Verdana"/>
              <a:cs typeface="Verdana"/>
              <a:sym typeface="Verdana"/>
            </a:endParaRPr>
          </a:p>
          <a:p>
            <a:pPr indent="0" lvl="0" marL="0" rtl="0" algn="l">
              <a:lnSpc>
                <a:spcPct val="115000"/>
              </a:lnSpc>
              <a:spcBef>
                <a:spcPts val="800"/>
              </a:spcBef>
              <a:spcAft>
                <a:spcPts val="0"/>
              </a:spcAft>
              <a:buNone/>
            </a:pPr>
            <a:r>
              <a:rPr b="1" lang="nl" sz="1555">
                <a:latin typeface="Verdana"/>
                <a:ea typeface="Verdana"/>
                <a:cs typeface="Verdana"/>
                <a:sym typeface="Verdana"/>
              </a:rPr>
              <a:t>Keynes</a:t>
            </a:r>
            <a:r>
              <a:rPr lang="nl" sz="1555">
                <a:latin typeface="Verdana"/>
                <a:ea typeface="Verdana"/>
                <a:cs typeface="Verdana"/>
                <a:sym typeface="Verdana"/>
              </a:rPr>
              <a:t>: Because the future is uncertain people's preference for liquidity can change rapidly and profoundly which can destabilise the economy</a:t>
            </a:r>
            <a:r>
              <a:rPr lang="nl" sz="1555">
                <a:latin typeface="Verdana"/>
                <a:ea typeface="Verdana"/>
                <a:cs typeface="Verdana"/>
                <a:sym typeface="Verdana"/>
              </a:rPr>
              <a:t>.</a:t>
            </a:r>
            <a:endParaRPr sz="1555">
              <a:latin typeface="Verdana"/>
              <a:ea typeface="Verdana"/>
              <a:cs typeface="Verdana"/>
              <a:sym typeface="Verdana"/>
            </a:endParaRPr>
          </a:p>
          <a:p>
            <a:pPr indent="0" lvl="0" marL="0" rtl="0" algn="l">
              <a:lnSpc>
                <a:spcPct val="115000"/>
              </a:lnSpc>
              <a:spcBef>
                <a:spcPts val="800"/>
              </a:spcBef>
              <a:spcAft>
                <a:spcPts val="0"/>
              </a:spcAft>
              <a:buNone/>
            </a:pPr>
            <a:r>
              <a:t/>
            </a:r>
            <a:endParaRPr sz="1555">
              <a:latin typeface="Verdana"/>
              <a:ea typeface="Verdana"/>
              <a:cs typeface="Verdana"/>
              <a:sym typeface="Verdana"/>
            </a:endParaRPr>
          </a:p>
          <a:p>
            <a:pPr indent="0" lvl="0" marL="0" rtl="0" algn="l">
              <a:lnSpc>
                <a:spcPct val="115000"/>
              </a:lnSpc>
              <a:spcBef>
                <a:spcPts val="800"/>
              </a:spcBef>
              <a:spcAft>
                <a:spcPts val="0"/>
              </a:spcAft>
              <a:buNone/>
            </a:pPr>
            <a:r>
              <a:t/>
            </a:r>
            <a:endParaRPr sz="1555">
              <a:latin typeface="Verdana"/>
              <a:ea typeface="Verdana"/>
              <a:cs typeface="Verdana"/>
              <a:sym typeface="Verdana"/>
            </a:endParaRPr>
          </a:p>
          <a:p>
            <a:pPr indent="0" lvl="0" marL="0" rtl="0" algn="l">
              <a:lnSpc>
                <a:spcPct val="115000"/>
              </a:lnSpc>
              <a:spcBef>
                <a:spcPts val="0"/>
              </a:spcBef>
              <a:spcAft>
                <a:spcPts val="1200"/>
              </a:spcAft>
              <a:buNone/>
            </a:pPr>
            <a:r>
              <a:t/>
            </a:r>
            <a:endParaRPr sz="1500"/>
          </a:p>
        </p:txBody>
      </p:sp>
      <p:pic>
        <p:nvPicPr>
          <p:cNvPr id="340" name="Google Shape;340;p45"/>
          <p:cNvPicPr preferRelativeResize="0"/>
          <p:nvPr/>
        </p:nvPicPr>
        <p:blipFill>
          <a:blip r:embed="rId3">
            <a:alphaModFix amt="22000"/>
          </a:blip>
          <a:stretch>
            <a:fillRect/>
          </a:stretch>
        </p:blipFill>
        <p:spPr>
          <a:xfrm>
            <a:off x="6971627" y="1695822"/>
            <a:ext cx="1751800" cy="17518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9">
                                            <p:txEl>
                                              <p:pRg end="0" st="0"/>
                                            </p:txEl>
                                          </p:spTgt>
                                        </p:tgtEl>
                                        <p:attrNameLst>
                                          <p:attrName>style.visibility</p:attrName>
                                        </p:attrNameLst>
                                      </p:cBhvr>
                                      <p:to>
                                        <p:strVal val="visible"/>
                                      </p:to>
                                    </p:set>
                                    <p:animEffect filter="fade" transition="in">
                                      <p:cBhvr>
                                        <p:cTn dur="1000"/>
                                        <p:tgtEl>
                                          <p:spTgt spid="33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9">
                                            <p:txEl>
                                              <p:pRg end="1" st="1"/>
                                            </p:txEl>
                                          </p:spTgt>
                                        </p:tgtEl>
                                        <p:attrNameLst>
                                          <p:attrName>style.visibility</p:attrName>
                                        </p:attrNameLst>
                                      </p:cBhvr>
                                      <p:to>
                                        <p:strVal val="visible"/>
                                      </p:to>
                                    </p:set>
                                    <p:animEffect filter="fade" transition="in">
                                      <p:cBhvr>
                                        <p:cTn dur="1000"/>
                                        <p:tgtEl>
                                          <p:spTgt spid="33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9">
                                            <p:txEl>
                                              <p:pRg end="2" st="2"/>
                                            </p:txEl>
                                          </p:spTgt>
                                        </p:tgtEl>
                                        <p:attrNameLst>
                                          <p:attrName>style.visibility</p:attrName>
                                        </p:attrNameLst>
                                      </p:cBhvr>
                                      <p:to>
                                        <p:strVal val="visible"/>
                                      </p:to>
                                    </p:set>
                                    <p:animEffect filter="fade" transition="in">
                                      <p:cBhvr>
                                        <p:cTn dur="1000"/>
                                        <p:tgtEl>
                                          <p:spTgt spid="33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9">
                                            <p:txEl>
                                              <p:pRg end="3" st="3"/>
                                            </p:txEl>
                                          </p:spTgt>
                                        </p:tgtEl>
                                        <p:attrNameLst>
                                          <p:attrName>style.visibility</p:attrName>
                                        </p:attrNameLst>
                                      </p:cBhvr>
                                      <p:to>
                                        <p:strVal val="visible"/>
                                      </p:to>
                                    </p:set>
                                    <p:animEffect filter="fade" transition="in">
                                      <p:cBhvr>
                                        <p:cTn dur="1000"/>
                                        <p:tgtEl>
                                          <p:spTgt spid="339">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9">
                                            <p:txEl>
                                              <p:pRg end="4" st="4"/>
                                            </p:txEl>
                                          </p:spTgt>
                                        </p:tgtEl>
                                        <p:attrNameLst>
                                          <p:attrName>style.visibility</p:attrName>
                                        </p:attrNameLst>
                                      </p:cBhvr>
                                      <p:to>
                                        <p:strVal val="visible"/>
                                      </p:to>
                                    </p:set>
                                    <p:animEffect filter="fade" transition="in">
                                      <p:cBhvr>
                                        <p:cTn dur="1000"/>
                                        <p:tgtEl>
                                          <p:spTgt spid="339">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9">
                                            <p:txEl>
                                              <p:pRg end="5" st="5"/>
                                            </p:txEl>
                                          </p:spTgt>
                                        </p:tgtEl>
                                        <p:attrNameLst>
                                          <p:attrName>style.visibility</p:attrName>
                                        </p:attrNameLst>
                                      </p:cBhvr>
                                      <p:to>
                                        <p:strVal val="visible"/>
                                      </p:to>
                                    </p:set>
                                    <p:animEffect filter="fade" transition="in">
                                      <p:cBhvr>
                                        <p:cTn dur="1000"/>
                                        <p:tgtEl>
                                          <p:spTgt spid="339">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p46"/>
          <p:cNvSpPr txBox="1"/>
          <p:nvPr>
            <p:ph type="title"/>
          </p:nvPr>
        </p:nvSpPr>
        <p:spPr>
          <a:xfrm>
            <a:off x="202825" y="3704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nl" sz="3020">
                <a:latin typeface="Lucida Sans"/>
                <a:ea typeface="Lucida Sans"/>
                <a:cs typeface="Lucida Sans"/>
                <a:sym typeface="Lucida Sans"/>
              </a:rPr>
              <a:t>S</a:t>
            </a:r>
            <a:r>
              <a:rPr b="1" lang="nl" sz="3020">
                <a:latin typeface="Lucida Sans"/>
                <a:ea typeface="Lucida Sans"/>
                <a:cs typeface="Lucida Sans"/>
                <a:sym typeface="Lucida Sans"/>
              </a:rPr>
              <a:t>tate</a:t>
            </a:r>
            <a:endParaRPr b="1" sz="3020">
              <a:latin typeface="Lucida Sans"/>
              <a:ea typeface="Lucida Sans"/>
              <a:cs typeface="Lucida Sans"/>
              <a:sym typeface="Lucida Sans"/>
            </a:endParaRPr>
          </a:p>
        </p:txBody>
      </p:sp>
      <p:sp>
        <p:nvSpPr>
          <p:cNvPr id="346" name="Google Shape;346;p46"/>
          <p:cNvSpPr txBox="1"/>
          <p:nvPr>
            <p:ph idx="1" type="body"/>
          </p:nvPr>
        </p:nvSpPr>
        <p:spPr>
          <a:xfrm>
            <a:off x="202825" y="1326400"/>
            <a:ext cx="6247800" cy="3416400"/>
          </a:xfrm>
          <a:prstGeom prst="rect">
            <a:avLst/>
          </a:prstGeom>
        </p:spPr>
        <p:txBody>
          <a:bodyPr anchorCtr="0" anchor="t" bIns="91425" lIns="91425" spcFirstLastPara="1" rIns="91425" wrap="square" tIns="91425">
            <a:noAutofit/>
          </a:bodyPr>
          <a:lstStyle/>
          <a:p>
            <a:pPr indent="0" lvl="0" marL="0" rtl="0" algn="l">
              <a:lnSpc>
                <a:spcPct val="115000"/>
              </a:lnSpc>
              <a:spcBef>
                <a:spcPts val="800"/>
              </a:spcBef>
              <a:spcAft>
                <a:spcPts val="0"/>
              </a:spcAft>
              <a:buNone/>
            </a:pPr>
            <a:r>
              <a:rPr b="1" lang="nl" sz="1555">
                <a:latin typeface="Verdana"/>
                <a:ea typeface="Verdana"/>
                <a:cs typeface="Verdana"/>
                <a:sym typeface="Verdana"/>
              </a:rPr>
              <a:t>Marx</a:t>
            </a:r>
            <a:r>
              <a:rPr lang="nl" sz="1555">
                <a:latin typeface="Verdana"/>
                <a:ea typeface="Verdana"/>
                <a:cs typeface="Verdana"/>
                <a:sym typeface="Verdana"/>
              </a:rPr>
              <a:t>: Capitalism is founded on unequal property relations created and maintained by violence of the state. </a:t>
            </a:r>
            <a:endParaRPr sz="1555">
              <a:latin typeface="Verdana"/>
              <a:ea typeface="Verdana"/>
              <a:cs typeface="Verdana"/>
              <a:sym typeface="Verdana"/>
            </a:endParaRPr>
          </a:p>
          <a:p>
            <a:pPr indent="0" lvl="0" marL="342900" rtl="0" algn="l">
              <a:lnSpc>
                <a:spcPct val="115000"/>
              </a:lnSpc>
              <a:spcBef>
                <a:spcPts val="800"/>
              </a:spcBef>
              <a:spcAft>
                <a:spcPts val="0"/>
              </a:spcAft>
              <a:buNone/>
            </a:pPr>
            <a:r>
              <a:t/>
            </a:r>
            <a:endParaRPr sz="1555">
              <a:latin typeface="Verdana"/>
              <a:ea typeface="Verdana"/>
              <a:cs typeface="Verdana"/>
              <a:sym typeface="Verdana"/>
            </a:endParaRPr>
          </a:p>
          <a:p>
            <a:pPr indent="0" lvl="0" marL="0" rtl="0" algn="l">
              <a:lnSpc>
                <a:spcPct val="115000"/>
              </a:lnSpc>
              <a:spcBef>
                <a:spcPts val="800"/>
              </a:spcBef>
              <a:spcAft>
                <a:spcPts val="0"/>
              </a:spcAft>
              <a:buNone/>
            </a:pPr>
            <a:r>
              <a:rPr b="1" lang="nl" sz="1555">
                <a:latin typeface="Verdana"/>
                <a:ea typeface="Verdana"/>
                <a:cs typeface="Verdana"/>
                <a:sym typeface="Verdana"/>
              </a:rPr>
              <a:t>Weber</a:t>
            </a:r>
            <a:r>
              <a:rPr lang="nl" sz="1555">
                <a:latin typeface="Verdana"/>
                <a:ea typeface="Verdana"/>
                <a:cs typeface="Verdana"/>
                <a:sym typeface="Verdana"/>
              </a:rPr>
              <a:t>: The ‘memorable alliance’ between states and capitalists is loose enough to allow capitalists to operate freely both within and between states.</a:t>
            </a:r>
            <a:endParaRPr sz="1555">
              <a:latin typeface="Verdana"/>
              <a:ea typeface="Verdana"/>
              <a:cs typeface="Verdana"/>
              <a:sym typeface="Verdana"/>
            </a:endParaRPr>
          </a:p>
          <a:p>
            <a:pPr indent="0" lvl="0" marL="0" rtl="0" algn="l">
              <a:lnSpc>
                <a:spcPct val="115000"/>
              </a:lnSpc>
              <a:spcBef>
                <a:spcPts val="800"/>
              </a:spcBef>
              <a:spcAft>
                <a:spcPts val="0"/>
              </a:spcAft>
              <a:buNone/>
            </a:pPr>
            <a:r>
              <a:t/>
            </a:r>
            <a:endParaRPr sz="1555">
              <a:latin typeface="Verdana"/>
              <a:ea typeface="Verdana"/>
              <a:cs typeface="Verdana"/>
              <a:sym typeface="Verdana"/>
            </a:endParaRPr>
          </a:p>
          <a:p>
            <a:pPr indent="0" lvl="0" marL="0" rtl="0" algn="l">
              <a:lnSpc>
                <a:spcPct val="115000"/>
              </a:lnSpc>
              <a:spcBef>
                <a:spcPts val="800"/>
              </a:spcBef>
              <a:spcAft>
                <a:spcPts val="0"/>
              </a:spcAft>
              <a:buNone/>
            </a:pPr>
            <a:r>
              <a:rPr b="1" lang="nl" sz="1555">
                <a:latin typeface="Verdana"/>
                <a:ea typeface="Verdana"/>
                <a:cs typeface="Verdana"/>
                <a:sym typeface="Verdana"/>
              </a:rPr>
              <a:t>Keynes</a:t>
            </a:r>
            <a:r>
              <a:rPr lang="nl" sz="1555">
                <a:latin typeface="Verdana"/>
                <a:ea typeface="Verdana"/>
                <a:cs typeface="Verdana"/>
                <a:sym typeface="Verdana"/>
              </a:rPr>
              <a:t>: The state can prevent depression and unemployment without sacrificing economic and political liberalism with counter-cyclical fiscal and monetary policies. </a:t>
            </a:r>
            <a:endParaRPr sz="1555">
              <a:latin typeface="Verdana"/>
              <a:ea typeface="Verdana"/>
              <a:cs typeface="Verdana"/>
              <a:sym typeface="Verdana"/>
            </a:endParaRPr>
          </a:p>
          <a:p>
            <a:pPr indent="0" lvl="0" marL="0" rtl="0" algn="l">
              <a:lnSpc>
                <a:spcPct val="115000"/>
              </a:lnSpc>
              <a:spcBef>
                <a:spcPts val="0"/>
              </a:spcBef>
              <a:spcAft>
                <a:spcPts val="1200"/>
              </a:spcAft>
              <a:buNone/>
            </a:pPr>
            <a:r>
              <a:t/>
            </a:r>
            <a:endParaRPr sz="1500">
              <a:latin typeface="Verdana"/>
              <a:ea typeface="Verdana"/>
              <a:cs typeface="Verdana"/>
              <a:sym typeface="Verdana"/>
            </a:endParaRPr>
          </a:p>
        </p:txBody>
      </p:sp>
      <p:pic>
        <p:nvPicPr>
          <p:cNvPr id="347" name="Google Shape;347;p46"/>
          <p:cNvPicPr preferRelativeResize="0"/>
          <p:nvPr/>
        </p:nvPicPr>
        <p:blipFill rotWithShape="1">
          <a:blip r:embed="rId3">
            <a:alphaModFix amt="66000"/>
          </a:blip>
          <a:srcRect b="23005" l="18251" r="17369" t="23005"/>
          <a:stretch/>
        </p:blipFill>
        <p:spPr>
          <a:xfrm>
            <a:off x="6550019" y="1724681"/>
            <a:ext cx="2020162" cy="169413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6">
                                            <p:txEl>
                                              <p:pRg end="0" st="0"/>
                                            </p:txEl>
                                          </p:spTgt>
                                        </p:tgtEl>
                                        <p:attrNameLst>
                                          <p:attrName>style.visibility</p:attrName>
                                        </p:attrNameLst>
                                      </p:cBhvr>
                                      <p:to>
                                        <p:strVal val="visible"/>
                                      </p:to>
                                    </p:set>
                                    <p:animEffect filter="fade" transition="in">
                                      <p:cBhvr>
                                        <p:cTn dur="1000"/>
                                        <p:tgtEl>
                                          <p:spTgt spid="34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6">
                                            <p:txEl>
                                              <p:pRg end="1" st="1"/>
                                            </p:txEl>
                                          </p:spTgt>
                                        </p:tgtEl>
                                        <p:attrNameLst>
                                          <p:attrName>style.visibility</p:attrName>
                                        </p:attrNameLst>
                                      </p:cBhvr>
                                      <p:to>
                                        <p:strVal val="visible"/>
                                      </p:to>
                                    </p:set>
                                    <p:animEffect filter="fade" transition="in">
                                      <p:cBhvr>
                                        <p:cTn dur="1000"/>
                                        <p:tgtEl>
                                          <p:spTgt spid="34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6">
                                            <p:txEl>
                                              <p:pRg end="2" st="2"/>
                                            </p:txEl>
                                          </p:spTgt>
                                        </p:tgtEl>
                                        <p:attrNameLst>
                                          <p:attrName>style.visibility</p:attrName>
                                        </p:attrNameLst>
                                      </p:cBhvr>
                                      <p:to>
                                        <p:strVal val="visible"/>
                                      </p:to>
                                    </p:set>
                                    <p:animEffect filter="fade" transition="in">
                                      <p:cBhvr>
                                        <p:cTn dur="1000"/>
                                        <p:tgtEl>
                                          <p:spTgt spid="34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6">
                                            <p:txEl>
                                              <p:pRg end="3" st="3"/>
                                            </p:txEl>
                                          </p:spTgt>
                                        </p:tgtEl>
                                        <p:attrNameLst>
                                          <p:attrName>style.visibility</p:attrName>
                                        </p:attrNameLst>
                                      </p:cBhvr>
                                      <p:to>
                                        <p:strVal val="visible"/>
                                      </p:to>
                                    </p:set>
                                    <p:animEffect filter="fade" transition="in">
                                      <p:cBhvr>
                                        <p:cTn dur="1000"/>
                                        <p:tgtEl>
                                          <p:spTgt spid="346">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6">
                                            <p:txEl>
                                              <p:pRg end="4" st="4"/>
                                            </p:txEl>
                                          </p:spTgt>
                                        </p:tgtEl>
                                        <p:attrNameLst>
                                          <p:attrName>style.visibility</p:attrName>
                                        </p:attrNameLst>
                                      </p:cBhvr>
                                      <p:to>
                                        <p:strVal val="visible"/>
                                      </p:to>
                                    </p:set>
                                    <p:animEffect filter="fade" transition="in">
                                      <p:cBhvr>
                                        <p:cTn dur="1000"/>
                                        <p:tgtEl>
                                          <p:spTgt spid="346">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6">
                                            <p:txEl>
                                              <p:pRg end="5" st="5"/>
                                            </p:txEl>
                                          </p:spTgt>
                                        </p:tgtEl>
                                        <p:attrNameLst>
                                          <p:attrName>style.visibility</p:attrName>
                                        </p:attrNameLst>
                                      </p:cBhvr>
                                      <p:to>
                                        <p:strVal val="visible"/>
                                      </p:to>
                                    </p:set>
                                    <p:animEffect filter="fade" transition="in">
                                      <p:cBhvr>
                                        <p:cTn dur="1000"/>
                                        <p:tgtEl>
                                          <p:spTgt spid="346">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4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nl">
                <a:latin typeface="Verdana"/>
                <a:ea typeface="Verdana"/>
                <a:cs typeface="Verdana"/>
                <a:sym typeface="Verdana"/>
              </a:rPr>
              <a:t>Exercise 2: Conversations between key thinkers</a:t>
            </a:r>
            <a:endParaRPr>
              <a:latin typeface="Verdana"/>
              <a:ea typeface="Verdana"/>
              <a:cs typeface="Verdana"/>
              <a:sym typeface="Verdana"/>
            </a:endParaRPr>
          </a:p>
        </p:txBody>
      </p:sp>
      <p:sp>
        <p:nvSpPr>
          <p:cNvPr id="353" name="Google Shape;353;p4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lnSpc>
                <a:spcPct val="115000"/>
              </a:lnSpc>
              <a:spcBef>
                <a:spcPts val="0"/>
              </a:spcBef>
              <a:spcAft>
                <a:spcPts val="0"/>
              </a:spcAft>
              <a:buNone/>
            </a:pPr>
            <a:r>
              <a:rPr lang="nl">
                <a:latin typeface="Verdana"/>
                <a:ea typeface="Verdana"/>
                <a:cs typeface="Verdana"/>
                <a:sym typeface="Verdana"/>
              </a:rPr>
              <a:t>Each duo: C</a:t>
            </a:r>
            <a:r>
              <a:rPr lang="nl">
                <a:latin typeface="Verdana"/>
                <a:ea typeface="Verdana"/>
                <a:cs typeface="Verdana"/>
                <a:sym typeface="Verdana"/>
              </a:rPr>
              <a:t>hoose two key thinkers and each pick one to play to enact how a conversation between the two thinkers could have looked like.</a:t>
            </a:r>
            <a:endParaRPr>
              <a:latin typeface="Verdana"/>
              <a:ea typeface="Verdana"/>
              <a:cs typeface="Verdana"/>
              <a:sym typeface="Verdana"/>
            </a:endParaRPr>
          </a:p>
          <a:p>
            <a:pPr indent="-342900" lvl="0" marL="457200" rtl="0" algn="l">
              <a:lnSpc>
                <a:spcPct val="115000"/>
              </a:lnSpc>
              <a:spcBef>
                <a:spcPts val="1200"/>
              </a:spcBef>
              <a:spcAft>
                <a:spcPts val="0"/>
              </a:spcAft>
              <a:buSzPts val="1800"/>
              <a:buFont typeface="Verdana"/>
              <a:buChar char="●"/>
            </a:pPr>
            <a:r>
              <a:rPr lang="nl">
                <a:latin typeface="Verdana"/>
                <a:ea typeface="Verdana"/>
                <a:cs typeface="Verdana"/>
                <a:sym typeface="Verdana"/>
              </a:rPr>
              <a:t>5 minutes: Discuss a point the two thinkers disagree on</a:t>
            </a:r>
            <a:endParaRPr>
              <a:latin typeface="Verdana"/>
              <a:ea typeface="Verdana"/>
              <a:cs typeface="Verdana"/>
              <a:sym typeface="Verdana"/>
            </a:endParaRPr>
          </a:p>
          <a:p>
            <a:pPr indent="-342900" lvl="0" marL="457200" rtl="0" algn="l">
              <a:lnSpc>
                <a:spcPct val="115000"/>
              </a:lnSpc>
              <a:spcBef>
                <a:spcPts val="0"/>
              </a:spcBef>
              <a:spcAft>
                <a:spcPts val="0"/>
              </a:spcAft>
              <a:buSzPts val="1800"/>
              <a:buFont typeface="Verdana"/>
              <a:buChar char="●"/>
            </a:pPr>
            <a:r>
              <a:rPr lang="nl">
                <a:latin typeface="Verdana"/>
                <a:ea typeface="Verdana"/>
                <a:cs typeface="Verdana"/>
                <a:sym typeface="Verdana"/>
              </a:rPr>
              <a:t>5 minutes: Discuss a point the two thinkers agree on</a:t>
            </a:r>
            <a:endParaRPr>
              <a:latin typeface="Verdana"/>
              <a:ea typeface="Verdana"/>
              <a:cs typeface="Verdana"/>
              <a:sym typeface="Verdana"/>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sp>
        <p:nvSpPr>
          <p:cNvPr id="358" name="Google Shape;358;p48"/>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lang="nl" sz="2420">
                <a:latin typeface="Verdana"/>
                <a:ea typeface="Verdana"/>
                <a:cs typeface="Verdana"/>
                <a:sym typeface="Verdana"/>
              </a:rPr>
              <a:t>Discuss homework: Friends and family on capitalism</a:t>
            </a:r>
            <a:endParaRPr sz="2420">
              <a:latin typeface="Verdana"/>
              <a:ea typeface="Verdana"/>
              <a:cs typeface="Verdana"/>
              <a:sym typeface="Verdana"/>
            </a:endParaRPr>
          </a:p>
        </p:txBody>
      </p:sp>
      <p:sp>
        <p:nvSpPr>
          <p:cNvPr id="359" name="Google Shape;359;p4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Font typeface="Verdana"/>
              <a:buChar char="●"/>
            </a:pPr>
            <a:r>
              <a:rPr lang="nl">
                <a:latin typeface="Verdana"/>
                <a:ea typeface="Verdana"/>
                <a:cs typeface="Verdana"/>
                <a:sym typeface="Verdana"/>
              </a:rPr>
              <a:t>Public opinion data</a:t>
            </a:r>
            <a:endParaRPr>
              <a:latin typeface="Verdana"/>
              <a:ea typeface="Verdana"/>
              <a:cs typeface="Verdana"/>
              <a:sym typeface="Verdana"/>
            </a:endParaRPr>
          </a:p>
          <a:p>
            <a:pPr indent="-342900" lvl="0" marL="457200" rtl="0" algn="l">
              <a:spcBef>
                <a:spcPts val="0"/>
              </a:spcBef>
              <a:spcAft>
                <a:spcPts val="0"/>
              </a:spcAft>
              <a:buSzPts val="1800"/>
              <a:buFont typeface="Verdana"/>
              <a:buChar char="●"/>
            </a:pPr>
            <a:r>
              <a:rPr lang="nl">
                <a:latin typeface="Verdana"/>
                <a:ea typeface="Verdana"/>
                <a:cs typeface="Verdana"/>
                <a:sym typeface="Verdana"/>
              </a:rPr>
              <a:t>Discussion time</a:t>
            </a:r>
            <a:endParaRPr>
              <a:latin typeface="Verdana"/>
              <a:ea typeface="Verdana"/>
              <a:cs typeface="Verdana"/>
              <a:sym typeface="Verdana"/>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p4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365" name="Google Shape;365;p4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366" name="Google Shape;366;p49"/>
          <p:cNvPicPr preferRelativeResize="0"/>
          <p:nvPr/>
        </p:nvPicPr>
        <p:blipFill rotWithShape="1">
          <a:blip r:embed="rId3">
            <a:alphaModFix/>
          </a:blip>
          <a:srcRect b="1199" l="0" r="0" t="1296"/>
          <a:stretch/>
        </p:blipFill>
        <p:spPr>
          <a:xfrm>
            <a:off x="3061863" y="0"/>
            <a:ext cx="3020287" cy="51435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p5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372" name="Google Shape;372;p5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373" name="Google Shape;373;p50"/>
          <p:cNvPicPr preferRelativeResize="0"/>
          <p:nvPr/>
        </p:nvPicPr>
        <p:blipFill rotWithShape="1">
          <a:blip r:embed="rId3">
            <a:alphaModFix/>
          </a:blip>
          <a:srcRect b="1344" l="0" r="0" t="1924"/>
          <a:stretch/>
        </p:blipFill>
        <p:spPr>
          <a:xfrm>
            <a:off x="3221763" y="0"/>
            <a:ext cx="2700468" cy="51435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p5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379" name="Google Shape;379;p51"/>
          <p:cNvPicPr preferRelativeResize="0"/>
          <p:nvPr/>
        </p:nvPicPr>
        <p:blipFill rotWithShape="1">
          <a:blip r:embed="rId3">
            <a:alphaModFix/>
          </a:blip>
          <a:srcRect b="3534" l="0" r="0" t="15963"/>
          <a:stretch/>
        </p:blipFill>
        <p:spPr>
          <a:xfrm>
            <a:off x="2426131" y="-13838"/>
            <a:ext cx="4291731" cy="5171176"/>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sp>
        <p:nvSpPr>
          <p:cNvPr id="384" name="Google Shape;384;p5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nl">
                <a:latin typeface="Verdana"/>
                <a:ea typeface="Verdana"/>
                <a:cs typeface="Verdana"/>
                <a:sym typeface="Verdana"/>
              </a:rPr>
              <a:t>Discussion time</a:t>
            </a:r>
            <a:endParaRPr>
              <a:latin typeface="Verdana"/>
              <a:ea typeface="Verdana"/>
              <a:cs typeface="Verdana"/>
              <a:sym typeface="Verdana"/>
            </a:endParaRPr>
          </a:p>
        </p:txBody>
      </p:sp>
      <p:sp>
        <p:nvSpPr>
          <p:cNvPr id="385" name="Google Shape;385;p5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lang="nl">
                <a:latin typeface="Verdana"/>
                <a:ea typeface="Verdana"/>
                <a:cs typeface="Verdana"/>
                <a:sym typeface="Verdana"/>
              </a:rPr>
              <a:t>In the same duos:</a:t>
            </a:r>
            <a:r>
              <a:rPr lang="nl">
                <a:latin typeface="Verdana"/>
                <a:ea typeface="Verdana"/>
                <a:cs typeface="Verdana"/>
                <a:sym typeface="Verdana"/>
              </a:rPr>
              <a:t> compare and discuss the interviews (with the help of the homework sheets) with each other and the public opinion data.</a:t>
            </a:r>
            <a:endParaRPr sz="1600">
              <a:latin typeface="Verdana"/>
              <a:ea typeface="Verdana"/>
              <a:cs typeface="Verdana"/>
              <a:sym typeface="Verdana"/>
            </a:endParaRPr>
          </a:p>
          <a:p>
            <a:pPr indent="0" lvl="0" marL="0" rtl="0" algn="l">
              <a:spcBef>
                <a:spcPts val="1200"/>
              </a:spcBef>
              <a:spcAft>
                <a:spcPts val="1200"/>
              </a:spcAft>
              <a:buNone/>
            </a:pPr>
            <a:r>
              <a:t/>
            </a:r>
            <a:endParaRPr sz="1600">
              <a:latin typeface="Verdana"/>
              <a:ea typeface="Verdana"/>
              <a:cs typeface="Verdana"/>
              <a:sym typeface="Verdana"/>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sp>
        <p:nvSpPr>
          <p:cNvPr id="390" name="Google Shape;390;p5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nl">
                <a:latin typeface="Verdana"/>
                <a:ea typeface="Verdana"/>
                <a:cs typeface="Verdana"/>
                <a:sym typeface="Verdana"/>
              </a:rPr>
              <a:t>Wrap up</a:t>
            </a:r>
            <a:endParaRPr>
              <a:latin typeface="Verdana"/>
              <a:ea typeface="Verdana"/>
              <a:cs typeface="Verdana"/>
              <a:sym typeface="Verdana"/>
            </a:endParaRPr>
          </a:p>
        </p:txBody>
      </p:sp>
      <p:sp>
        <p:nvSpPr>
          <p:cNvPr id="391" name="Google Shape;391;p5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28"/>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p>
            <a:pPr indent="0" lvl="0" marL="0" rtl="0" algn="l">
              <a:lnSpc>
                <a:spcPct val="100000"/>
              </a:lnSpc>
              <a:spcBef>
                <a:spcPts val="0"/>
              </a:spcBef>
              <a:spcAft>
                <a:spcPts val="0"/>
              </a:spcAft>
              <a:buClr>
                <a:schemeClr val="dk1"/>
              </a:buClr>
              <a:buSzPts val="1100"/>
              <a:buFont typeface="Arial"/>
              <a:buNone/>
            </a:pPr>
            <a:r>
              <a:rPr lang="nl" sz="2570"/>
              <a:t>Learning objectives and transferable skills</a:t>
            </a:r>
            <a:endParaRPr sz="2570"/>
          </a:p>
        </p:txBody>
      </p:sp>
      <p:sp>
        <p:nvSpPr>
          <p:cNvPr id="152" name="Google Shape;152;p28"/>
          <p:cNvSpPr txBox="1"/>
          <p:nvPr>
            <p:ph idx="1" type="body"/>
          </p:nvPr>
        </p:nvSpPr>
        <p:spPr>
          <a:xfrm>
            <a:off x="628650" y="1268050"/>
            <a:ext cx="7886700" cy="3473700"/>
          </a:xfrm>
          <a:prstGeom prst="rect">
            <a:avLst/>
          </a:prstGeom>
          <a:noFill/>
          <a:ln>
            <a:noFill/>
          </a:ln>
        </p:spPr>
        <p:txBody>
          <a:bodyPr anchorCtr="0" anchor="t" bIns="34275" lIns="68575" spcFirstLastPara="1" rIns="68575" wrap="square" tIns="34275">
            <a:normAutofit/>
          </a:bodyPr>
          <a:lstStyle/>
          <a:p>
            <a:pPr indent="-171450" lvl="0" marL="177800" rtl="0" algn="l">
              <a:lnSpc>
                <a:spcPct val="115000"/>
              </a:lnSpc>
              <a:spcBef>
                <a:spcPts val="0"/>
              </a:spcBef>
              <a:spcAft>
                <a:spcPts val="0"/>
              </a:spcAft>
              <a:buSzPts val="2100"/>
              <a:buChar char="•"/>
            </a:pPr>
            <a:r>
              <a:rPr lang="nl"/>
              <a:t>Understanding capitalism’s basic institutions.</a:t>
            </a:r>
            <a:br>
              <a:rPr lang="nl"/>
            </a:br>
            <a:endParaRPr/>
          </a:p>
          <a:p>
            <a:pPr indent="-171450" lvl="0" marL="177800" rtl="0" algn="l">
              <a:lnSpc>
                <a:spcPct val="115000"/>
              </a:lnSpc>
              <a:spcBef>
                <a:spcPts val="0"/>
              </a:spcBef>
              <a:spcAft>
                <a:spcPts val="0"/>
              </a:spcAft>
              <a:buSzPts val="2100"/>
              <a:buChar char="•"/>
            </a:pPr>
            <a:r>
              <a:rPr lang="nl"/>
              <a:t>Being aware of different ideas and views on capitalism by key thinkers and citizens.</a:t>
            </a:r>
            <a:br>
              <a:rPr lang="nl"/>
            </a:br>
            <a:endParaRPr/>
          </a:p>
          <a:p>
            <a:pPr indent="-171450" lvl="0" marL="177800" rtl="0" algn="l">
              <a:lnSpc>
                <a:spcPct val="115000"/>
              </a:lnSpc>
              <a:spcBef>
                <a:spcPts val="0"/>
              </a:spcBef>
              <a:spcAft>
                <a:spcPts val="0"/>
              </a:spcAft>
              <a:buSzPts val="2100"/>
              <a:buChar char="•"/>
            </a:pPr>
            <a:r>
              <a:rPr lang="nl"/>
              <a:t>Explaining and discussing complex ideas verbally with others.</a:t>
            </a:r>
            <a:br>
              <a:rPr lang="nl"/>
            </a:br>
            <a:endParaRPr/>
          </a:p>
          <a:p>
            <a:pPr indent="-171450" lvl="0" marL="177800" rtl="0" algn="l">
              <a:lnSpc>
                <a:spcPct val="115000"/>
              </a:lnSpc>
              <a:spcBef>
                <a:spcPts val="0"/>
              </a:spcBef>
              <a:spcAft>
                <a:spcPts val="0"/>
              </a:spcAft>
              <a:buSzPts val="2100"/>
              <a:buChar char="•"/>
            </a:pPr>
            <a:r>
              <a:rPr lang="nl"/>
              <a:t>Conducting and analysing interviews.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9"/>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Calibri"/>
              <a:buNone/>
            </a:pPr>
            <a:r>
              <a:rPr lang="nl"/>
              <a:t>Capitalism </a:t>
            </a:r>
            <a:r>
              <a:rPr lang="nl"/>
              <a:t>Quiz</a:t>
            </a:r>
            <a:endParaRPr/>
          </a:p>
        </p:txBody>
      </p:sp>
      <p:sp>
        <p:nvSpPr>
          <p:cNvPr id="158" name="Google Shape;158;p29"/>
          <p:cNvSpPr txBox="1"/>
          <p:nvPr>
            <p:ph idx="1" type="body"/>
          </p:nvPr>
        </p:nvSpPr>
        <p:spPr>
          <a:xfrm>
            <a:off x="628650" y="1369225"/>
            <a:ext cx="3486900" cy="3263400"/>
          </a:xfrm>
          <a:prstGeom prst="rect">
            <a:avLst/>
          </a:prstGeom>
          <a:noFill/>
          <a:ln>
            <a:noFill/>
          </a:ln>
        </p:spPr>
        <p:txBody>
          <a:bodyPr anchorCtr="0" anchor="t" bIns="34275" lIns="68575" spcFirstLastPara="1" rIns="68575" wrap="square" tIns="34275">
            <a:normAutofit/>
          </a:bodyPr>
          <a:lstStyle/>
          <a:p>
            <a:pPr indent="0" lvl="1" marL="0" rtl="0" algn="l">
              <a:lnSpc>
                <a:spcPct val="90000"/>
              </a:lnSpc>
              <a:spcBef>
                <a:spcPts val="400"/>
              </a:spcBef>
              <a:spcAft>
                <a:spcPts val="0"/>
              </a:spcAft>
              <a:buClr>
                <a:schemeClr val="dk1"/>
              </a:buClr>
              <a:buSzPts val="1800"/>
              <a:buNone/>
            </a:pPr>
            <a:r>
              <a:rPr lang="nl" sz="2000">
                <a:latin typeface="Verdana"/>
                <a:ea typeface="Verdana"/>
                <a:cs typeface="Verdana"/>
                <a:sym typeface="Verdana"/>
              </a:rPr>
              <a:t>Go to: </a:t>
            </a:r>
            <a:r>
              <a:rPr lang="nl" sz="2000" u="sng">
                <a:solidFill>
                  <a:schemeClr val="hlink"/>
                </a:solidFill>
                <a:latin typeface="Verdana"/>
                <a:ea typeface="Verdana"/>
                <a:cs typeface="Verdana"/>
                <a:sym typeface="Verdana"/>
                <a:hlinkClick r:id="rId3"/>
              </a:rPr>
              <a:t>https://learningapps.org/watch?v=pytzh32na23</a:t>
            </a:r>
            <a:r>
              <a:rPr lang="nl" sz="2000">
                <a:latin typeface="Verdana"/>
                <a:ea typeface="Verdana"/>
                <a:cs typeface="Verdana"/>
                <a:sym typeface="Verdana"/>
              </a:rPr>
              <a:t> </a:t>
            </a:r>
            <a:endParaRPr sz="2000">
              <a:latin typeface="Verdana"/>
              <a:ea typeface="Verdana"/>
              <a:cs typeface="Verdana"/>
              <a:sym typeface="Verdana"/>
            </a:endParaRPr>
          </a:p>
        </p:txBody>
      </p:sp>
      <p:pic>
        <p:nvPicPr>
          <p:cNvPr id="159" name="Google Shape;159;p29"/>
          <p:cNvPicPr preferRelativeResize="0"/>
          <p:nvPr/>
        </p:nvPicPr>
        <p:blipFill>
          <a:blip r:embed="rId4">
            <a:alphaModFix/>
          </a:blip>
          <a:stretch>
            <a:fillRect/>
          </a:stretch>
        </p:blipFill>
        <p:spPr>
          <a:xfrm>
            <a:off x="4944700" y="1061969"/>
            <a:ext cx="3570656" cy="357065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30"/>
          <p:cNvSpPr txBox="1"/>
          <p:nvPr>
            <p:ph type="title"/>
          </p:nvPr>
        </p:nvSpPr>
        <p:spPr>
          <a:xfrm>
            <a:off x="628650" y="273844"/>
            <a:ext cx="78867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nl"/>
              <a:t>What did Smith and Marx agree on?</a:t>
            </a:r>
            <a:br>
              <a:rPr lang="nl"/>
            </a:br>
            <a:r>
              <a:rPr lang="nl" sz="2100"/>
              <a:t>One answer is correct.</a:t>
            </a:r>
            <a:endParaRPr sz="2100"/>
          </a:p>
        </p:txBody>
      </p:sp>
      <p:sp>
        <p:nvSpPr>
          <p:cNvPr id="165" name="Google Shape;165;p30"/>
          <p:cNvSpPr txBox="1"/>
          <p:nvPr>
            <p:ph idx="1" type="body"/>
          </p:nvPr>
        </p:nvSpPr>
        <p:spPr>
          <a:xfrm>
            <a:off x="628650" y="1369219"/>
            <a:ext cx="7886700" cy="3263400"/>
          </a:xfrm>
          <a:prstGeom prst="rect">
            <a:avLst/>
          </a:prstGeom>
        </p:spPr>
        <p:txBody>
          <a:bodyPr anchorCtr="0" anchor="t" bIns="34275" lIns="68575" spcFirstLastPara="1" rIns="68575" wrap="square" tIns="34275">
            <a:normAutofit/>
          </a:bodyPr>
          <a:lstStyle/>
          <a:p>
            <a:pPr indent="-317500" lvl="0" marL="457200" rtl="0" algn="l">
              <a:lnSpc>
                <a:spcPct val="100000"/>
              </a:lnSpc>
              <a:spcBef>
                <a:spcPts val="800"/>
              </a:spcBef>
              <a:spcAft>
                <a:spcPts val="0"/>
              </a:spcAft>
              <a:buSzPts val="1400"/>
              <a:buChar char="❏"/>
            </a:pPr>
            <a:r>
              <a:rPr lang="nl"/>
              <a:t>The division of labour</a:t>
            </a:r>
            <a:r>
              <a:rPr lang="nl"/>
              <a:t>, market competition and trade caused unprecedented wealth</a:t>
            </a:r>
            <a:br>
              <a:rPr lang="nl"/>
            </a:br>
            <a:endParaRPr/>
          </a:p>
          <a:p>
            <a:pPr indent="-317500" lvl="0" marL="457200" rtl="0" algn="l">
              <a:lnSpc>
                <a:spcPct val="100000"/>
              </a:lnSpc>
              <a:spcBef>
                <a:spcPts val="0"/>
              </a:spcBef>
              <a:spcAft>
                <a:spcPts val="0"/>
              </a:spcAft>
              <a:buSzPts val="1400"/>
              <a:buChar char="❏"/>
            </a:pPr>
            <a:r>
              <a:rPr lang="nl"/>
              <a:t>In markets, actors receive relative to their functional contribution and productivity</a:t>
            </a:r>
            <a:br>
              <a:rPr lang="nl"/>
            </a:br>
            <a:endParaRPr/>
          </a:p>
          <a:p>
            <a:pPr indent="-317500" lvl="0" marL="457200" rtl="0" algn="l">
              <a:lnSpc>
                <a:spcPct val="100000"/>
              </a:lnSpc>
              <a:spcBef>
                <a:spcPts val="0"/>
              </a:spcBef>
              <a:spcAft>
                <a:spcPts val="0"/>
              </a:spcAft>
              <a:buSzPts val="1400"/>
              <a:buChar char="❏"/>
            </a:pPr>
            <a:r>
              <a:rPr lang="nl"/>
              <a:t>Capitalism is inherently unstable and prone to crises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31"/>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p>
            <a:pPr indent="0" lvl="0" marL="0" rtl="0" algn="l">
              <a:lnSpc>
                <a:spcPct val="100000"/>
              </a:lnSpc>
              <a:spcBef>
                <a:spcPts val="0"/>
              </a:spcBef>
              <a:spcAft>
                <a:spcPts val="0"/>
              </a:spcAft>
              <a:buClr>
                <a:schemeClr val="dk1"/>
              </a:buClr>
              <a:buSzPts val="3330"/>
              <a:buFont typeface="Calibri"/>
              <a:buNone/>
            </a:pPr>
            <a:r>
              <a:rPr lang="nl" sz="2570"/>
              <a:t>Who had a quarrel with his </a:t>
            </a:r>
            <a:r>
              <a:rPr lang="nl" sz="2570"/>
              <a:t>parents because he drank and fought too much during his studies?</a:t>
            </a:r>
            <a:br>
              <a:rPr lang="nl" sz="2570"/>
            </a:br>
            <a:r>
              <a:rPr lang="nl" sz="2100"/>
              <a:t>Two answers are correct.</a:t>
            </a:r>
            <a:endParaRPr sz="2100"/>
          </a:p>
        </p:txBody>
      </p:sp>
      <p:sp>
        <p:nvSpPr>
          <p:cNvPr id="171" name="Google Shape;171;p31"/>
          <p:cNvSpPr txBox="1"/>
          <p:nvPr>
            <p:ph idx="1" type="body"/>
          </p:nvPr>
        </p:nvSpPr>
        <p:spPr>
          <a:xfrm>
            <a:off x="628650" y="1495075"/>
            <a:ext cx="7886700" cy="3137700"/>
          </a:xfrm>
          <a:prstGeom prst="rect">
            <a:avLst/>
          </a:prstGeom>
          <a:noFill/>
          <a:ln>
            <a:noFill/>
          </a:ln>
        </p:spPr>
        <p:txBody>
          <a:bodyPr anchorCtr="0" anchor="t" bIns="34275" lIns="68575" spcFirstLastPara="1" rIns="68575" wrap="square" tIns="34275">
            <a:normAutofit/>
          </a:bodyPr>
          <a:lstStyle/>
          <a:p>
            <a:pPr indent="-171450" lvl="0" marL="177800" rtl="0" algn="l">
              <a:lnSpc>
                <a:spcPct val="115000"/>
              </a:lnSpc>
              <a:spcBef>
                <a:spcPts val="0"/>
              </a:spcBef>
              <a:spcAft>
                <a:spcPts val="0"/>
              </a:spcAft>
              <a:buSzPts val="2100"/>
              <a:buChar char="❏"/>
            </a:pPr>
            <a:r>
              <a:rPr lang="nl"/>
              <a:t>Smith</a:t>
            </a:r>
            <a:endParaRPr/>
          </a:p>
          <a:p>
            <a:pPr indent="-171450" lvl="0" marL="177800" rtl="0" algn="l">
              <a:lnSpc>
                <a:spcPct val="115000"/>
              </a:lnSpc>
              <a:spcBef>
                <a:spcPts val="800"/>
              </a:spcBef>
              <a:spcAft>
                <a:spcPts val="0"/>
              </a:spcAft>
              <a:buSzPts val="2100"/>
              <a:buChar char="❏"/>
            </a:pPr>
            <a:r>
              <a:rPr lang="nl"/>
              <a:t>Marx </a:t>
            </a:r>
            <a:endParaRPr/>
          </a:p>
          <a:p>
            <a:pPr indent="-171450" lvl="0" marL="177800" rtl="0" algn="l">
              <a:lnSpc>
                <a:spcPct val="115000"/>
              </a:lnSpc>
              <a:spcBef>
                <a:spcPts val="800"/>
              </a:spcBef>
              <a:spcAft>
                <a:spcPts val="0"/>
              </a:spcAft>
              <a:buSzPts val="2100"/>
              <a:buChar char="❏"/>
            </a:pPr>
            <a:r>
              <a:rPr lang="nl"/>
              <a:t>Weber</a:t>
            </a:r>
            <a:endParaRPr/>
          </a:p>
          <a:p>
            <a:pPr indent="-171450" lvl="0" marL="177800" rtl="0" algn="l">
              <a:lnSpc>
                <a:spcPct val="115000"/>
              </a:lnSpc>
              <a:spcBef>
                <a:spcPts val="800"/>
              </a:spcBef>
              <a:spcAft>
                <a:spcPts val="0"/>
              </a:spcAft>
              <a:buSzPts val="2100"/>
              <a:buChar char="❏"/>
            </a:pPr>
            <a:r>
              <a:rPr lang="nl"/>
              <a:t>Schumpeter</a:t>
            </a:r>
            <a:endParaRPr/>
          </a:p>
          <a:p>
            <a:pPr indent="-171450" lvl="0" marL="177800" rtl="0" algn="l">
              <a:lnSpc>
                <a:spcPct val="115000"/>
              </a:lnSpc>
              <a:spcBef>
                <a:spcPts val="800"/>
              </a:spcBef>
              <a:spcAft>
                <a:spcPts val="0"/>
              </a:spcAft>
              <a:buSzPts val="2100"/>
              <a:buChar char="❏"/>
            </a:pPr>
            <a:r>
              <a:rPr lang="nl"/>
              <a:t>Keynes</a:t>
            </a:r>
            <a:endParaRPr/>
          </a:p>
          <a:p>
            <a:pPr indent="-38100" lvl="0" marL="177800" rtl="0" algn="l">
              <a:lnSpc>
                <a:spcPct val="115000"/>
              </a:lnSpc>
              <a:spcBef>
                <a:spcPts val="0"/>
              </a:spcBef>
              <a:spcAft>
                <a:spcPts val="0"/>
              </a:spcAft>
              <a:buClr>
                <a:schemeClr val="dk1"/>
              </a:buClr>
              <a:buSzPts val="2100"/>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32"/>
          <p:cNvSpPr txBox="1"/>
          <p:nvPr>
            <p:ph type="title"/>
          </p:nvPr>
        </p:nvSpPr>
        <p:spPr>
          <a:xfrm>
            <a:off x="628650" y="273844"/>
            <a:ext cx="7886700" cy="994200"/>
          </a:xfrm>
          <a:prstGeom prst="rect">
            <a:avLst/>
          </a:prstGeom>
        </p:spPr>
        <p:txBody>
          <a:bodyPr anchorCtr="0" anchor="ctr" bIns="34275" lIns="68575" spcFirstLastPara="1" rIns="68575" wrap="square" tIns="34275">
            <a:normAutofit fontScale="90000"/>
          </a:bodyPr>
          <a:lstStyle/>
          <a:p>
            <a:pPr indent="0" lvl="0" marL="0" rtl="0" algn="l">
              <a:lnSpc>
                <a:spcPct val="100000"/>
              </a:lnSpc>
              <a:spcBef>
                <a:spcPts val="0"/>
              </a:spcBef>
              <a:spcAft>
                <a:spcPts val="0"/>
              </a:spcAft>
              <a:buNone/>
            </a:pPr>
            <a:r>
              <a:rPr lang="nl"/>
              <a:t>What made the emergence of capitalism possible according to Weber?</a:t>
            </a:r>
            <a:br>
              <a:rPr lang="nl"/>
            </a:br>
            <a:r>
              <a:rPr lang="nl" sz="2300"/>
              <a:t>Three answers are correct.</a:t>
            </a:r>
            <a:endParaRPr sz="2300"/>
          </a:p>
        </p:txBody>
      </p:sp>
      <p:sp>
        <p:nvSpPr>
          <p:cNvPr id="177" name="Google Shape;177;p32"/>
          <p:cNvSpPr txBox="1"/>
          <p:nvPr>
            <p:ph idx="1" type="body"/>
          </p:nvPr>
        </p:nvSpPr>
        <p:spPr>
          <a:xfrm>
            <a:off x="628650" y="1523300"/>
            <a:ext cx="7886700" cy="3516900"/>
          </a:xfrm>
          <a:prstGeom prst="rect">
            <a:avLst/>
          </a:prstGeom>
        </p:spPr>
        <p:txBody>
          <a:bodyPr anchorCtr="0" anchor="t" bIns="34275" lIns="68575" spcFirstLastPara="1" rIns="68575" wrap="square" tIns="34275">
            <a:normAutofit lnSpcReduction="20000"/>
          </a:bodyPr>
          <a:lstStyle/>
          <a:p>
            <a:pPr indent="-317500" lvl="0" marL="457200" rtl="0" algn="l">
              <a:lnSpc>
                <a:spcPct val="100000"/>
              </a:lnSpc>
              <a:spcBef>
                <a:spcPts val="800"/>
              </a:spcBef>
              <a:spcAft>
                <a:spcPts val="0"/>
              </a:spcAft>
              <a:buSzPts val="1400"/>
              <a:buChar char="❏"/>
            </a:pPr>
            <a:r>
              <a:rPr lang="nl"/>
              <a:t>The capture of the state by capitalists enabling the commercialization of economic life</a:t>
            </a:r>
            <a:br>
              <a:rPr lang="nl"/>
            </a:br>
            <a:endParaRPr/>
          </a:p>
          <a:p>
            <a:pPr indent="-317500" lvl="0" marL="457200" rtl="0" algn="l">
              <a:lnSpc>
                <a:spcPct val="100000"/>
              </a:lnSpc>
              <a:spcBef>
                <a:spcPts val="0"/>
              </a:spcBef>
              <a:spcAft>
                <a:spcPts val="0"/>
              </a:spcAft>
              <a:buSzPts val="1400"/>
              <a:buChar char="❏"/>
            </a:pPr>
            <a:r>
              <a:rPr lang="nl"/>
              <a:t>The establishment of a monopoly over the means of coercion by a bureaucratic state</a:t>
            </a:r>
            <a:br>
              <a:rPr lang="nl"/>
            </a:br>
            <a:endParaRPr/>
          </a:p>
          <a:p>
            <a:pPr indent="-317500" lvl="0" marL="457200" rtl="0" algn="l">
              <a:lnSpc>
                <a:spcPct val="100000"/>
              </a:lnSpc>
              <a:spcBef>
                <a:spcPts val="0"/>
              </a:spcBef>
              <a:spcAft>
                <a:spcPts val="0"/>
              </a:spcAft>
              <a:buSzPts val="1400"/>
              <a:buChar char="❏"/>
            </a:pPr>
            <a:r>
              <a:rPr lang="nl"/>
              <a:t>The Protestant ethic of frugality, seeing your work as religious calling and success as a possible</a:t>
            </a:r>
            <a:r>
              <a:rPr lang="nl"/>
              <a:t> </a:t>
            </a:r>
            <a:r>
              <a:rPr lang="nl"/>
              <a:t>sign of being chosen for salvation</a:t>
            </a:r>
            <a:br>
              <a:rPr lang="nl"/>
            </a:br>
            <a:endParaRPr/>
          </a:p>
          <a:p>
            <a:pPr indent="-317500" lvl="0" marL="457200" rtl="0" algn="l">
              <a:lnSpc>
                <a:spcPct val="100000"/>
              </a:lnSpc>
              <a:spcBef>
                <a:spcPts val="0"/>
              </a:spcBef>
              <a:spcAft>
                <a:spcPts val="0"/>
              </a:spcAft>
              <a:buSzPts val="1400"/>
              <a:buChar char="❏"/>
            </a:pPr>
            <a:r>
              <a:rPr lang="nl"/>
              <a:t>The means of production came to be seen as the disposable property of private autonomous enterprises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33"/>
          <p:cNvSpPr txBox="1"/>
          <p:nvPr>
            <p:ph type="title"/>
          </p:nvPr>
        </p:nvSpPr>
        <p:spPr>
          <a:xfrm>
            <a:off x="628650" y="273844"/>
            <a:ext cx="7886700" cy="994200"/>
          </a:xfrm>
          <a:prstGeom prst="rect">
            <a:avLst/>
          </a:prstGeom>
        </p:spPr>
        <p:txBody>
          <a:bodyPr anchorCtr="0" anchor="ctr" bIns="34275" lIns="68575" spcFirstLastPara="1" rIns="68575" wrap="square" tIns="34275">
            <a:normAutofit fontScale="90000"/>
          </a:bodyPr>
          <a:lstStyle/>
          <a:p>
            <a:pPr indent="0" lvl="0" marL="0" rtl="0" algn="l">
              <a:lnSpc>
                <a:spcPct val="100000"/>
              </a:lnSpc>
              <a:spcBef>
                <a:spcPts val="0"/>
              </a:spcBef>
              <a:spcAft>
                <a:spcPts val="0"/>
              </a:spcAft>
              <a:buNone/>
            </a:pPr>
            <a:r>
              <a:rPr lang="nl"/>
              <a:t>What makes capitalism so dynamic according to Schumpeter?</a:t>
            </a:r>
            <a:br>
              <a:rPr lang="nl"/>
            </a:br>
            <a:r>
              <a:rPr lang="nl" sz="2300"/>
              <a:t>Two answers are correct.</a:t>
            </a:r>
            <a:endParaRPr sz="2300"/>
          </a:p>
        </p:txBody>
      </p:sp>
      <p:sp>
        <p:nvSpPr>
          <p:cNvPr id="183" name="Google Shape;183;p33"/>
          <p:cNvSpPr txBox="1"/>
          <p:nvPr>
            <p:ph idx="1" type="body"/>
          </p:nvPr>
        </p:nvSpPr>
        <p:spPr>
          <a:xfrm>
            <a:off x="628650" y="1786600"/>
            <a:ext cx="7886700" cy="2846100"/>
          </a:xfrm>
          <a:prstGeom prst="rect">
            <a:avLst/>
          </a:prstGeom>
        </p:spPr>
        <p:txBody>
          <a:bodyPr anchorCtr="0" anchor="t" bIns="34275" lIns="68575" spcFirstLastPara="1" rIns="68575" wrap="square" tIns="34275">
            <a:normAutofit/>
          </a:bodyPr>
          <a:lstStyle/>
          <a:p>
            <a:pPr indent="-317500" lvl="0" marL="457200" rtl="0" algn="l">
              <a:spcBef>
                <a:spcPts val="800"/>
              </a:spcBef>
              <a:spcAft>
                <a:spcPts val="0"/>
              </a:spcAft>
              <a:buSzPts val="1400"/>
              <a:buChar char="❏"/>
            </a:pPr>
            <a:r>
              <a:rPr lang="nl"/>
              <a:t>Entrepreneurial innovation</a:t>
            </a:r>
            <a:br>
              <a:rPr lang="nl"/>
            </a:br>
            <a:endParaRPr/>
          </a:p>
          <a:p>
            <a:pPr indent="-317500" lvl="0" marL="457200" rtl="0" algn="l">
              <a:spcBef>
                <a:spcPts val="0"/>
              </a:spcBef>
              <a:spcAft>
                <a:spcPts val="0"/>
              </a:spcAft>
              <a:buSzPts val="1400"/>
              <a:buChar char="❏"/>
            </a:pPr>
            <a:r>
              <a:rPr lang="nl"/>
              <a:t>Price competition</a:t>
            </a:r>
            <a:br>
              <a:rPr lang="nl"/>
            </a:br>
            <a:endParaRPr/>
          </a:p>
          <a:p>
            <a:pPr indent="-317500" lvl="0" marL="457200" rtl="0" algn="l">
              <a:spcBef>
                <a:spcPts val="0"/>
              </a:spcBef>
              <a:spcAft>
                <a:spcPts val="0"/>
              </a:spcAft>
              <a:buSzPts val="1400"/>
              <a:buChar char="❏"/>
            </a:pPr>
            <a:r>
              <a:rPr lang="nl"/>
              <a:t>Money creation by commercial banks through credit</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34"/>
          <p:cNvSpPr txBox="1"/>
          <p:nvPr>
            <p:ph type="title"/>
          </p:nvPr>
        </p:nvSpPr>
        <p:spPr>
          <a:xfrm>
            <a:off x="628650" y="273844"/>
            <a:ext cx="7886700" cy="994200"/>
          </a:xfrm>
          <a:prstGeom prst="rect">
            <a:avLst/>
          </a:prstGeom>
        </p:spPr>
        <p:txBody>
          <a:bodyPr anchorCtr="0" anchor="ctr" bIns="34275" lIns="68575" spcFirstLastPara="1" rIns="68575" wrap="square" tIns="34275">
            <a:normAutofit fontScale="90000"/>
          </a:bodyPr>
          <a:lstStyle/>
          <a:p>
            <a:pPr indent="0" lvl="0" marL="0" rtl="0" algn="l">
              <a:lnSpc>
                <a:spcPct val="100000"/>
              </a:lnSpc>
              <a:spcBef>
                <a:spcPts val="0"/>
              </a:spcBef>
              <a:spcAft>
                <a:spcPts val="0"/>
              </a:spcAft>
              <a:buNone/>
            </a:pPr>
            <a:r>
              <a:rPr lang="nl"/>
              <a:t>What did Keynes think the government had to do to preserve liberalism?</a:t>
            </a:r>
            <a:br>
              <a:rPr lang="nl"/>
            </a:br>
            <a:r>
              <a:rPr lang="nl" sz="2300"/>
              <a:t>One answer is correct.</a:t>
            </a:r>
            <a:endParaRPr sz="2300"/>
          </a:p>
        </p:txBody>
      </p:sp>
      <p:sp>
        <p:nvSpPr>
          <p:cNvPr id="189" name="Google Shape;189;p34"/>
          <p:cNvSpPr txBox="1"/>
          <p:nvPr>
            <p:ph idx="1" type="body"/>
          </p:nvPr>
        </p:nvSpPr>
        <p:spPr>
          <a:xfrm>
            <a:off x="628650" y="1462975"/>
            <a:ext cx="7886700" cy="3394200"/>
          </a:xfrm>
          <a:prstGeom prst="rect">
            <a:avLst/>
          </a:prstGeom>
        </p:spPr>
        <p:txBody>
          <a:bodyPr anchorCtr="0" anchor="t" bIns="34275" lIns="68575" spcFirstLastPara="1" rIns="68575" wrap="square" tIns="34275">
            <a:normAutofit lnSpcReduction="10000"/>
          </a:bodyPr>
          <a:lstStyle/>
          <a:p>
            <a:pPr indent="-317500" lvl="0" marL="457200" rtl="0" algn="l">
              <a:lnSpc>
                <a:spcPct val="100000"/>
              </a:lnSpc>
              <a:spcBef>
                <a:spcPts val="800"/>
              </a:spcBef>
              <a:spcAft>
                <a:spcPts val="0"/>
              </a:spcAft>
              <a:buSzPts val="1400"/>
              <a:buChar char="❏"/>
            </a:pPr>
            <a:r>
              <a:rPr lang="nl"/>
              <a:t>Get rid of government regulations as they inhibit entrepreneurial innovation</a:t>
            </a:r>
            <a:br>
              <a:rPr lang="nl"/>
            </a:br>
            <a:r>
              <a:rPr lang="nl"/>
              <a:t> </a:t>
            </a:r>
            <a:endParaRPr/>
          </a:p>
          <a:p>
            <a:pPr indent="-317500" lvl="0" marL="457200" rtl="0" algn="l">
              <a:lnSpc>
                <a:spcPct val="100000"/>
              </a:lnSpc>
              <a:spcBef>
                <a:spcPts val="0"/>
              </a:spcBef>
              <a:spcAft>
                <a:spcPts val="0"/>
              </a:spcAft>
              <a:buSzPts val="1400"/>
              <a:buChar char="❏"/>
            </a:pPr>
            <a:r>
              <a:rPr lang="nl"/>
              <a:t>Cut government spending and reduce public debt to restore private sector confidence</a:t>
            </a:r>
            <a:br>
              <a:rPr lang="nl"/>
            </a:br>
            <a:endParaRPr/>
          </a:p>
          <a:p>
            <a:pPr indent="-317500" lvl="0" marL="457200" rtl="0" algn="l">
              <a:lnSpc>
                <a:spcPct val="100000"/>
              </a:lnSpc>
              <a:spcBef>
                <a:spcPts val="0"/>
              </a:spcBef>
              <a:spcAft>
                <a:spcPts val="0"/>
              </a:spcAft>
              <a:buSzPts val="1400"/>
              <a:buChar char="❏"/>
            </a:pPr>
            <a:r>
              <a:rPr lang="nl"/>
              <a:t>Ensuring sufficient effective demand through countercyclical fiscal policies</a:t>
            </a:r>
            <a:br>
              <a:rPr lang="nl"/>
            </a:br>
            <a:endParaRPr/>
          </a:p>
          <a:p>
            <a:pPr indent="-317500" lvl="0" marL="457200" rtl="0" algn="l">
              <a:lnSpc>
                <a:spcPct val="100000"/>
              </a:lnSpc>
              <a:spcBef>
                <a:spcPts val="0"/>
              </a:spcBef>
              <a:spcAft>
                <a:spcPts val="0"/>
              </a:spcAft>
              <a:buSzPts val="1400"/>
              <a:buChar char="❏"/>
            </a:pPr>
            <a:r>
              <a:rPr lang="nl"/>
              <a:t>Force wage cuts on workers so that markets could clear optimally</a:t>
            </a:r>
            <a:endParaRPr/>
          </a:p>
        </p:txBody>
      </p:sp>
    </p:spTree>
  </p:cSld>
  <p:clrMapOvr>
    <a:masterClrMapping/>
  </p:clrMapOvr>
</p:sld>
</file>

<file path=ppt/theme/theme1.xml><?xml version="1.0" encoding="utf-8"?>
<a:theme xmlns:a="http://schemas.openxmlformats.org/drawingml/2006/main" xmlns:r="http://schemas.openxmlformats.org/officeDocument/2006/relationships" name="Kantoorth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