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Merriweather"/>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erriweather-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erriweather-italic.fntdata"/><Relationship Id="rId16" Type="http://schemas.openxmlformats.org/officeDocument/2006/relationships/slide" Target="slides/slide11.xml"/><Relationship Id="rId38" Type="http://schemas.openxmlformats.org/officeDocument/2006/relationships/font" Target="fonts/Merriweather-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pcc.ch/report/ar6/sy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atesnotes.com/The-Year-Ahead-2023?WT.mc_id=20221219210000_The-Year-Ahead_BG-TW_&amp;WT.tsrc=BGTW#ALChapter8"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co2-emission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contributed-most-global-co2"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ir2022.wid.world/chapter-6/" TargetMode="External"/><Relationship Id="rId3" Type="http://schemas.openxmlformats.org/officeDocument/2006/relationships/hyperlink" Target="https://oxfamilibrary.openrepository.com/bitstream/handle/10546/621052/mb-confronting-carbon-inequality-210920-en.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06d8036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e06d8036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The first section starts with laying the foundation of what the issue is, and the extent of it. As many students are likely to be at least partially aware of this already, and to engage them, we suggest starting each section with a wordcloud for each question (1. What are the main ecological challenges we face, 2. What are the main drivers, 3. Who is accountable) to start a dialogue with the students. Mentimeter, Slido and Poll Everywhere all offer free tools for making collaborative word clouds.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e06d80364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e06d80364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dfa98762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dfa98762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Source: </a:t>
            </a:r>
            <a:r>
              <a:rPr lang="en" u="sng">
                <a:solidFill>
                  <a:schemeClr val="hlink"/>
                </a:solidFill>
                <a:hlinkClick r:id="rId2"/>
              </a:rPr>
              <a:t>https://www.ipcc.ch/report/ar6/syr/</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This graph from the newest IPPC (synthesis report) shows how implemented policies compares to the 1.5 and 2.0 degree goal, which is currently on track of 3.2 degrees.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28ea07c3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28ea07c3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8ea07c3c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28ea07c3c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28ea07c3c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28ea07c3c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much wider confidence intervals when estimating various consequences of reaching 3.0 degrees above pre-industrial levels. What we do know for sure is that the predicted outcomes are far more extreme and unpredictable the further the global average temperature rises.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1f985d138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1f985d138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e06d80364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e06d80364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e06d803642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e06d803642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Wordcloud. Activate the students to think what is pushing our planetary boundaries.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1f985d13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1f985d13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c5341a2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c5341a2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Figure source: </a:t>
            </a:r>
            <a:r>
              <a:rPr lang="en" u="sng">
                <a:solidFill>
                  <a:schemeClr val="hlink"/>
                </a:solidFill>
                <a:hlinkClick r:id="rId2"/>
              </a:rPr>
              <a:t>https://www.gatesnotes.com/The-Year-Ahead-2023?WT.mc_id=20221219210000_The-Year-Ahead_BG-TW_&amp;WT.tsrc=BGTW#ALChapter8</a:t>
            </a:r>
            <a:r>
              <a:rPr lang="en"/>
              <a:t> with data retrieved from Rhodium Group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3c56c345b8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3c56c345b8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1f985d138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1f985d138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https://www.oce.global/en/resources/climate-science/ipcc-special-report-climate-change-and-land-summary-teachers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2a099f5f4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2a099f5f4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Land-use change is currently the largest driver of biodiversity loss, contributing to 30% of all the loss. H</a:t>
            </a:r>
            <a:r>
              <a:rPr lang="en"/>
              <a:t>owever</a:t>
            </a:r>
            <a:r>
              <a:rPr lang="en"/>
              <a:t>, many models predict that climate change will soon become the largest driver. All three point can be directly linked to the economy and the production cycle.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e06d803642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e06d803642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Wordcloud. Who are responsible for the crisis, and who should be held responsible?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3c5980a26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3c5980a26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f9c798c4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f9c798c4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https://ourworldindata.org/co2-emissions</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f9c798c4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f9c798c4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https://www.clubofrome.org/wp-content/uploads/2022/07/Earth4All_Deep_Dive_Ghosh.pdf</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e06d80364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e06d80364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https://ourworldindata.org/contributed-most-global-co2</a:t>
            </a:r>
            <a:r>
              <a:rPr lang="en">
                <a:solidFill>
                  <a:schemeClr val="dk1"/>
                </a:solidFill>
              </a:rPr>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0e792dc4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0e792dc4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f9c798c4c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f9c798c4c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https://www.clubofrome.org/wp-content/uploads/2022/07/Earth4All_Deep_Dive_Ghosh.pdf</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e06d80364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e06d80364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https://wir2022.wid.world/chapter-6/</a:t>
            </a:r>
            <a:r>
              <a:rPr lang="en"/>
              <a:t> </a:t>
            </a:r>
            <a:endParaRPr/>
          </a:p>
          <a:p>
            <a:pPr indent="0" lvl="0" marL="0" rtl="0" algn="l">
              <a:spcBef>
                <a:spcPts val="0"/>
              </a:spcBef>
              <a:spcAft>
                <a:spcPts val="0"/>
              </a:spcAft>
              <a:buNone/>
            </a:pPr>
            <a:r>
              <a:rPr lang="en" u="sng">
                <a:solidFill>
                  <a:schemeClr val="hlink"/>
                </a:solidFill>
                <a:hlinkClick r:id="rId3"/>
              </a:rPr>
              <a:t>https://oxfamilibrary.openrepository.com/bitstream/handle/10546/621052/mb-confronting-carbon-inequality-210920-en.pdf</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e06d80364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e06d80364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Wordcloud</a:t>
            </a:r>
            <a:r>
              <a:rPr lang="en">
                <a:solidFill>
                  <a:schemeClr val="dk1"/>
                </a:solidFill>
              </a:rPr>
              <a:t> using tools such as mentimeter.com</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Try </a:t>
            </a:r>
            <a:r>
              <a:rPr lang="en">
                <a:solidFill>
                  <a:schemeClr val="dk1"/>
                </a:solidFill>
              </a:rPr>
              <a:t>identifying</a:t>
            </a:r>
            <a:r>
              <a:rPr lang="en">
                <a:solidFill>
                  <a:schemeClr val="dk1"/>
                </a:solidFill>
              </a:rPr>
              <a:t> the key ecological challenges we are upon. Do they suggest causes or consequences?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e06d80364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e06d80364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e06d80364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e06d80364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Oxfam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1f985d138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1f985d138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dfa987629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dfa987629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concept of planetary boundaries refering to the limits within which human societies can operate safely and sustainably on the Earth. Itwas introduced by a group of scientists in 2009, and it refers to the limits within which human societies can operate safely and sustainably on the Earth. These boundaries are defined by a set of environmental parameters agreed upon between this group of international scientific experts. However, these limits could have been set higher/lower.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1f985d138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1f985d138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Planetary boundaries put simply, are thresholds within which humanity can survive, develop and thrive for generations to come. These nine boundaries created a safe operating limit for survival.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Climate Change is the global average temperature rise compared to pre-industrial times. IPCC scientists agree that temperatures have now risen at least 1.2C above pre-industrial times.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Ocean acidification refers to the increase in carbon dioxide emissions is causing the pH of the oceans to decrease, which has negative impacts on marine life.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Chemical pollution is the release of synthetic chemicals (toxic long-lived substances such as heavy-metals, radioactive materials) into the environment is causing negative impacts on human and animal health.</a:t>
            </a:r>
            <a:endParaRPr>
              <a:solidFill>
                <a:schemeClr val="dk1"/>
              </a:solidFill>
            </a:endParaRPr>
          </a:p>
          <a:p>
            <a:pPr indent="0" lvl="0" marL="0" rtl="0" algn="just">
              <a:lnSpc>
                <a:spcPct val="115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f985d138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f985d138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4. Nitrogen &amp; phosphorus loading (also known as biogeochemical flow): The excessive use of fertilizers has led to a disruption of these cycles, causing pollution of waterways and dead zones in oceans.</a:t>
            </a:r>
            <a:endParaRPr>
              <a:solidFill>
                <a:schemeClr val="dk1"/>
              </a:solidFill>
            </a:endParaRPr>
          </a:p>
          <a:p>
            <a:pPr indent="0" lvl="0" marL="0" rtl="0" algn="just">
              <a:lnSpc>
                <a:spcPct val="115000"/>
              </a:lnSpc>
              <a:spcBef>
                <a:spcPts val="0"/>
              </a:spcBef>
              <a:spcAft>
                <a:spcPts val="0"/>
              </a:spcAft>
              <a:buNone/>
            </a:pPr>
            <a:r>
              <a:rPr lang="en">
                <a:solidFill>
                  <a:schemeClr val="dk1"/>
                </a:solidFill>
              </a:rPr>
              <a:t>5. Freshwater use is currently unsustainable, there is depletion of aquifers and water scarcity in many regions.</a:t>
            </a:r>
            <a:endParaRPr>
              <a:solidFill>
                <a:schemeClr val="dk1"/>
              </a:solidFill>
            </a:endParaRPr>
          </a:p>
          <a:p>
            <a:pPr indent="0" lvl="0" marL="0" rtl="0" algn="just">
              <a:lnSpc>
                <a:spcPct val="115000"/>
              </a:lnSpc>
              <a:spcBef>
                <a:spcPts val="0"/>
              </a:spcBef>
              <a:spcAft>
                <a:spcPts val="0"/>
              </a:spcAft>
              <a:buNone/>
            </a:pPr>
            <a:r>
              <a:rPr lang="en">
                <a:solidFill>
                  <a:schemeClr val="dk1"/>
                </a:solidFill>
              </a:rPr>
              <a:t>6. Land conversion (Land-use change) is one of the driving forces towards reduction in biodiversity, impact waterflows, and affects the biogeochemical cycling of carbon, nitrogen and phosphorus and other important elements. That is, land conversion has direct impact on 3 other planetary boundaries.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1f985d138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1f985d138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7. Biodiversity loss: The rate of extinction of species is currently estimated to be 100 to 1000 times higher than the natural background rate.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8. Air pollution (also known as atmospheric aerosol loading): Is caused by activities such as burning fossils fuels and land-use change and has a direct effect on climate change.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9. (Stratospheric) Ozone layer depletion: The release of chlorofluorocarbons (CFCs) and other ozone-depleting substances has led to a thinning of the ozone layer, which increases the risk of skin cancer and other health problems.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8ea07c3c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28ea07c3c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planetary boundaries that we have exceeded already, causing severe ecological </a:t>
            </a:r>
            <a:r>
              <a:rPr lang="en"/>
              <a:t>damage</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1.png"/><Relationship Id="rId10"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0.jp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1.png"/><Relationship Id="rId10"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11"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 Id="rId11"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9AA">
            <a:alpha val="84520"/>
          </a:srgbClr>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554700" y="1788725"/>
            <a:ext cx="8034600" cy="1026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solidFill>
                  <a:srgbClr val="097141"/>
                </a:solidFill>
                <a:latin typeface="Merriweather"/>
                <a:ea typeface="Merriweather"/>
                <a:cs typeface="Merriweather"/>
                <a:sym typeface="Merriweather"/>
              </a:rPr>
              <a:t>Economic Introduction to the Ecological Crisis</a:t>
            </a:r>
            <a:endParaRPr b="1">
              <a:solidFill>
                <a:srgbClr val="097141"/>
              </a:solidFill>
              <a:latin typeface="Merriweather"/>
              <a:ea typeface="Merriweather"/>
              <a:cs typeface="Merriweather"/>
              <a:sym typeface="Merriweather"/>
            </a:endParaRPr>
          </a:p>
        </p:txBody>
      </p:sp>
      <p:sp>
        <p:nvSpPr>
          <p:cNvPr id="55" name="Google Shape;55;p13"/>
          <p:cNvSpPr/>
          <p:nvPr/>
        </p:nvSpPr>
        <p:spPr>
          <a:xfrm>
            <a:off x="-31650" y="4608625"/>
            <a:ext cx="9207300" cy="572700"/>
          </a:xfrm>
          <a:prstGeom prst="rect">
            <a:avLst/>
          </a:prstGeom>
          <a:solidFill>
            <a:srgbClr val="09814A"/>
          </a:solidFill>
          <a:ln cap="flat" cmpd="sng" w="9525">
            <a:solidFill>
              <a:srgbClr val="0981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9" name="Google Shape;149;p22"/>
          <p:cNvPicPr preferRelativeResize="0"/>
          <p:nvPr/>
        </p:nvPicPr>
        <p:blipFill>
          <a:blip r:embed="rId3">
            <a:alphaModFix/>
          </a:blip>
          <a:stretch>
            <a:fillRect/>
          </a:stretch>
        </p:blipFill>
        <p:spPr>
          <a:xfrm>
            <a:off x="-875651" y="0"/>
            <a:ext cx="10361549" cy="5299199"/>
          </a:xfrm>
          <a:prstGeom prst="rect">
            <a:avLst/>
          </a:prstGeom>
          <a:noFill/>
          <a:ln>
            <a:noFill/>
          </a:ln>
        </p:spPr>
      </p:pic>
      <p:pic>
        <p:nvPicPr>
          <p:cNvPr id="150" name="Google Shape;150;p22"/>
          <p:cNvPicPr preferRelativeResize="0"/>
          <p:nvPr/>
        </p:nvPicPr>
        <p:blipFill>
          <a:blip r:embed="rId4">
            <a:alphaModFix/>
          </a:blip>
          <a:stretch>
            <a:fillRect/>
          </a:stretch>
        </p:blipFill>
        <p:spPr>
          <a:xfrm>
            <a:off x="1847689" y="0"/>
            <a:ext cx="544862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mage" id="156" name="Google Shape;156;p23"/>
          <p:cNvPicPr preferRelativeResize="0"/>
          <p:nvPr/>
        </p:nvPicPr>
        <p:blipFill>
          <a:blip r:embed="rId3">
            <a:alphaModFix/>
          </a:blip>
          <a:stretch>
            <a:fillRect/>
          </a:stretch>
        </p:blipFill>
        <p:spPr>
          <a:xfrm>
            <a:off x="385600" y="0"/>
            <a:ext cx="85344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0" name="Shape 160"/>
        <p:cNvGrpSpPr/>
        <p:nvPr/>
      </p:nvGrpSpPr>
      <p:grpSpPr>
        <a:xfrm>
          <a:off x="0" y="0"/>
          <a:ext cx="0" cy="0"/>
          <a:chOff x="0" y="0"/>
          <a:chExt cx="0" cy="0"/>
        </a:xfrm>
      </p:grpSpPr>
      <p:sp>
        <p:nvSpPr>
          <p:cNvPr id="161" name="Google Shape;161;p24"/>
          <p:cNvSpPr txBox="1"/>
          <p:nvPr>
            <p:ph idx="1" type="body"/>
          </p:nvPr>
        </p:nvSpPr>
        <p:spPr>
          <a:xfrm>
            <a:off x="530225"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1.5°C</a:t>
            </a:r>
            <a:endParaRPr sz="17600">
              <a:solidFill>
                <a:schemeClr val="lt1"/>
              </a:solidFill>
            </a:endParaRPr>
          </a:p>
        </p:txBody>
      </p:sp>
      <p:sp>
        <p:nvSpPr>
          <p:cNvPr id="162" name="Google Shape;162;p24"/>
          <p:cNvSpPr/>
          <p:nvPr/>
        </p:nvSpPr>
        <p:spPr>
          <a:xfrm>
            <a:off x="5314200" y="0"/>
            <a:ext cx="1956900" cy="5143500"/>
          </a:xfrm>
          <a:prstGeom prst="rect">
            <a:avLst/>
          </a:prstGeom>
          <a:solidFill>
            <a:srgbClr val="FF8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p:nvPr/>
        </p:nvSpPr>
        <p:spPr>
          <a:xfrm>
            <a:off x="7271100" y="-24750"/>
            <a:ext cx="1956900" cy="5193000"/>
          </a:xfrm>
          <a:prstGeom prst="rect">
            <a:avLst/>
          </a:prstGeom>
          <a:solidFill>
            <a:srgbClr val="FF56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txBox="1"/>
          <p:nvPr>
            <p:ph idx="1" type="body"/>
          </p:nvPr>
        </p:nvSpPr>
        <p:spPr>
          <a:xfrm>
            <a:off x="5273238"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2.0°C</a:t>
            </a:r>
            <a:endParaRPr sz="17600">
              <a:solidFill>
                <a:schemeClr val="lt1"/>
              </a:solidFill>
            </a:endParaRPr>
          </a:p>
        </p:txBody>
      </p:sp>
      <p:sp>
        <p:nvSpPr>
          <p:cNvPr id="165" name="Google Shape;165;p24"/>
          <p:cNvSpPr txBox="1"/>
          <p:nvPr>
            <p:ph idx="1" type="body"/>
          </p:nvPr>
        </p:nvSpPr>
        <p:spPr>
          <a:xfrm>
            <a:off x="7271100"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3.0°C</a:t>
            </a:r>
            <a:endParaRPr sz="17600">
              <a:solidFill>
                <a:schemeClr val="lt1"/>
              </a:solidFill>
            </a:endParaRPr>
          </a:p>
        </p:txBody>
      </p:sp>
      <p:sp>
        <p:nvSpPr>
          <p:cNvPr id="166" name="Google Shape;166;p24"/>
          <p:cNvSpPr txBox="1"/>
          <p:nvPr/>
        </p:nvSpPr>
        <p:spPr>
          <a:xfrm>
            <a:off x="214675" y="1835925"/>
            <a:ext cx="49173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Sea level rise 48 cm</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Ocean acidity up 17%</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Probability of sea ice-free arctic summer in any one year: 3%</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Average drought length increase: 2 months </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Proportion of vertebrates losing &gt;50% of their habitat: 4%</a:t>
            </a:r>
            <a:endParaRPr sz="1800">
              <a:solidFill>
                <a:schemeClr val="lt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70" name="Shape 170"/>
        <p:cNvGrpSpPr/>
        <p:nvPr/>
      </p:nvGrpSpPr>
      <p:grpSpPr>
        <a:xfrm>
          <a:off x="0" y="0"/>
          <a:ext cx="0" cy="0"/>
          <a:chOff x="0" y="0"/>
          <a:chExt cx="0" cy="0"/>
        </a:xfrm>
      </p:grpSpPr>
      <p:sp>
        <p:nvSpPr>
          <p:cNvPr id="171" name="Google Shape;171;p25"/>
          <p:cNvSpPr txBox="1"/>
          <p:nvPr>
            <p:ph idx="1" type="body"/>
          </p:nvPr>
        </p:nvSpPr>
        <p:spPr>
          <a:xfrm>
            <a:off x="0"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1.5°C</a:t>
            </a:r>
            <a:endParaRPr sz="17600">
              <a:solidFill>
                <a:schemeClr val="lt1"/>
              </a:solidFill>
            </a:endParaRPr>
          </a:p>
        </p:txBody>
      </p:sp>
      <p:sp>
        <p:nvSpPr>
          <p:cNvPr id="172" name="Google Shape;172;p25"/>
          <p:cNvSpPr/>
          <p:nvPr/>
        </p:nvSpPr>
        <p:spPr>
          <a:xfrm>
            <a:off x="2106100" y="0"/>
            <a:ext cx="5165100" cy="5143500"/>
          </a:xfrm>
          <a:prstGeom prst="rect">
            <a:avLst/>
          </a:prstGeom>
          <a:solidFill>
            <a:srgbClr val="FF8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7271100" y="-24750"/>
            <a:ext cx="1956900" cy="5193000"/>
          </a:xfrm>
          <a:prstGeom prst="rect">
            <a:avLst/>
          </a:prstGeom>
          <a:solidFill>
            <a:srgbClr val="FF56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txBox="1"/>
          <p:nvPr>
            <p:ph idx="1" type="body"/>
          </p:nvPr>
        </p:nvSpPr>
        <p:spPr>
          <a:xfrm>
            <a:off x="2453388"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2.0°C</a:t>
            </a:r>
            <a:endParaRPr sz="17600">
              <a:solidFill>
                <a:schemeClr val="lt1"/>
              </a:solidFill>
            </a:endParaRPr>
          </a:p>
        </p:txBody>
      </p:sp>
      <p:sp>
        <p:nvSpPr>
          <p:cNvPr id="175" name="Google Shape;175;p25"/>
          <p:cNvSpPr txBox="1"/>
          <p:nvPr>
            <p:ph idx="1" type="body"/>
          </p:nvPr>
        </p:nvSpPr>
        <p:spPr>
          <a:xfrm>
            <a:off x="7271100"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3.0°C</a:t>
            </a:r>
            <a:endParaRPr sz="17600">
              <a:solidFill>
                <a:schemeClr val="lt1"/>
              </a:solidFill>
            </a:endParaRPr>
          </a:p>
        </p:txBody>
      </p:sp>
      <p:sp>
        <p:nvSpPr>
          <p:cNvPr id="176" name="Google Shape;176;p25"/>
          <p:cNvSpPr txBox="1"/>
          <p:nvPr/>
        </p:nvSpPr>
        <p:spPr>
          <a:xfrm>
            <a:off x="2526075" y="1739100"/>
            <a:ext cx="44856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Sea level rise 56 cm</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Probability of ice-free arctic summer in any one year: 16%</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Ocean acidity up 29%</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Average drought length increase: 4 months</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Proportion of vertebrates losing &gt;50% of their habitat: 8% </a:t>
            </a:r>
            <a:endParaRPr sz="1800">
              <a:solidFill>
                <a:schemeClr val="lt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80" name="Shape 180"/>
        <p:cNvGrpSpPr/>
        <p:nvPr/>
      </p:nvGrpSpPr>
      <p:grpSpPr>
        <a:xfrm>
          <a:off x="0" y="0"/>
          <a:ext cx="0" cy="0"/>
          <a:chOff x="0" y="0"/>
          <a:chExt cx="0" cy="0"/>
        </a:xfrm>
      </p:grpSpPr>
      <p:sp>
        <p:nvSpPr>
          <p:cNvPr id="181" name="Google Shape;181;p26"/>
          <p:cNvSpPr txBox="1"/>
          <p:nvPr>
            <p:ph idx="1" type="body"/>
          </p:nvPr>
        </p:nvSpPr>
        <p:spPr>
          <a:xfrm>
            <a:off x="0"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1.5°C</a:t>
            </a:r>
            <a:endParaRPr sz="17600">
              <a:solidFill>
                <a:schemeClr val="lt1"/>
              </a:solidFill>
            </a:endParaRPr>
          </a:p>
        </p:txBody>
      </p:sp>
      <p:sp>
        <p:nvSpPr>
          <p:cNvPr id="182" name="Google Shape;182;p26"/>
          <p:cNvSpPr/>
          <p:nvPr/>
        </p:nvSpPr>
        <p:spPr>
          <a:xfrm>
            <a:off x="1991300" y="0"/>
            <a:ext cx="2161800" cy="5143500"/>
          </a:xfrm>
          <a:prstGeom prst="rect">
            <a:avLst/>
          </a:prstGeom>
          <a:solidFill>
            <a:srgbClr val="FF8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4153100" y="-24750"/>
            <a:ext cx="5074800" cy="5193000"/>
          </a:xfrm>
          <a:prstGeom prst="rect">
            <a:avLst/>
          </a:prstGeom>
          <a:solidFill>
            <a:srgbClr val="FF56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txBox="1"/>
          <p:nvPr>
            <p:ph idx="1" type="body"/>
          </p:nvPr>
        </p:nvSpPr>
        <p:spPr>
          <a:xfrm>
            <a:off x="2118588"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2.0°C</a:t>
            </a:r>
            <a:endParaRPr sz="17600">
              <a:solidFill>
                <a:schemeClr val="lt1"/>
              </a:solidFill>
            </a:endParaRPr>
          </a:p>
        </p:txBody>
      </p:sp>
      <p:sp>
        <p:nvSpPr>
          <p:cNvPr id="185" name="Google Shape;185;p26"/>
          <p:cNvSpPr txBox="1"/>
          <p:nvPr>
            <p:ph idx="1" type="body"/>
          </p:nvPr>
        </p:nvSpPr>
        <p:spPr>
          <a:xfrm>
            <a:off x="4401650"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3.0°C?</a:t>
            </a:r>
            <a:endParaRPr sz="17600">
              <a:solidFill>
                <a:schemeClr val="lt1"/>
              </a:solidFill>
            </a:endParaRPr>
          </a:p>
        </p:txBody>
      </p:sp>
      <p:sp>
        <p:nvSpPr>
          <p:cNvPr id="186" name="Google Shape;186;p26"/>
          <p:cNvSpPr txBox="1"/>
          <p:nvPr/>
        </p:nvSpPr>
        <p:spPr>
          <a:xfrm>
            <a:off x="4572000" y="2064525"/>
            <a:ext cx="4395300" cy="2055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Probability of ice-free arctic summer in any one year: 63%</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Average drought length increase: 10 months</a:t>
            </a:r>
            <a:endParaRPr sz="1800">
              <a:solidFill>
                <a:schemeClr val="lt1"/>
              </a:solidFill>
              <a:latin typeface="Verdana"/>
              <a:ea typeface="Verdana"/>
              <a:cs typeface="Verdana"/>
              <a:sym typeface="Verdana"/>
            </a:endParaRPr>
          </a:p>
          <a:p>
            <a:pPr indent="-342900" lvl="0" marL="457200" rtl="0" algn="l">
              <a:lnSpc>
                <a:spcPct val="115000"/>
              </a:lnSpc>
              <a:spcBef>
                <a:spcPts val="0"/>
              </a:spcBef>
              <a:spcAft>
                <a:spcPts val="0"/>
              </a:spcAft>
              <a:buClr>
                <a:schemeClr val="lt1"/>
              </a:buClr>
              <a:buSzPts val="1800"/>
              <a:buFont typeface="Verdana"/>
              <a:buChar char="●"/>
            </a:pPr>
            <a:r>
              <a:rPr lang="en" sz="1800">
                <a:solidFill>
                  <a:schemeClr val="lt1"/>
                </a:solidFill>
                <a:latin typeface="Verdana"/>
                <a:ea typeface="Verdana"/>
                <a:cs typeface="Verdana"/>
                <a:sym typeface="Verdana"/>
              </a:rPr>
              <a:t>Proportion of vertebrates losing &gt;50% of their habitat: 44% </a:t>
            </a:r>
            <a:endParaRPr sz="1800">
              <a:solidFill>
                <a:schemeClr val="lt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0" name="Shape 190"/>
        <p:cNvGrpSpPr/>
        <p:nvPr/>
      </p:nvGrpSpPr>
      <p:grpSpPr>
        <a:xfrm>
          <a:off x="0" y="0"/>
          <a:ext cx="0" cy="0"/>
          <a:chOff x="0" y="0"/>
          <a:chExt cx="0" cy="0"/>
        </a:xfrm>
      </p:grpSpPr>
      <p:sp>
        <p:nvSpPr>
          <p:cNvPr id="191" name="Google Shape;191;p27"/>
          <p:cNvSpPr txBox="1"/>
          <p:nvPr>
            <p:ph idx="1" type="body"/>
          </p:nvPr>
        </p:nvSpPr>
        <p:spPr>
          <a:xfrm>
            <a:off x="530225"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1.5°C</a:t>
            </a:r>
            <a:endParaRPr sz="17600">
              <a:solidFill>
                <a:schemeClr val="lt1"/>
              </a:solidFill>
            </a:endParaRPr>
          </a:p>
        </p:txBody>
      </p:sp>
      <p:sp>
        <p:nvSpPr>
          <p:cNvPr id="192" name="Google Shape;192;p27"/>
          <p:cNvSpPr/>
          <p:nvPr/>
        </p:nvSpPr>
        <p:spPr>
          <a:xfrm>
            <a:off x="3137175" y="0"/>
            <a:ext cx="3084300" cy="5143500"/>
          </a:xfrm>
          <a:prstGeom prst="rect">
            <a:avLst/>
          </a:prstGeom>
          <a:solidFill>
            <a:srgbClr val="FF8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a:off x="6221475" y="-24750"/>
            <a:ext cx="3006600" cy="5193000"/>
          </a:xfrm>
          <a:prstGeom prst="rect">
            <a:avLst/>
          </a:prstGeom>
          <a:solidFill>
            <a:srgbClr val="FF56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txBox="1"/>
          <p:nvPr>
            <p:ph idx="1" type="body"/>
          </p:nvPr>
        </p:nvSpPr>
        <p:spPr>
          <a:xfrm>
            <a:off x="3417663"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2.0</a:t>
            </a:r>
            <a:r>
              <a:rPr lang="en" sz="17600">
                <a:solidFill>
                  <a:schemeClr val="lt1"/>
                </a:solidFill>
              </a:rPr>
              <a:t>°C</a:t>
            </a:r>
            <a:endParaRPr sz="17600">
              <a:solidFill>
                <a:schemeClr val="lt1"/>
              </a:solidFill>
            </a:endParaRPr>
          </a:p>
        </p:txBody>
      </p:sp>
      <p:sp>
        <p:nvSpPr>
          <p:cNvPr id="195" name="Google Shape;195;p27"/>
          <p:cNvSpPr txBox="1"/>
          <p:nvPr>
            <p:ph idx="1" type="body"/>
          </p:nvPr>
        </p:nvSpPr>
        <p:spPr>
          <a:xfrm>
            <a:off x="6501875" y="562800"/>
            <a:ext cx="2453400" cy="1176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7600">
                <a:solidFill>
                  <a:schemeClr val="lt1"/>
                </a:solidFill>
              </a:rPr>
              <a:t>3.0</a:t>
            </a:r>
            <a:r>
              <a:rPr lang="en" sz="17600">
                <a:solidFill>
                  <a:schemeClr val="lt1"/>
                </a:solidFill>
              </a:rPr>
              <a:t>°C</a:t>
            </a:r>
            <a:endParaRPr sz="17600">
              <a:solidFill>
                <a:schemeClr val="lt1"/>
              </a:solidFill>
            </a:endParaRPr>
          </a:p>
        </p:txBody>
      </p:sp>
      <p:sp>
        <p:nvSpPr>
          <p:cNvPr id="196" name="Google Shape;196;p27"/>
          <p:cNvSpPr txBox="1"/>
          <p:nvPr/>
        </p:nvSpPr>
        <p:spPr>
          <a:xfrm>
            <a:off x="252775" y="2026425"/>
            <a:ext cx="27309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Sea level rise 48 cm</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Ocean acidity up 17%</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Probability of sea ice-free arctic: 3%</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Average drought length increase: 2 months </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Proportion of vertebrates losing &gt;50% of their habitat: 4% </a:t>
            </a:r>
            <a:endParaRPr>
              <a:solidFill>
                <a:schemeClr val="lt1"/>
              </a:solidFill>
              <a:latin typeface="Verdana"/>
              <a:ea typeface="Verdana"/>
              <a:cs typeface="Verdana"/>
              <a:sym typeface="Verdana"/>
            </a:endParaRPr>
          </a:p>
        </p:txBody>
      </p:sp>
      <p:sp>
        <p:nvSpPr>
          <p:cNvPr id="197" name="Google Shape;197;p27"/>
          <p:cNvSpPr txBox="1"/>
          <p:nvPr/>
        </p:nvSpPr>
        <p:spPr>
          <a:xfrm>
            <a:off x="6517425" y="2026425"/>
            <a:ext cx="26040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Probability of sea ice-free arctic: 63%</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Average drought length increase: 10 months</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Proportion of vertebrates losing &gt;50% of their habitat: 44% </a:t>
            </a:r>
            <a:endParaRPr>
              <a:solidFill>
                <a:schemeClr val="lt1"/>
              </a:solidFill>
              <a:latin typeface="Verdana"/>
              <a:ea typeface="Verdana"/>
              <a:cs typeface="Verdana"/>
              <a:sym typeface="Verdana"/>
            </a:endParaRPr>
          </a:p>
        </p:txBody>
      </p:sp>
      <p:sp>
        <p:nvSpPr>
          <p:cNvPr id="198" name="Google Shape;198;p27"/>
          <p:cNvSpPr txBox="1"/>
          <p:nvPr/>
        </p:nvSpPr>
        <p:spPr>
          <a:xfrm>
            <a:off x="3317175" y="2026425"/>
            <a:ext cx="26040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Sea level rise 56 cm</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Ocean acidity up 29%</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Probability of sea ice-free arctic: 16%</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Average drought length increase: 4 months</a:t>
            </a:r>
            <a:endParaRPr>
              <a:solidFill>
                <a:schemeClr val="lt1"/>
              </a:solidFill>
              <a:latin typeface="Verdana"/>
              <a:ea typeface="Verdana"/>
              <a:cs typeface="Verdana"/>
              <a:sym typeface="Verdana"/>
            </a:endParaRPr>
          </a:p>
          <a:p>
            <a:pPr indent="-317500" lvl="0" marL="457200" rtl="0" algn="l">
              <a:spcBef>
                <a:spcPts val="0"/>
              </a:spcBef>
              <a:spcAft>
                <a:spcPts val="0"/>
              </a:spcAft>
              <a:buClr>
                <a:schemeClr val="lt1"/>
              </a:buClr>
              <a:buSzPts val="1400"/>
              <a:buFont typeface="Verdana"/>
              <a:buChar char="●"/>
            </a:pPr>
            <a:r>
              <a:rPr lang="en">
                <a:solidFill>
                  <a:schemeClr val="lt1"/>
                </a:solidFill>
                <a:latin typeface="Verdana"/>
                <a:ea typeface="Verdana"/>
                <a:cs typeface="Verdana"/>
                <a:sym typeface="Verdana"/>
              </a:rPr>
              <a:t>Proportion of vertebrates losing &gt;50% of their habitat: 8% </a:t>
            </a:r>
            <a:endParaRPr>
              <a:solidFill>
                <a:schemeClr val="lt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CDBE"/>
        </a:solidFill>
      </p:bgPr>
    </p:bg>
    <p:spTree>
      <p:nvGrpSpPr>
        <p:cNvPr id="202" name="Shape 202"/>
        <p:cNvGrpSpPr/>
        <p:nvPr/>
      </p:nvGrpSpPr>
      <p:grpSpPr>
        <a:xfrm>
          <a:off x="0" y="0"/>
          <a:ext cx="0" cy="0"/>
          <a:chOff x="0" y="0"/>
          <a:chExt cx="0" cy="0"/>
        </a:xfrm>
      </p:grpSpPr>
      <p:sp>
        <p:nvSpPr>
          <p:cNvPr id="203" name="Google Shape;20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ucida Sans"/>
                <a:ea typeface="Lucida Sans"/>
                <a:cs typeface="Lucida Sans"/>
                <a:sym typeface="Lucida Sans"/>
              </a:rPr>
              <a:t>Trade-off</a:t>
            </a:r>
            <a:endParaRPr>
              <a:latin typeface="Lucida Sans"/>
              <a:ea typeface="Lucida Sans"/>
              <a:cs typeface="Lucida Sans"/>
              <a:sym typeface="Lucida Sans"/>
            </a:endParaRPr>
          </a:p>
        </p:txBody>
      </p:sp>
      <p:sp>
        <p:nvSpPr>
          <p:cNvPr id="204" name="Google Shape;204;p28"/>
          <p:cNvSpPr txBox="1"/>
          <p:nvPr>
            <p:ph idx="1" type="body"/>
          </p:nvPr>
        </p:nvSpPr>
        <p:spPr>
          <a:xfrm>
            <a:off x="311700" y="1291500"/>
            <a:ext cx="8520600" cy="3416400"/>
          </a:xfrm>
          <a:prstGeom prst="rect">
            <a:avLst/>
          </a:prstGeom>
        </p:spPr>
        <p:txBody>
          <a:bodyPr anchorCtr="0" anchor="t" bIns="91425" lIns="91425" spcFirstLastPara="1" rIns="91425" wrap="square" tIns="91425">
            <a:normAutofit fontScale="92500"/>
          </a:bodyPr>
          <a:lstStyle/>
          <a:p>
            <a:pPr indent="-334327" lvl="0" marL="457200" rtl="0" algn="l">
              <a:lnSpc>
                <a:spcPct val="150000"/>
              </a:lnSpc>
              <a:spcBef>
                <a:spcPts val="0"/>
              </a:spcBef>
              <a:spcAft>
                <a:spcPts val="0"/>
              </a:spcAft>
              <a:buClr>
                <a:srgbClr val="434343"/>
              </a:buClr>
              <a:buSzPct val="100000"/>
              <a:buFont typeface="Verdana"/>
              <a:buChar char="●"/>
            </a:pPr>
            <a:r>
              <a:rPr lang="en">
                <a:solidFill>
                  <a:srgbClr val="434343"/>
                </a:solidFill>
                <a:latin typeface="Verdana"/>
                <a:ea typeface="Verdana"/>
                <a:cs typeface="Verdana"/>
                <a:sym typeface="Verdana"/>
              </a:rPr>
              <a:t>Environmental protection / Consumption </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Char char="○"/>
            </a:pPr>
            <a:r>
              <a:rPr lang="en">
                <a:solidFill>
                  <a:srgbClr val="434343"/>
                </a:solidFill>
                <a:latin typeface="Verdana"/>
                <a:ea typeface="Verdana"/>
                <a:cs typeface="Verdana"/>
                <a:sym typeface="Verdana"/>
              </a:rPr>
              <a:t>Cost of </a:t>
            </a:r>
            <a:r>
              <a:rPr lang="en">
                <a:solidFill>
                  <a:srgbClr val="434343"/>
                </a:solidFill>
                <a:latin typeface="Verdana"/>
                <a:ea typeface="Verdana"/>
                <a:cs typeface="Verdana"/>
                <a:sym typeface="Verdana"/>
              </a:rPr>
              <a:t>mitigating emissions</a:t>
            </a:r>
            <a:r>
              <a:rPr lang="en">
                <a:solidFill>
                  <a:srgbClr val="434343"/>
                </a:solidFill>
                <a:latin typeface="Verdana"/>
                <a:ea typeface="Verdana"/>
                <a:cs typeface="Verdana"/>
                <a:sym typeface="Verdana"/>
              </a:rPr>
              <a:t>/foregone consumption</a:t>
            </a:r>
            <a:endParaRPr>
              <a:solidFill>
                <a:srgbClr val="434343"/>
              </a:solidFill>
              <a:latin typeface="Verdana"/>
              <a:ea typeface="Verdana"/>
              <a:cs typeface="Verdana"/>
              <a:sym typeface="Verdana"/>
            </a:endParaRPr>
          </a:p>
          <a:p>
            <a:pPr indent="-334327" lvl="0" marL="457200" rtl="0" algn="l">
              <a:lnSpc>
                <a:spcPct val="150000"/>
              </a:lnSpc>
              <a:spcBef>
                <a:spcPts val="0"/>
              </a:spcBef>
              <a:spcAft>
                <a:spcPts val="0"/>
              </a:spcAft>
              <a:buClr>
                <a:srgbClr val="434343"/>
              </a:buClr>
              <a:buSzPct val="100000"/>
              <a:buFont typeface="Verdana"/>
              <a:buChar char="●"/>
            </a:pPr>
            <a:r>
              <a:rPr lang="en">
                <a:solidFill>
                  <a:srgbClr val="434343"/>
                </a:solidFill>
                <a:latin typeface="Verdana"/>
                <a:ea typeface="Verdana"/>
                <a:cs typeface="Verdana"/>
                <a:sym typeface="Verdana"/>
              </a:rPr>
              <a:t>Value judgements</a:t>
            </a:r>
            <a:r>
              <a:rPr lang="en">
                <a:solidFill>
                  <a:srgbClr val="434343"/>
                </a:solidFill>
                <a:latin typeface="Verdana"/>
                <a:ea typeface="Verdana"/>
                <a:cs typeface="Verdana"/>
                <a:sym typeface="Verdana"/>
              </a:rPr>
              <a:t>: economic concerns vs social/environmental</a:t>
            </a:r>
            <a:endParaRPr>
              <a:solidFill>
                <a:srgbClr val="434343"/>
              </a:solidFill>
              <a:latin typeface="Verdana"/>
              <a:ea typeface="Verdana"/>
              <a:cs typeface="Verdana"/>
              <a:sym typeface="Verdana"/>
            </a:endParaRPr>
          </a:p>
          <a:p>
            <a:pPr indent="-334327" lvl="0" marL="457200" rtl="0" algn="l">
              <a:lnSpc>
                <a:spcPct val="150000"/>
              </a:lnSpc>
              <a:spcBef>
                <a:spcPts val="0"/>
              </a:spcBef>
              <a:spcAft>
                <a:spcPts val="0"/>
              </a:spcAft>
              <a:buClr>
                <a:srgbClr val="434343"/>
              </a:buClr>
              <a:buSzPct val="100000"/>
              <a:buFont typeface="Verdana"/>
              <a:buChar char="●"/>
            </a:pPr>
            <a:r>
              <a:rPr lang="en">
                <a:solidFill>
                  <a:srgbClr val="434343"/>
                </a:solidFill>
                <a:latin typeface="Verdana"/>
                <a:ea typeface="Verdana"/>
                <a:cs typeface="Verdana"/>
                <a:sym typeface="Verdana"/>
              </a:rPr>
              <a:t>Neglects the effect of environment on consumption and the economy. </a:t>
            </a:r>
            <a:endParaRPr>
              <a:solidFill>
                <a:srgbClr val="434343"/>
              </a:solidFill>
              <a:latin typeface="Verdana"/>
              <a:ea typeface="Verdana"/>
              <a:cs typeface="Verdana"/>
              <a:sym typeface="Verdana"/>
            </a:endParaRPr>
          </a:p>
          <a:p>
            <a:pPr indent="-334327" lvl="0" marL="457200" rtl="0" algn="l">
              <a:lnSpc>
                <a:spcPct val="150000"/>
              </a:lnSpc>
              <a:spcBef>
                <a:spcPts val="0"/>
              </a:spcBef>
              <a:spcAft>
                <a:spcPts val="0"/>
              </a:spcAft>
              <a:buClr>
                <a:srgbClr val="434343"/>
              </a:buClr>
              <a:buSzPct val="100000"/>
              <a:buFont typeface="Verdana"/>
              <a:buChar char="●"/>
            </a:pPr>
            <a:r>
              <a:rPr lang="en">
                <a:solidFill>
                  <a:srgbClr val="434343"/>
                </a:solidFill>
                <a:latin typeface="Verdana"/>
                <a:ea typeface="Verdana"/>
                <a:cs typeface="Verdana"/>
                <a:sym typeface="Verdana"/>
              </a:rPr>
              <a:t>Cost of environmental degradation</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Char char="○"/>
            </a:pPr>
            <a:r>
              <a:rPr lang="en">
                <a:solidFill>
                  <a:srgbClr val="434343"/>
                </a:solidFill>
                <a:latin typeface="Verdana"/>
                <a:ea typeface="Verdana"/>
                <a:cs typeface="Verdana"/>
                <a:sym typeface="Verdana"/>
              </a:rPr>
              <a:t>Earth</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Char char="○"/>
            </a:pPr>
            <a:r>
              <a:rPr lang="en">
                <a:solidFill>
                  <a:srgbClr val="434343"/>
                </a:solidFill>
                <a:latin typeface="Verdana"/>
                <a:ea typeface="Verdana"/>
                <a:cs typeface="Verdana"/>
                <a:sym typeface="Verdana"/>
              </a:rPr>
              <a:t>Society</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Char char="○"/>
            </a:pPr>
            <a:r>
              <a:rPr lang="en">
                <a:solidFill>
                  <a:srgbClr val="434343"/>
                </a:solidFill>
                <a:latin typeface="Verdana"/>
                <a:ea typeface="Verdana"/>
                <a:cs typeface="Verdana"/>
                <a:sym typeface="Verdana"/>
              </a:rPr>
              <a:t>Economy</a:t>
            </a:r>
            <a:endParaRPr>
              <a:solidFill>
                <a:srgbClr val="434343"/>
              </a:solidFill>
              <a:latin typeface="Verdana"/>
              <a:ea typeface="Verdana"/>
              <a:cs typeface="Verdana"/>
              <a:sym typeface="Verdana"/>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08" name="Shape 208"/>
        <p:cNvGrpSpPr/>
        <p:nvPr/>
      </p:nvGrpSpPr>
      <p:grpSpPr>
        <a:xfrm>
          <a:off x="0" y="0"/>
          <a:ext cx="0" cy="0"/>
          <a:chOff x="0" y="0"/>
          <a:chExt cx="0" cy="0"/>
        </a:xfrm>
      </p:grpSpPr>
      <p:sp>
        <p:nvSpPr>
          <p:cNvPr id="209" name="Google Shape;209;p29"/>
          <p:cNvSpPr txBox="1"/>
          <p:nvPr>
            <p:ph type="title"/>
          </p:nvPr>
        </p:nvSpPr>
        <p:spPr>
          <a:xfrm>
            <a:off x="390125" y="1715400"/>
            <a:ext cx="8547000" cy="171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20">
                <a:solidFill>
                  <a:schemeClr val="lt1"/>
                </a:solidFill>
                <a:latin typeface="Merriweather"/>
                <a:ea typeface="Merriweather"/>
                <a:cs typeface="Merriweather"/>
                <a:sym typeface="Merriweather"/>
              </a:rPr>
              <a:t>2. What are the main drivers of environmental degradation?</a:t>
            </a:r>
            <a:endParaRPr b="1" sz="4020">
              <a:solidFill>
                <a:schemeClr val="lt1"/>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t/>
            </a:r>
            <a:endParaRPr b="1" sz="402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b="1" sz="4020">
              <a:solidFill>
                <a:schemeClr val="lt1"/>
              </a:solidFill>
              <a:latin typeface="Merriweather"/>
              <a:ea typeface="Merriweather"/>
              <a:cs typeface="Merriweather"/>
              <a:sym typeface="Merriweather"/>
            </a:endParaRPr>
          </a:p>
          <a:p>
            <a:pPr indent="0" lvl="0" marL="457200" rtl="0" algn="l">
              <a:spcBef>
                <a:spcPts val="0"/>
              </a:spcBef>
              <a:spcAft>
                <a:spcPts val="0"/>
              </a:spcAft>
              <a:buNone/>
            </a:pPr>
            <a:r>
              <a:t/>
            </a:r>
            <a:endParaRPr b="1" sz="4020">
              <a:solidFill>
                <a:schemeClr val="lt1"/>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2659050" y="565325"/>
            <a:ext cx="3825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Lucida Sans"/>
                <a:ea typeface="Lucida Sans"/>
                <a:cs typeface="Lucida Sans"/>
                <a:sym typeface="Lucida Sans"/>
              </a:rPr>
              <a:t>Production Process</a:t>
            </a:r>
            <a:endParaRPr b="1">
              <a:latin typeface="Lucida Sans"/>
              <a:ea typeface="Lucida Sans"/>
              <a:cs typeface="Lucida Sans"/>
              <a:sym typeface="Lucida Sans"/>
            </a:endParaRPr>
          </a:p>
        </p:txBody>
      </p:sp>
      <p:pic>
        <p:nvPicPr>
          <p:cNvPr id="215" name="Google Shape;215;p30"/>
          <p:cNvPicPr preferRelativeResize="0"/>
          <p:nvPr/>
        </p:nvPicPr>
        <p:blipFill>
          <a:blip r:embed="rId3">
            <a:alphaModFix/>
          </a:blip>
          <a:stretch>
            <a:fillRect/>
          </a:stretch>
        </p:blipFill>
        <p:spPr>
          <a:xfrm>
            <a:off x="2088228" y="2044438"/>
            <a:ext cx="1054600" cy="1054600"/>
          </a:xfrm>
          <a:prstGeom prst="rect">
            <a:avLst/>
          </a:prstGeom>
          <a:noFill/>
          <a:ln>
            <a:noFill/>
          </a:ln>
        </p:spPr>
      </p:pic>
      <p:pic>
        <p:nvPicPr>
          <p:cNvPr id="216" name="Google Shape;216;p30"/>
          <p:cNvPicPr preferRelativeResize="0"/>
          <p:nvPr/>
        </p:nvPicPr>
        <p:blipFill>
          <a:blip r:embed="rId4">
            <a:alphaModFix/>
          </a:blip>
          <a:stretch>
            <a:fillRect/>
          </a:stretch>
        </p:blipFill>
        <p:spPr>
          <a:xfrm>
            <a:off x="235904" y="2044438"/>
            <a:ext cx="1054600" cy="1054600"/>
          </a:xfrm>
          <a:prstGeom prst="rect">
            <a:avLst/>
          </a:prstGeom>
          <a:noFill/>
          <a:ln>
            <a:noFill/>
          </a:ln>
        </p:spPr>
      </p:pic>
      <p:pic>
        <p:nvPicPr>
          <p:cNvPr id="217" name="Google Shape;217;p30"/>
          <p:cNvPicPr preferRelativeResize="0"/>
          <p:nvPr/>
        </p:nvPicPr>
        <p:blipFill>
          <a:blip r:embed="rId5">
            <a:alphaModFix/>
          </a:blip>
          <a:stretch>
            <a:fillRect/>
          </a:stretch>
        </p:blipFill>
        <p:spPr>
          <a:xfrm>
            <a:off x="4009977" y="2044438"/>
            <a:ext cx="1054600" cy="1054600"/>
          </a:xfrm>
          <a:prstGeom prst="rect">
            <a:avLst/>
          </a:prstGeom>
          <a:noFill/>
          <a:ln>
            <a:noFill/>
          </a:ln>
        </p:spPr>
      </p:pic>
      <p:pic>
        <p:nvPicPr>
          <p:cNvPr id="218" name="Google Shape;218;p30"/>
          <p:cNvPicPr preferRelativeResize="0"/>
          <p:nvPr/>
        </p:nvPicPr>
        <p:blipFill>
          <a:blip r:embed="rId6">
            <a:alphaModFix/>
          </a:blip>
          <a:stretch>
            <a:fillRect/>
          </a:stretch>
        </p:blipFill>
        <p:spPr>
          <a:xfrm>
            <a:off x="5931728" y="2044438"/>
            <a:ext cx="1054600" cy="1054600"/>
          </a:xfrm>
          <a:prstGeom prst="rect">
            <a:avLst/>
          </a:prstGeom>
          <a:noFill/>
          <a:ln>
            <a:noFill/>
          </a:ln>
        </p:spPr>
      </p:pic>
      <p:pic>
        <p:nvPicPr>
          <p:cNvPr id="219" name="Google Shape;219;p30"/>
          <p:cNvPicPr preferRelativeResize="0"/>
          <p:nvPr/>
        </p:nvPicPr>
        <p:blipFill>
          <a:blip r:embed="rId7">
            <a:alphaModFix/>
          </a:blip>
          <a:stretch>
            <a:fillRect/>
          </a:stretch>
        </p:blipFill>
        <p:spPr>
          <a:xfrm>
            <a:off x="7853479" y="2044438"/>
            <a:ext cx="1054600" cy="1054600"/>
          </a:xfrm>
          <a:prstGeom prst="rect">
            <a:avLst/>
          </a:prstGeom>
          <a:noFill/>
          <a:ln>
            <a:noFill/>
          </a:ln>
        </p:spPr>
      </p:pic>
      <p:pic>
        <p:nvPicPr>
          <p:cNvPr id="220" name="Google Shape;220;p30"/>
          <p:cNvPicPr preferRelativeResize="0"/>
          <p:nvPr/>
        </p:nvPicPr>
        <p:blipFill>
          <a:blip r:embed="rId8">
            <a:alphaModFix/>
          </a:blip>
          <a:stretch>
            <a:fillRect/>
          </a:stretch>
        </p:blipFill>
        <p:spPr>
          <a:xfrm>
            <a:off x="1510625" y="2470688"/>
            <a:ext cx="357500" cy="357500"/>
          </a:xfrm>
          <a:prstGeom prst="rect">
            <a:avLst/>
          </a:prstGeom>
          <a:noFill/>
          <a:ln>
            <a:noFill/>
          </a:ln>
        </p:spPr>
      </p:pic>
      <p:pic>
        <p:nvPicPr>
          <p:cNvPr id="221" name="Google Shape;221;p30"/>
          <p:cNvPicPr preferRelativeResize="0"/>
          <p:nvPr/>
        </p:nvPicPr>
        <p:blipFill>
          <a:blip r:embed="rId8">
            <a:alphaModFix/>
          </a:blip>
          <a:stretch>
            <a:fillRect/>
          </a:stretch>
        </p:blipFill>
        <p:spPr>
          <a:xfrm>
            <a:off x="7495975" y="2470688"/>
            <a:ext cx="357500" cy="357500"/>
          </a:xfrm>
          <a:prstGeom prst="rect">
            <a:avLst/>
          </a:prstGeom>
          <a:noFill/>
          <a:ln>
            <a:noFill/>
          </a:ln>
        </p:spPr>
      </p:pic>
      <p:pic>
        <p:nvPicPr>
          <p:cNvPr id="222" name="Google Shape;222;p30"/>
          <p:cNvPicPr preferRelativeResize="0"/>
          <p:nvPr/>
        </p:nvPicPr>
        <p:blipFill>
          <a:blip r:embed="rId8">
            <a:alphaModFix/>
          </a:blip>
          <a:stretch>
            <a:fillRect/>
          </a:stretch>
        </p:blipFill>
        <p:spPr>
          <a:xfrm>
            <a:off x="5319400" y="2470688"/>
            <a:ext cx="357500" cy="357500"/>
          </a:xfrm>
          <a:prstGeom prst="rect">
            <a:avLst/>
          </a:prstGeom>
          <a:noFill/>
          <a:ln>
            <a:noFill/>
          </a:ln>
        </p:spPr>
      </p:pic>
      <p:pic>
        <p:nvPicPr>
          <p:cNvPr id="223" name="Google Shape;223;p30"/>
          <p:cNvPicPr preferRelativeResize="0"/>
          <p:nvPr/>
        </p:nvPicPr>
        <p:blipFill>
          <a:blip r:embed="rId8">
            <a:alphaModFix/>
          </a:blip>
          <a:stretch>
            <a:fillRect/>
          </a:stretch>
        </p:blipFill>
        <p:spPr>
          <a:xfrm>
            <a:off x="3432363" y="2470688"/>
            <a:ext cx="357500" cy="357500"/>
          </a:xfrm>
          <a:prstGeom prst="rect">
            <a:avLst/>
          </a:prstGeom>
          <a:noFill/>
          <a:ln>
            <a:noFill/>
          </a:ln>
        </p:spPr>
      </p:pic>
      <p:pic>
        <p:nvPicPr>
          <p:cNvPr id="224" name="Google Shape;224;p30"/>
          <p:cNvPicPr preferRelativeResize="0"/>
          <p:nvPr/>
        </p:nvPicPr>
        <p:blipFill>
          <a:blip r:embed="rId9">
            <a:alphaModFix/>
          </a:blip>
          <a:stretch>
            <a:fillRect/>
          </a:stretch>
        </p:blipFill>
        <p:spPr>
          <a:xfrm>
            <a:off x="7971263" y="706300"/>
            <a:ext cx="819025" cy="819025"/>
          </a:xfrm>
          <a:prstGeom prst="rect">
            <a:avLst/>
          </a:prstGeom>
          <a:noFill/>
          <a:ln>
            <a:noFill/>
          </a:ln>
        </p:spPr>
      </p:pic>
      <p:pic>
        <p:nvPicPr>
          <p:cNvPr id="225" name="Google Shape;225;p30"/>
          <p:cNvPicPr preferRelativeResize="0"/>
          <p:nvPr/>
        </p:nvPicPr>
        <p:blipFill>
          <a:blip r:embed="rId10">
            <a:alphaModFix/>
          </a:blip>
          <a:stretch>
            <a:fillRect/>
          </a:stretch>
        </p:blipFill>
        <p:spPr>
          <a:xfrm>
            <a:off x="7971263" y="3618175"/>
            <a:ext cx="819025" cy="819025"/>
          </a:xfrm>
          <a:prstGeom prst="rect">
            <a:avLst/>
          </a:prstGeom>
          <a:noFill/>
          <a:ln>
            <a:noFill/>
          </a:ln>
        </p:spPr>
      </p:pic>
      <p:sp>
        <p:nvSpPr>
          <p:cNvPr id="226" name="Google Shape;226;p30"/>
          <p:cNvSpPr txBox="1"/>
          <p:nvPr/>
        </p:nvSpPr>
        <p:spPr>
          <a:xfrm>
            <a:off x="227750" y="3272825"/>
            <a:ext cx="10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Extraction</a:t>
            </a:r>
            <a:endParaRPr sz="1200">
              <a:latin typeface="Verdana"/>
              <a:ea typeface="Verdana"/>
              <a:cs typeface="Verdana"/>
              <a:sym typeface="Verdana"/>
            </a:endParaRPr>
          </a:p>
        </p:txBody>
      </p:sp>
      <p:sp>
        <p:nvSpPr>
          <p:cNvPr id="227" name="Google Shape;227;p30"/>
          <p:cNvSpPr txBox="1"/>
          <p:nvPr/>
        </p:nvSpPr>
        <p:spPr>
          <a:xfrm>
            <a:off x="2136250" y="3272825"/>
            <a:ext cx="10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Production</a:t>
            </a:r>
            <a:endParaRPr sz="1200">
              <a:latin typeface="Verdana"/>
              <a:ea typeface="Verdana"/>
              <a:cs typeface="Verdana"/>
              <a:sym typeface="Verdana"/>
            </a:endParaRPr>
          </a:p>
        </p:txBody>
      </p:sp>
      <p:sp>
        <p:nvSpPr>
          <p:cNvPr id="228" name="Google Shape;228;p30"/>
          <p:cNvSpPr txBox="1"/>
          <p:nvPr/>
        </p:nvSpPr>
        <p:spPr>
          <a:xfrm>
            <a:off x="4162725" y="3217975"/>
            <a:ext cx="7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Retail</a:t>
            </a:r>
            <a:endParaRPr sz="1200">
              <a:latin typeface="Verdana"/>
              <a:ea typeface="Verdana"/>
              <a:cs typeface="Verdana"/>
              <a:sym typeface="Verdana"/>
            </a:endParaRPr>
          </a:p>
        </p:txBody>
      </p:sp>
      <p:sp>
        <p:nvSpPr>
          <p:cNvPr id="229" name="Google Shape;229;p30"/>
          <p:cNvSpPr txBox="1"/>
          <p:nvPr/>
        </p:nvSpPr>
        <p:spPr>
          <a:xfrm>
            <a:off x="5799625" y="3272825"/>
            <a:ext cx="1318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Consumption</a:t>
            </a:r>
            <a:endParaRPr sz="1200">
              <a:latin typeface="Verdana"/>
              <a:ea typeface="Verdana"/>
              <a:cs typeface="Verdana"/>
              <a:sym typeface="Verdana"/>
            </a:endParaRPr>
          </a:p>
        </p:txBody>
      </p:sp>
      <p:sp>
        <p:nvSpPr>
          <p:cNvPr id="230" name="Google Shape;230;p30"/>
          <p:cNvSpPr txBox="1"/>
          <p:nvPr/>
        </p:nvSpPr>
        <p:spPr>
          <a:xfrm>
            <a:off x="7721375" y="3217975"/>
            <a:ext cx="1318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Waste disposal</a:t>
            </a:r>
            <a:endParaRPr sz="120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1"/>
          <p:cNvPicPr preferRelativeResize="0"/>
          <p:nvPr/>
        </p:nvPicPr>
        <p:blipFill>
          <a:blip r:embed="rId3">
            <a:alphaModFix/>
          </a:blip>
          <a:stretch>
            <a:fillRect/>
          </a:stretch>
        </p:blipFill>
        <p:spPr>
          <a:xfrm>
            <a:off x="1195706" y="0"/>
            <a:ext cx="6752588"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634650" y="419750"/>
            <a:ext cx="187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solidFill>
                  <a:srgbClr val="434343"/>
                </a:solidFill>
                <a:latin typeface="Lucida Sans"/>
                <a:ea typeface="Lucida Sans"/>
                <a:cs typeface="Lucida Sans"/>
                <a:sym typeface="Lucida Sans"/>
              </a:rPr>
              <a:t>Overview</a:t>
            </a:r>
            <a:endParaRPr sz="2920">
              <a:solidFill>
                <a:srgbClr val="434343"/>
              </a:solidFill>
              <a:latin typeface="Lucida Sans"/>
              <a:ea typeface="Lucida Sans"/>
              <a:cs typeface="Lucida Sans"/>
              <a:sym typeface="Lucida Sans"/>
            </a:endParaRPr>
          </a:p>
        </p:txBody>
      </p:sp>
      <p:sp>
        <p:nvSpPr>
          <p:cNvPr id="61" name="Google Shape;61;p14"/>
          <p:cNvSpPr txBox="1"/>
          <p:nvPr>
            <p:ph idx="1" type="body"/>
          </p:nvPr>
        </p:nvSpPr>
        <p:spPr>
          <a:xfrm>
            <a:off x="1401225" y="1253550"/>
            <a:ext cx="6897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lnSpc>
                <a:spcPct val="150000"/>
              </a:lnSpc>
              <a:spcBef>
                <a:spcPts val="0"/>
              </a:spcBef>
              <a:spcAft>
                <a:spcPts val="0"/>
              </a:spcAft>
              <a:buClr>
                <a:srgbClr val="434343"/>
              </a:buClr>
              <a:buSzPct val="100000"/>
              <a:buFont typeface="Verdana"/>
              <a:buAutoNum type="arabicPeriod"/>
            </a:pPr>
            <a:r>
              <a:rPr lang="en">
                <a:solidFill>
                  <a:srgbClr val="434343"/>
                </a:solidFill>
                <a:latin typeface="Verdana"/>
                <a:ea typeface="Verdana"/>
                <a:cs typeface="Verdana"/>
                <a:sym typeface="Verdana"/>
              </a:rPr>
              <a:t>What are the main ecological challenges we face?</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AutoNum type="alphaLcPeriod"/>
            </a:pPr>
            <a:r>
              <a:rPr lang="en">
                <a:solidFill>
                  <a:srgbClr val="434343"/>
                </a:solidFill>
                <a:latin typeface="Verdana"/>
                <a:ea typeface="Verdana"/>
                <a:cs typeface="Verdana"/>
                <a:sym typeface="Verdana"/>
              </a:rPr>
              <a:t>Planetary boundaries</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AutoNum type="alphaLcPeriod"/>
            </a:pPr>
            <a:r>
              <a:rPr lang="en">
                <a:solidFill>
                  <a:srgbClr val="434343"/>
                </a:solidFill>
                <a:latin typeface="Verdana"/>
                <a:ea typeface="Verdana"/>
                <a:cs typeface="Verdana"/>
                <a:sym typeface="Verdana"/>
              </a:rPr>
              <a:t>Trade-offs</a:t>
            </a:r>
            <a:endParaRPr>
              <a:solidFill>
                <a:srgbClr val="434343"/>
              </a:solidFill>
              <a:latin typeface="Verdana"/>
              <a:ea typeface="Verdana"/>
              <a:cs typeface="Verdana"/>
              <a:sym typeface="Verdana"/>
            </a:endParaRPr>
          </a:p>
          <a:p>
            <a:pPr indent="-334327" lvl="0" marL="457200" rtl="0" algn="l">
              <a:lnSpc>
                <a:spcPct val="150000"/>
              </a:lnSpc>
              <a:spcBef>
                <a:spcPts val="0"/>
              </a:spcBef>
              <a:spcAft>
                <a:spcPts val="0"/>
              </a:spcAft>
              <a:buClr>
                <a:srgbClr val="434343"/>
              </a:buClr>
              <a:buSzPct val="100000"/>
              <a:buFont typeface="Verdana"/>
              <a:buAutoNum type="arabicPeriod"/>
            </a:pPr>
            <a:r>
              <a:rPr lang="en">
                <a:solidFill>
                  <a:srgbClr val="434343"/>
                </a:solidFill>
                <a:latin typeface="Verdana"/>
                <a:ea typeface="Verdana"/>
                <a:cs typeface="Verdana"/>
                <a:sym typeface="Verdana"/>
              </a:rPr>
              <a:t>What are the main drivers of environmental degradation?</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AutoNum type="alphaLcPeriod"/>
            </a:pPr>
            <a:r>
              <a:rPr lang="en">
                <a:solidFill>
                  <a:srgbClr val="434343"/>
                </a:solidFill>
                <a:latin typeface="Verdana"/>
                <a:ea typeface="Verdana"/>
                <a:cs typeface="Verdana"/>
                <a:sym typeface="Verdana"/>
              </a:rPr>
              <a:t>Carbon emissions</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AutoNum type="alphaLcPeriod"/>
            </a:pPr>
            <a:r>
              <a:rPr lang="en">
                <a:solidFill>
                  <a:srgbClr val="434343"/>
                </a:solidFill>
                <a:latin typeface="Verdana"/>
                <a:ea typeface="Verdana"/>
                <a:cs typeface="Verdana"/>
                <a:sym typeface="Verdana"/>
              </a:rPr>
              <a:t>Biodiversity Loss</a:t>
            </a:r>
            <a:endParaRPr>
              <a:solidFill>
                <a:srgbClr val="434343"/>
              </a:solidFill>
              <a:latin typeface="Verdana"/>
              <a:ea typeface="Verdana"/>
              <a:cs typeface="Verdana"/>
              <a:sym typeface="Verdana"/>
            </a:endParaRPr>
          </a:p>
          <a:p>
            <a:pPr indent="-334327" lvl="0" marL="457200" rtl="0" algn="l">
              <a:lnSpc>
                <a:spcPct val="150000"/>
              </a:lnSpc>
              <a:spcBef>
                <a:spcPts val="0"/>
              </a:spcBef>
              <a:spcAft>
                <a:spcPts val="0"/>
              </a:spcAft>
              <a:buClr>
                <a:srgbClr val="434343"/>
              </a:buClr>
              <a:buSzPct val="100000"/>
              <a:buFont typeface="Verdana"/>
              <a:buAutoNum type="arabicPeriod"/>
            </a:pPr>
            <a:r>
              <a:rPr lang="en">
                <a:solidFill>
                  <a:srgbClr val="434343"/>
                </a:solidFill>
                <a:latin typeface="Verdana"/>
                <a:ea typeface="Verdana"/>
                <a:cs typeface="Verdana"/>
                <a:sym typeface="Verdana"/>
              </a:rPr>
              <a:t>Who is accountable for it?</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AutoNum type="alphaLcPeriod"/>
            </a:pPr>
            <a:r>
              <a:rPr lang="en">
                <a:solidFill>
                  <a:srgbClr val="434343"/>
                </a:solidFill>
                <a:latin typeface="Verdana"/>
                <a:ea typeface="Verdana"/>
                <a:cs typeface="Verdana"/>
                <a:sym typeface="Verdana"/>
              </a:rPr>
              <a:t>Anthropocene</a:t>
            </a:r>
            <a:endParaRPr>
              <a:solidFill>
                <a:srgbClr val="434343"/>
              </a:solidFill>
              <a:latin typeface="Verdana"/>
              <a:ea typeface="Verdana"/>
              <a:cs typeface="Verdana"/>
              <a:sym typeface="Verdana"/>
            </a:endParaRPr>
          </a:p>
          <a:p>
            <a:pPr indent="-310832" lvl="1" marL="914400" rtl="0" algn="l">
              <a:lnSpc>
                <a:spcPct val="150000"/>
              </a:lnSpc>
              <a:spcBef>
                <a:spcPts val="0"/>
              </a:spcBef>
              <a:spcAft>
                <a:spcPts val="0"/>
              </a:spcAft>
              <a:buClr>
                <a:srgbClr val="434343"/>
              </a:buClr>
              <a:buSzPct val="100000"/>
              <a:buFont typeface="Verdana"/>
              <a:buAutoNum type="alphaLcPeriod"/>
            </a:pPr>
            <a:r>
              <a:rPr lang="en">
                <a:solidFill>
                  <a:srgbClr val="434343"/>
                </a:solidFill>
                <a:latin typeface="Verdana"/>
                <a:ea typeface="Verdana"/>
                <a:cs typeface="Verdana"/>
                <a:sym typeface="Verdana"/>
              </a:rPr>
              <a:t>Inequality of Emissions</a:t>
            </a:r>
            <a:endParaRPr>
              <a:solidFill>
                <a:srgbClr val="434343"/>
              </a:solidFill>
              <a:latin typeface="Verdana"/>
              <a:ea typeface="Verdana"/>
              <a:cs typeface="Verdana"/>
              <a:sym typeface="Verdana"/>
            </a:endParaRPr>
          </a:p>
          <a:p>
            <a:pPr indent="0" lvl="0" marL="0" rtl="0" algn="l">
              <a:spcBef>
                <a:spcPts val="1200"/>
              </a:spcBef>
              <a:spcAft>
                <a:spcPts val="1200"/>
              </a:spcAft>
              <a:buNone/>
            </a:pPr>
            <a:r>
              <a:t/>
            </a:r>
            <a:endParaRPr/>
          </a:p>
        </p:txBody>
      </p:sp>
      <p:sp>
        <p:nvSpPr>
          <p:cNvPr id="62" name="Google Shape;62;p14"/>
          <p:cNvSpPr/>
          <p:nvPr/>
        </p:nvSpPr>
        <p:spPr>
          <a:xfrm>
            <a:off x="0" y="0"/>
            <a:ext cx="1756500" cy="1920900"/>
          </a:xfrm>
          <a:prstGeom prst="diagStripe">
            <a:avLst>
              <a:gd fmla="val 50000" name="adj"/>
            </a:avLst>
          </a:prstGeom>
          <a:solidFill>
            <a:srgbClr val="09814A"/>
          </a:solidFill>
          <a:ln cap="flat" cmpd="sng" w="9525">
            <a:solidFill>
              <a:srgbClr val="0981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10800000">
            <a:off x="7241350" y="3171950"/>
            <a:ext cx="1920900" cy="1984200"/>
          </a:xfrm>
          <a:prstGeom prst="diagStripe">
            <a:avLst>
              <a:gd fmla="val 50000" name="adj"/>
            </a:avLst>
          </a:prstGeom>
          <a:solidFill>
            <a:srgbClr val="09814A"/>
          </a:solidFill>
          <a:ln cap="flat" cmpd="sng" w="9525">
            <a:solidFill>
              <a:srgbClr val="0981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1" name="Google Shape;241;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42" name="Google Shape;242;p3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3" name="Google Shape;243;p32"/>
          <p:cNvPicPr preferRelativeResize="0"/>
          <p:nvPr/>
        </p:nvPicPr>
        <p:blipFill rotWithShape="1">
          <a:blip r:embed="rId3">
            <a:alphaModFix/>
          </a:blip>
          <a:srcRect b="1787" l="824" r="1001" t="0"/>
          <a:stretch/>
        </p:blipFill>
        <p:spPr>
          <a:xfrm>
            <a:off x="-36750" y="0"/>
            <a:ext cx="9217475"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311700" y="465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latin typeface="Lucida Sans"/>
                <a:ea typeface="Lucida Sans"/>
                <a:cs typeface="Lucida Sans"/>
                <a:sym typeface="Lucida Sans"/>
              </a:rPr>
              <a:t>Biodiversity Loss</a:t>
            </a:r>
            <a:endParaRPr sz="2720">
              <a:latin typeface="Lucida Sans"/>
              <a:ea typeface="Lucida Sans"/>
              <a:cs typeface="Lucida Sans"/>
              <a:sym typeface="Lucida Sans"/>
            </a:endParaRPr>
          </a:p>
        </p:txBody>
      </p:sp>
      <p:sp>
        <p:nvSpPr>
          <p:cNvPr id="249" name="Google Shape;249;p33"/>
          <p:cNvSpPr txBox="1"/>
          <p:nvPr>
            <p:ph idx="1" type="body"/>
          </p:nvPr>
        </p:nvSpPr>
        <p:spPr>
          <a:xfrm>
            <a:off x="249475" y="1598375"/>
            <a:ext cx="3951300" cy="27486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Verdana"/>
              <a:buAutoNum type="arabicPeriod"/>
            </a:pPr>
            <a:r>
              <a:rPr lang="en" sz="1600">
                <a:latin typeface="Verdana"/>
                <a:ea typeface="Verdana"/>
                <a:cs typeface="Verdana"/>
                <a:sym typeface="Verdana"/>
              </a:rPr>
              <a:t>Land conversion 30%</a:t>
            </a:r>
            <a:endParaRPr sz="1600">
              <a:latin typeface="Verdana"/>
              <a:ea typeface="Verdana"/>
              <a:cs typeface="Verdana"/>
              <a:sym typeface="Verdana"/>
            </a:endParaRPr>
          </a:p>
          <a:p>
            <a:pPr indent="-330200" lvl="1" marL="914400" rtl="0" algn="l">
              <a:lnSpc>
                <a:spcPct val="150000"/>
              </a:lnSpc>
              <a:spcBef>
                <a:spcPts val="0"/>
              </a:spcBef>
              <a:spcAft>
                <a:spcPts val="0"/>
              </a:spcAft>
              <a:buSzPts val="1600"/>
              <a:buFont typeface="Verdana"/>
              <a:buAutoNum type="alphaLcPeriod"/>
            </a:pPr>
            <a:r>
              <a:rPr lang="en" sz="1600">
                <a:latin typeface="Verdana"/>
                <a:ea typeface="Verdana"/>
                <a:cs typeface="Verdana"/>
                <a:sym typeface="Verdana"/>
              </a:rPr>
              <a:t>Large-scale food production </a:t>
            </a:r>
            <a:endParaRPr sz="1600">
              <a:latin typeface="Verdana"/>
              <a:ea typeface="Verdana"/>
              <a:cs typeface="Verdana"/>
              <a:sym typeface="Verdana"/>
            </a:endParaRPr>
          </a:p>
          <a:p>
            <a:pPr indent="-330200" lvl="0" marL="457200" rtl="0" algn="l">
              <a:lnSpc>
                <a:spcPct val="150000"/>
              </a:lnSpc>
              <a:spcBef>
                <a:spcPts val="0"/>
              </a:spcBef>
              <a:spcAft>
                <a:spcPts val="0"/>
              </a:spcAft>
              <a:buSzPts val="1600"/>
              <a:buFont typeface="Verdana"/>
              <a:buAutoNum type="arabicPeriod"/>
            </a:pPr>
            <a:r>
              <a:rPr lang="en" sz="1600">
                <a:latin typeface="Verdana"/>
                <a:ea typeface="Verdana"/>
                <a:cs typeface="Verdana"/>
                <a:sym typeface="Verdana"/>
              </a:rPr>
              <a:t>O</a:t>
            </a:r>
            <a:r>
              <a:rPr lang="en" sz="1600">
                <a:latin typeface="Verdana"/>
                <a:ea typeface="Verdana"/>
                <a:cs typeface="Verdana"/>
                <a:sym typeface="Verdana"/>
              </a:rPr>
              <a:t>verexploitation 20% (overfishing, overhunting and overharvesting)</a:t>
            </a:r>
            <a:endParaRPr sz="1600">
              <a:latin typeface="Verdana"/>
              <a:ea typeface="Verdana"/>
              <a:cs typeface="Verdana"/>
              <a:sym typeface="Verdana"/>
            </a:endParaRPr>
          </a:p>
          <a:p>
            <a:pPr indent="-330200" lvl="0" marL="457200" rtl="0" algn="l">
              <a:lnSpc>
                <a:spcPct val="150000"/>
              </a:lnSpc>
              <a:spcBef>
                <a:spcPts val="0"/>
              </a:spcBef>
              <a:spcAft>
                <a:spcPts val="0"/>
              </a:spcAft>
              <a:buSzPts val="1600"/>
              <a:buFont typeface="Verdana"/>
              <a:buAutoNum type="arabicPeriod"/>
            </a:pPr>
            <a:r>
              <a:rPr lang="en" sz="1600">
                <a:latin typeface="Verdana"/>
                <a:ea typeface="Verdana"/>
                <a:cs typeface="Verdana"/>
                <a:sym typeface="Verdana"/>
              </a:rPr>
              <a:t>Climate change + pollution 14%</a:t>
            </a:r>
            <a:endParaRPr sz="1600">
              <a:latin typeface="Verdana"/>
              <a:ea typeface="Verdana"/>
              <a:cs typeface="Verdana"/>
              <a:sym typeface="Verdana"/>
            </a:endParaRPr>
          </a:p>
        </p:txBody>
      </p:sp>
      <p:sp>
        <p:nvSpPr>
          <p:cNvPr id="250" name="Google Shape;250;p3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1" name="Google Shape;251;p33"/>
          <p:cNvPicPr preferRelativeResize="0"/>
          <p:nvPr/>
        </p:nvPicPr>
        <p:blipFill rotWithShape="1">
          <a:blip r:embed="rId3">
            <a:alphaModFix/>
          </a:blip>
          <a:srcRect b="32282" l="56257" r="0" t="32282"/>
          <a:stretch/>
        </p:blipFill>
        <p:spPr>
          <a:xfrm>
            <a:off x="5144098" y="0"/>
            <a:ext cx="3999903" cy="5143503"/>
          </a:xfrm>
          <a:prstGeom prst="rect">
            <a:avLst/>
          </a:prstGeom>
          <a:noFill/>
          <a:ln>
            <a:noFill/>
          </a:ln>
        </p:spPr>
      </p:pic>
      <p:pic>
        <p:nvPicPr>
          <p:cNvPr id="252" name="Google Shape;252;p33"/>
          <p:cNvPicPr preferRelativeResize="0"/>
          <p:nvPr/>
        </p:nvPicPr>
        <p:blipFill rotWithShape="1">
          <a:blip r:embed="rId4">
            <a:alphaModFix/>
          </a:blip>
          <a:srcRect b="21584" l="10853" r="36434" t="40915"/>
          <a:stretch/>
        </p:blipFill>
        <p:spPr>
          <a:xfrm>
            <a:off x="4324200" y="0"/>
            <a:ext cx="48198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56" name="Shape 256"/>
        <p:cNvGrpSpPr/>
        <p:nvPr/>
      </p:nvGrpSpPr>
      <p:grpSpPr>
        <a:xfrm>
          <a:off x="0" y="0"/>
          <a:ext cx="0" cy="0"/>
          <a:chOff x="0" y="0"/>
          <a:chExt cx="0" cy="0"/>
        </a:xfrm>
      </p:grpSpPr>
      <p:sp>
        <p:nvSpPr>
          <p:cNvPr id="257" name="Google Shape;257;p34"/>
          <p:cNvSpPr txBox="1"/>
          <p:nvPr>
            <p:ph type="title"/>
          </p:nvPr>
        </p:nvSpPr>
        <p:spPr>
          <a:xfrm>
            <a:off x="352125" y="2953600"/>
            <a:ext cx="7365900" cy="6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20">
                <a:solidFill>
                  <a:schemeClr val="lt1"/>
                </a:solidFill>
                <a:latin typeface="Merriweather"/>
                <a:ea typeface="Merriweather"/>
                <a:cs typeface="Merriweather"/>
                <a:sym typeface="Merriweather"/>
              </a:rPr>
              <a:t>3. Who is responsible?</a:t>
            </a:r>
            <a:endParaRPr b="1" sz="4020">
              <a:solidFill>
                <a:schemeClr val="lt1"/>
              </a:solidFill>
              <a:latin typeface="Merriweather"/>
              <a:ea typeface="Merriweather"/>
              <a:cs typeface="Merriweather"/>
              <a:sym typeface="Merriweather"/>
            </a:endParaRPr>
          </a:p>
          <a:p>
            <a:pPr indent="0" lvl="0" marL="457200" rtl="0" algn="l">
              <a:spcBef>
                <a:spcPts val="0"/>
              </a:spcBef>
              <a:spcAft>
                <a:spcPts val="0"/>
              </a:spcAft>
              <a:buNone/>
            </a:pPr>
            <a:r>
              <a:t/>
            </a:r>
            <a:endParaRPr b="1" sz="4020">
              <a:solidFill>
                <a:schemeClr val="lt1"/>
              </a:solidFill>
              <a:latin typeface="Merriweather"/>
              <a:ea typeface="Merriweather"/>
              <a:cs typeface="Merriweather"/>
              <a:sym typeface="Merriweathe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2659050" y="590600"/>
            <a:ext cx="3825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Lucida Sans"/>
                <a:ea typeface="Lucida Sans"/>
                <a:cs typeface="Lucida Sans"/>
                <a:sym typeface="Lucida Sans"/>
              </a:rPr>
              <a:t>Production Process</a:t>
            </a:r>
            <a:endParaRPr b="1">
              <a:latin typeface="Lucida Sans"/>
              <a:ea typeface="Lucida Sans"/>
              <a:cs typeface="Lucida Sans"/>
              <a:sym typeface="Lucida Sans"/>
            </a:endParaRPr>
          </a:p>
        </p:txBody>
      </p:sp>
      <p:pic>
        <p:nvPicPr>
          <p:cNvPr id="263" name="Google Shape;263;p35"/>
          <p:cNvPicPr preferRelativeResize="0"/>
          <p:nvPr/>
        </p:nvPicPr>
        <p:blipFill>
          <a:blip r:embed="rId3">
            <a:alphaModFix/>
          </a:blip>
          <a:stretch>
            <a:fillRect/>
          </a:stretch>
        </p:blipFill>
        <p:spPr>
          <a:xfrm>
            <a:off x="2088228" y="2044438"/>
            <a:ext cx="1054600" cy="1054600"/>
          </a:xfrm>
          <a:prstGeom prst="rect">
            <a:avLst/>
          </a:prstGeom>
          <a:noFill/>
          <a:ln>
            <a:noFill/>
          </a:ln>
        </p:spPr>
      </p:pic>
      <p:pic>
        <p:nvPicPr>
          <p:cNvPr id="264" name="Google Shape;264;p35"/>
          <p:cNvPicPr preferRelativeResize="0"/>
          <p:nvPr/>
        </p:nvPicPr>
        <p:blipFill>
          <a:blip r:embed="rId4">
            <a:alphaModFix/>
          </a:blip>
          <a:stretch>
            <a:fillRect/>
          </a:stretch>
        </p:blipFill>
        <p:spPr>
          <a:xfrm>
            <a:off x="235904" y="2044438"/>
            <a:ext cx="1054600" cy="1054600"/>
          </a:xfrm>
          <a:prstGeom prst="rect">
            <a:avLst/>
          </a:prstGeom>
          <a:noFill/>
          <a:ln>
            <a:noFill/>
          </a:ln>
        </p:spPr>
      </p:pic>
      <p:pic>
        <p:nvPicPr>
          <p:cNvPr id="265" name="Google Shape;265;p35"/>
          <p:cNvPicPr preferRelativeResize="0"/>
          <p:nvPr/>
        </p:nvPicPr>
        <p:blipFill>
          <a:blip r:embed="rId5">
            <a:alphaModFix/>
          </a:blip>
          <a:stretch>
            <a:fillRect/>
          </a:stretch>
        </p:blipFill>
        <p:spPr>
          <a:xfrm>
            <a:off x="4009977" y="2044438"/>
            <a:ext cx="1054600" cy="1054600"/>
          </a:xfrm>
          <a:prstGeom prst="rect">
            <a:avLst/>
          </a:prstGeom>
          <a:noFill/>
          <a:ln>
            <a:noFill/>
          </a:ln>
        </p:spPr>
      </p:pic>
      <p:pic>
        <p:nvPicPr>
          <p:cNvPr id="266" name="Google Shape;266;p35"/>
          <p:cNvPicPr preferRelativeResize="0"/>
          <p:nvPr/>
        </p:nvPicPr>
        <p:blipFill>
          <a:blip r:embed="rId6">
            <a:alphaModFix/>
          </a:blip>
          <a:stretch>
            <a:fillRect/>
          </a:stretch>
        </p:blipFill>
        <p:spPr>
          <a:xfrm>
            <a:off x="5931728" y="2044438"/>
            <a:ext cx="1054600" cy="1054600"/>
          </a:xfrm>
          <a:prstGeom prst="rect">
            <a:avLst/>
          </a:prstGeom>
          <a:noFill/>
          <a:ln>
            <a:noFill/>
          </a:ln>
        </p:spPr>
      </p:pic>
      <p:pic>
        <p:nvPicPr>
          <p:cNvPr id="267" name="Google Shape;267;p35"/>
          <p:cNvPicPr preferRelativeResize="0"/>
          <p:nvPr/>
        </p:nvPicPr>
        <p:blipFill>
          <a:blip r:embed="rId7">
            <a:alphaModFix/>
          </a:blip>
          <a:stretch>
            <a:fillRect/>
          </a:stretch>
        </p:blipFill>
        <p:spPr>
          <a:xfrm>
            <a:off x="7853479" y="2044438"/>
            <a:ext cx="1054600" cy="1054600"/>
          </a:xfrm>
          <a:prstGeom prst="rect">
            <a:avLst/>
          </a:prstGeom>
          <a:noFill/>
          <a:ln>
            <a:noFill/>
          </a:ln>
        </p:spPr>
      </p:pic>
      <p:pic>
        <p:nvPicPr>
          <p:cNvPr id="268" name="Google Shape;268;p35"/>
          <p:cNvPicPr preferRelativeResize="0"/>
          <p:nvPr/>
        </p:nvPicPr>
        <p:blipFill>
          <a:blip r:embed="rId8">
            <a:alphaModFix/>
          </a:blip>
          <a:stretch>
            <a:fillRect/>
          </a:stretch>
        </p:blipFill>
        <p:spPr>
          <a:xfrm>
            <a:off x="1510625" y="2470688"/>
            <a:ext cx="357500" cy="357500"/>
          </a:xfrm>
          <a:prstGeom prst="rect">
            <a:avLst/>
          </a:prstGeom>
          <a:noFill/>
          <a:ln>
            <a:noFill/>
          </a:ln>
        </p:spPr>
      </p:pic>
      <p:pic>
        <p:nvPicPr>
          <p:cNvPr id="269" name="Google Shape;269;p35"/>
          <p:cNvPicPr preferRelativeResize="0"/>
          <p:nvPr/>
        </p:nvPicPr>
        <p:blipFill>
          <a:blip r:embed="rId8">
            <a:alphaModFix/>
          </a:blip>
          <a:stretch>
            <a:fillRect/>
          </a:stretch>
        </p:blipFill>
        <p:spPr>
          <a:xfrm>
            <a:off x="7495975" y="2470688"/>
            <a:ext cx="357500" cy="357500"/>
          </a:xfrm>
          <a:prstGeom prst="rect">
            <a:avLst/>
          </a:prstGeom>
          <a:noFill/>
          <a:ln>
            <a:noFill/>
          </a:ln>
        </p:spPr>
      </p:pic>
      <p:pic>
        <p:nvPicPr>
          <p:cNvPr id="270" name="Google Shape;270;p35"/>
          <p:cNvPicPr preferRelativeResize="0"/>
          <p:nvPr/>
        </p:nvPicPr>
        <p:blipFill>
          <a:blip r:embed="rId8">
            <a:alphaModFix/>
          </a:blip>
          <a:stretch>
            <a:fillRect/>
          </a:stretch>
        </p:blipFill>
        <p:spPr>
          <a:xfrm>
            <a:off x="5319400" y="2470688"/>
            <a:ext cx="357500" cy="357500"/>
          </a:xfrm>
          <a:prstGeom prst="rect">
            <a:avLst/>
          </a:prstGeom>
          <a:noFill/>
          <a:ln>
            <a:noFill/>
          </a:ln>
        </p:spPr>
      </p:pic>
      <p:pic>
        <p:nvPicPr>
          <p:cNvPr id="271" name="Google Shape;271;p35"/>
          <p:cNvPicPr preferRelativeResize="0"/>
          <p:nvPr/>
        </p:nvPicPr>
        <p:blipFill>
          <a:blip r:embed="rId8">
            <a:alphaModFix/>
          </a:blip>
          <a:stretch>
            <a:fillRect/>
          </a:stretch>
        </p:blipFill>
        <p:spPr>
          <a:xfrm>
            <a:off x="3432363" y="2470688"/>
            <a:ext cx="357500" cy="357500"/>
          </a:xfrm>
          <a:prstGeom prst="rect">
            <a:avLst/>
          </a:prstGeom>
          <a:noFill/>
          <a:ln>
            <a:noFill/>
          </a:ln>
        </p:spPr>
      </p:pic>
      <p:pic>
        <p:nvPicPr>
          <p:cNvPr id="272" name="Google Shape;272;p35"/>
          <p:cNvPicPr preferRelativeResize="0"/>
          <p:nvPr/>
        </p:nvPicPr>
        <p:blipFill>
          <a:blip r:embed="rId9">
            <a:alphaModFix/>
          </a:blip>
          <a:stretch>
            <a:fillRect/>
          </a:stretch>
        </p:blipFill>
        <p:spPr>
          <a:xfrm>
            <a:off x="7971263" y="706300"/>
            <a:ext cx="819025" cy="819025"/>
          </a:xfrm>
          <a:prstGeom prst="rect">
            <a:avLst/>
          </a:prstGeom>
          <a:noFill/>
          <a:ln>
            <a:noFill/>
          </a:ln>
        </p:spPr>
      </p:pic>
      <p:pic>
        <p:nvPicPr>
          <p:cNvPr id="273" name="Google Shape;273;p35"/>
          <p:cNvPicPr preferRelativeResize="0"/>
          <p:nvPr/>
        </p:nvPicPr>
        <p:blipFill>
          <a:blip r:embed="rId10">
            <a:alphaModFix/>
          </a:blip>
          <a:stretch>
            <a:fillRect/>
          </a:stretch>
        </p:blipFill>
        <p:spPr>
          <a:xfrm>
            <a:off x="7971263" y="3618175"/>
            <a:ext cx="819025" cy="819025"/>
          </a:xfrm>
          <a:prstGeom prst="rect">
            <a:avLst/>
          </a:prstGeom>
          <a:noFill/>
          <a:ln>
            <a:noFill/>
          </a:ln>
        </p:spPr>
      </p:pic>
      <p:sp>
        <p:nvSpPr>
          <p:cNvPr id="274" name="Google Shape;274;p35"/>
          <p:cNvSpPr txBox="1"/>
          <p:nvPr/>
        </p:nvSpPr>
        <p:spPr>
          <a:xfrm>
            <a:off x="227750" y="3272825"/>
            <a:ext cx="10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Extraction</a:t>
            </a:r>
            <a:endParaRPr sz="1200">
              <a:latin typeface="Verdana"/>
              <a:ea typeface="Verdana"/>
              <a:cs typeface="Verdana"/>
              <a:sym typeface="Verdana"/>
            </a:endParaRPr>
          </a:p>
        </p:txBody>
      </p:sp>
      <p:sp>
        <p:nvSpPr>
          <p:cNvPr id="275" name="Google Shape;275;p35"/>
          <p:cNvSpPr txBox="1"/>
          <p:nvPr/>
        </p:nvSpPr>
        <p:spPr>
          <a:xfrm>
            <a:off x="2136250" y="3272825"/>
            <a:ext cx="10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Production</a:t>
            </a:r>
            <a:endParaRPr sz="1200">
              <a:latin typeface="Verdana"/>
              <a:ea typeface="Verdana"/>
              <a:cs typeface="Verdana"/>
              <a:sym typeface="Verdana"/>
            </a:endParaRPr>
          </a:p>
        </p:txBody>
      </p:sp>
      <p:sp>
        <p:nvSpPr>
          <p:cNvPr id="276" name="Google Shape;276;p35"/>
          <p:cNvSpPr txBox="1"/>
          <p:nvPr/>
        </p:nvSpPr>
        <p:spPr>
          <a:xfrm>
            <a:off x="4162725" y="3217975"/>
            <a:ext cx="7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Retail</a:t>
            </a:r>
            <a:endParaRPr sz="1200">
              <a:latin typeface="Verdana"/>
              <a:ea typeface="Verdana"/>
              <a:cs typeface="Verdana"/>
              <a:sym typeface="Verdana"/>
            </a:endParaRPr>
          </a:p>
        </p:txBody>
      </p:sp>
      <p:sp>
        <p:nvSpPr>
          <p:cNvPr id="277" name="Google Shape;277;p35"/>
          <p:cNvSpPr txBox="1"/>
          <p:nvPr/>
        </p:nvSpPr>
        <p:spPr>
          <a:xfrm>
            <a:off x="5799625" y="3272825"/>
            <a:ext cx="1318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Consumption</a:t>
            </a:r>
            <a:endParaRPr sz="1200">
              <a:latin typeface="Verdana"/>
              <a:ea typeface="Verdana"/>
              <a:cs typeface="Verdana"/>
              <a:sym typeface="Verdana"/>
            </a:endParaRPr>
          </a:p>
        </p:txBody>
      </p:sp>
      <p:sp>
        <p:nvSpPr>
          <p:cNvPr id="278" name="Google Shape;278;p35"/>
          <p:cNvSpPr txBox="1"/>
          <p:nvPr/>
        </p:nvSpPr>
        <p:spPr>
          <a:xfrm>
            <a:off x="7721375" y="3217975"/>
            <a:ext cx="1318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Waste disposal</a:t>
            </a:r>
            <a:endParaRPr sz="1200">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6"/>
          <p:cNvPicPr preferRelativeResize="0"/>
          <p:nvPr/>
        </p:nvPicPr>
        <p:blipFill>
          <a:blip r:embed="rId3">
            <a:alphaModFix/>
          </a:blip>
          <a:stretch>
            <a:fillRect/>
          </a:stretch>
        </p:blipFill>
        <p:spPr>
          <a:xfrm>
            <a:off x="1488725" y="152400"/>
            <a:ext cx="6166559" cy="4838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7"/>
          <p:cNvPicPr preferRelativeResize="0"/>
          <p:nvPr/>
        </p:nvPicPr>
        <p:blipFill>
          <a:blip r:embed="rId3">
            <a:alphaModFix/>
          </a:blip>
          <a:stretch>
            <a:fillRect/>
          </a:stretch>
        </p:blipFill>
        <p:spPr>
          <a:xfrm>
            <a:off x="613063" y="104100"/>
            <a:ext cx="7917872" cy="4838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8"/>
          <p:cNvPicPr preferRelativeResize="0"/>
          <p:nvPr/>
        </p:nvPicPr>
        <p:blipFill>
          <a:blip r:embed="rId3">
            <a:alphaModFix/>
          </a:blip>
          <a:stretch>
            <a:fillRect/>
          </a:stretch>
        </p:blipFill>
        <p:spPr>
          <a:xfrm>
            <a:off x="1146200" y="152400"/>
            <a:ext cx="6851601" cy="4838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solidFill>
                  <a:srgbClr val="FF5640"/>
                </a:solidFill>
                <a:latin typeface="Lucida Sans"/>
                <a:ea typeface="Lucida Sans"/>
                <a:cs typeface="Lucida Sans"/>
                <a:sym typeface="Lucida Sans"/>
              </a:rPr>
              <a:t>Welcome to the Anthropocene</a:t>
            </a:r>
            <a:endParaRPr sz="2720">
              <a:solidFill>
                <a:srgbClr val="FF5640"/>
              </a:solidFill>
              <a:latin typeface="Lucida Sans"/>
              <a:ea typeface="Lucida Sans"/>
              <a:cs typeface="Lucida Sans"/>
              <a:sym typeface="Lucida Sans"/>
            </a:endParaRPr>
          </a:p>
        </p:txBody>
      </p:sp>
      <p:sp>
        <p:nvSpPr>
          <p:cNvPr id="299" name="Google Shape;299;p39"/>
          <p:cNvSpPr txBox="1"/>
          <p:nvPr>
            <p:ph idx="1" type="body"/>
          </p:nvPr>
        </p:nvSpPr>
        <p:spPr>
          <a:xfrm>
            <a:off x="311700" y="1245800"/>
            <a:ext cx="8520600" cy="1711500"/>
          </a:xfrm>
          <a:prstGeom prst="rect">
            <a:avLst/>
          </a:prstGeom>
        </p:spPr>
        <p:txBody>
          <a:bodyPr anchorCtr="0" anchor="t" bIns="91425" lIns="91425" spcFirstLastPara="1" rIns="91425" wrap="square" tIns="91425">
            <a:noAutofit/>
          </a:bodyPr>
          <a:lstStyle/>
          <a:p>
            <a:pPr indent="-340360" lvl="0" marL="457200" rtl="0" algn="l">
              <a:lnSpc>
                <a:spcPct val="150000"/>
              </a:lnSpc>
              <a:spcBef>
                <a:spcPts val="0"/>
              </a:spcBef>
              <a:spcAft>
                <a:spcPts val="0"/>
              </a:spcAft>
              <a:buSzPts val="1760"/>
              <a:buChar char="●"/>
            </a:pPr>
            <a:r>
              <a:rPr lang="en" sz="1760"/>
              <a:t>Significance of human activity on the planet</a:t>
            </a:r>
            <a:endParaRPr sz="1760"/>
          </a:p>
          <a:p>
            <a:pPr indent="-340360" lvl="0" marL="457200" rtl="0" algn="l">
              <a:lnSpc>
                <a:spcPct val="150000"/>
              </a:lnSpc>
              <a:spcBef>
                <a:spcPts val="0"/>
              </a:spcBef>
              <a:spcAft>
                <a:spcPts val="0"/>
              </a:spcAft>
              <a:buSzPts val="1760"/>
              <a:buChar char="●"/>
            </a:pPr>
            <a:r>
              <a:rPr lang="en" sz="1760"/>
              <a:t>Anthropocene: </a:t>
            </a:r>
            <a:r>
              <a:rPr lang="en" sz="1760"/>
              <a:t>human beings are currently the main cause of changes in the Earth’s natural systems</a:t>
            </a:r>
            <a:endParaRPr sz="1760"/>
          </a:p>
          <a:p>
            <a:pPr indent="-340360" lvl="0" marL="457200" rtl="0" algn="l">
              <a:lnSpc>
                <a:spcPct val="150000"/>
              </a:lnSpc>
              <a:spcBef>
                <a:spcPts val="0"/>
              </a:spcBef>
              <a:spcAft>
                <a:spcPts val="0"/>
              </a:spcAft>
              <a:buSzPts val="1760"/>
              <a:buChar char="●"/>
            </a:pPr>
            <a:r>
              <a:rPr lang="en" sz="1760"/>
              <a:t>Human activity responsible for: climate change, deforestation, pollution, and the (mass) extinction of species</a:t>
            </a:r>
            <a:endParaRPr sz="1760"/>
          </a:p>
          <a:p>
            <a:pPr indent="-322580" lvl="1" marL="914400" rtl="0" algn="l">
              <a:lnSpc>
                <a:spcPct val="150000"/>
              </a:lnSpc>
              <a:spcBef>
                <a:spcPts val="0"/>
              </a:spcBef>
              <a:spcAft>
                <a:spcPts val="0"/>
              </a:spcAft>
              <a:buSzPts val="1480"/>
              <a:buChar char="○"/>
            </a:pPr>
            <a:r>
              <a:rPr lang="en" sz="1480"/>
              <a:t>Consequences on earth ecosystem, e.g. sea level rise, loss of biodiversity, ocean acidification</a:t>
            </a:r>
            <a:endParaRPr sz="148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40"/>
          <p:cNvPicPr preferRelativeResize="0"/>
          <p:nvPr/>
        </p:nvPicPr>
        <p:blipFill>
          <a:blip r:embed="rId3">
            <a:alphaModFix/>
          </a:blip>
          <a:stretch>
            <a:fillRect/>
          </a:stretch>
        </p:blipFill>
        <p:spPr>
          <a:xfrm>
            <a:off x="152400" y="434950"/>
            <a:ext cx="8839199" cy="42736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41"/>
          <p:cNvPicPr preferRelativeResize="0"/>
          <p:nvPr/>
        </p:nvPicPr>
        <p:blipFill rotWithShape="1">
          <a:blip r:embed="rId3">
            <a:alphaModFix/>
          </a:blip>
          <a:srcRect b="0" l="0" r="0" t="0"/>
          <a:stretch/>
        </p:blipFill>
        <p:spPr>
          <a:xfrm>
            <a:off x="200011" y="0"/>
            <a:ext cx="8645291" cy="5202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814A"/>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646825" y="582575"/>
            <a:ext cx="8125200" cy="690600"/>
          </a:xfrm>
          <a:prstGeom prst="rect">
            <a:avLst/>
          </a:prstGeom>
        </p:spPr>
        <p:txBody>
          <a:bodyPr anchorCtr="0" anchor="t" bIns="91425" lIns="91425" spcFirstLastPara="1" rIns="91425" wrap="square" tIns="91425">
            <a:noAutofit/>
          </a:bodyPr>
          <a:lstStyle/>
          <a:p>
            <a:pPr indent="-483869" lvl="0" marL="457200" rtl="0" algn="l">
              <a:spcBef>
                <a:spcPts val="0"/>
              </a:spcBef>
              <a:spcAft>
                <a:spcPts val="0"/>
              </a:spcAft>
              <a:buClr>
                <a:schemeClr val="lt1"/>
              </a:buClr>
              <a:buSzPts val="4020"/>
              <a:buFont typeface="Merriweather"/>
              <a:buAutoNum type="arabicPeriod"/>
            </a:pPr>
            <a:r>
              <a:rPr b="1" lang="en" sz="4020">
                <a:solidFill>
                  <a:schemeClr val="lt1"/>
                </a:solidFill>
                <a:latin typeface="Merriweather"/>
                <a:ea typeface="Merriweather"/>
                <a:cs typeface="Merriweather"/>
                <a:sym typeface="Merriweather"/>
              </a:rPr>
              <a:t>What are the main ecological challenges we face?</a:t>
            </a:r>
            <a:endParaRPr b="1" sz="4020">
              <a:solidFill>
                <a:schemeClr val="lt1"/>
              </a:solidFill>
              <a:latin typeface="Merriweather"/>
              <a:ea typeface="Merriweather"/>
              <a:cs typeface="Merriweather"/>
              <a:sym typeface="Merriweather"/>
            </a:endParaRPr>
          </a:p>
          <a:p>
            <a:pPr indent="0" lvl="0" marL="457200" rtl="0" algn="l">
              <a:spcBef>
                <a:spcPts val="0"/>
              </a:spcBef>
              <a:spcAft>
                <a:spcPts val="0"/>
              </a:spcAft>
              <a:buNone/>
            </a:pPr>
            <a:r>
              <a:t/>
            </a:r>
            <a:endParaRPr b="1" sz="4020">
              <a:solidFill>
                <a:schemeClr val="lt1"/>
              </a:solidFill>
              <a:latin typeface="Merriweather"/>
              <a:ea typeface="Merriweather"/>
              <a:cs typeface="Merriweather"/>
              <a:sym typeface="Merriweathe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15" name="Google Shape;315;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6" name="Google Shape;316;p42"/>
          <p:cNvPicPr preferRelativeResize="0"/>
          <p:nvPr/>
        </p:nvPicPr>
        <p:blipFill>
          <a:blip r:embed="rId3">
            <a:alphaModFix/>
          </a:blip>
          <a:stretch>
            <a:fillRect/>
          </a:stretch>
        </p:blipFill>
        <p:spPr>
          <a:xfrm>
            <a:off x="1707266" y="0"/>
            <a:ext cx="5729469"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43"/>
          <p:cNvPicPr preferRelativeResize="0"/>
          <p:nvPr/>
        </p:nvPicPr>
        <p:blipFill rotWithShape="1">
          <a:blip r:embed="rId3">
            <a:alphaModFix/>
          </a:blip>
          <a:srcRect b="45663" l="0" r="0" t="0"/>
          <a:stretch/>
        </p:blipFill>
        <p:spPr>
          <a:xfrm>
            <a:off x="0" y="1201960"/>
            <a:ext cx="9197474" cy="27395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22400" y="244775"/>
            <a:ext cx="8661000" cy="92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ucida Sans"/>
                <a:ea typeface="Lucida Sans"/>
                <a:cs typeface="Lucida Sans"/>
                <a:sym typeface="Lucida Sans"/>
              </a:rPr>
              <a:t>Defining the boundaries: concepts showing at which point do we cause (irreversible) ecological harm?</a:t>
            </a:r>
            <a:endParaRPr>
              <a:latin typeface="Lucida Sans"/>
              <a:ea typeface="Lucida Sans"/>
              <a:cs typeface="Lucida Sans"/>
              <a:sym typeface="Lucida Sans"/>
            </a:endParaRPr>
          </a:p>
        </p:txBody>
      </p:sp>
      <p:sp>
        <p:nvSpPr>
          <p:cNvPr id="74" name="Google Shape;74;p16"/>
          <p:cNvSpPr/>
          <p:nvPr/>
        </p:nvSpPr>
        <p:spPr>
          <a:xfrm>
            <a:off x="5492813" y="1595373"/>
            <a:ext cx="2591100" cy="1317000"/>
          </a:xfrm>
          <a:prstGeom prst="flowChartAlternateProcess">
            <a:avLst/>
          </a:prstGeom>
          <a:solidFill>
            <a:srgbClr val="B3C9AA">
              <a:alpha val="84520"/>
            </a:srgbClr>
          </a:solidFill>
          <a:ln cap="flat" cmpd="sng" w="9525">
            <a:solidFill>
              <a:srgbClr val="0981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a:off x="1223113" y="3214648"/>
            <a:ext cx="2591100" cy="1317000"/>
          </a:xfrm>
          <a:prstGeom prst="flowChartAlternateProcess">
            <a:avLst/>
          </a:prstGeom>
          <a:solidFill>
            <a:srgbClr val="6AA84F"/>
          </a:solidFill>
          <a:ln cap="flat" cmpd="sng" w="9525">
            <a:solidFill>
              <a:srgbClr val="0981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a:off x="5492813" y="3214648"/>
            <a:ext cx="2591100" cy="1317000"/>
          </a:xfrm>
          <a:prstGeom prst="flowChartAlternateProcess">
            <a:avLst/>
          </a:prstGeom>
          <a:solidFill>
            <a:srgbClr val="40B57F"/>
          </a:solidFill>
          <a:ln cap="flat" cmpd="sng" w="9525">
            <a:solidFill>
              <a:srgbClr val="B3C9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1270938" y="1595373"/>
            <a:ext cx="2591100" cy="1317000"/>
          </a:xfrm>
          <a:prstGeom prst="flowChartAlternateProcess">
            <a:avLst/>
          </a:prstGeom>
          <a:solidFill>
            <a:srgbClr val="09814A"/>
          </a:solidFill>
          <a:ln cap="flat" cmpd="sng" w="9525">
            <a:solidFill>
              <a:srgbClr val="40B5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ph idx="2" type="body"/>
          </p:nvPr>
        </p:nvSpPr>
        <p:spPr>
          <a:xfrm>
            <a:off x="1528975" y="1986125"/>
            <a:ext cx="1979400" cy="585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b="1" lang="en">
                <a:solidFill>
                  <a:schemeClr val="lt1"/>
                </a:solidFill>
                <a:latin typeface="Verdana"/>
                <a:ea typeface="Verdana"/>
                <a:cs typeface="Verdana"/>
                <a:sym typeface="Verdana"/>
              </a:rPr>
              <a:t>Ecological Ceiling</a:t>
            </a:r>
            <a:endParaRPr b="1">
              <a:solidFill>
                <a:schemeClr val="lt1"/>
              </a:solidFill>
              <a:latin typeface="Verdana"/>
              <a:ea typeface="Verdana"/>
              <a:cs typeface="Verdana"/>
              <a:sym typeface="Verdana"/>
            </a:endParaRPr>
          </a:p>
        </p:txBody>
      </p:sp>
      <p:sp>
        <p:nvSpPr>
          <p:cNvPr id="79" name="Google Shape;79;p16"/>
          <p:cNvSpPr txBox="1"/>
          <p:nvPr>
            <p:ph idx="2" type="body"/>
          </p:nvPr>
        </p:nvSpPr>
        <p:spPr>
          <a:xfrm>
            <a:off x="5718625" y="3355800"/>
            <a:ext cx="2268000" cy="1034700"/>
          </a:xfrm>
          <a:prstGeom prst="rect">
            <a:avLst/>
          </a:prstGeom>
        </p:spPr>
        <p:txBody>
          <a:bodyPr anchorCtr="0" anchor="t" bIns="91425" lIns="91425" spcFirstLastPara="1" rIns="91425" wrap="square" tIns="91425">
            <a:normAutofit fontScale="85000"/>
          </a:bodyPr>
          <a:lstStyle/>
          <a:p>
            <a:pPr indent="0" lvl="0" marL="0" rtl="0" algn="l">
              <a:lnSpc>
                <a:spcPct val="200000"/>
              </a:lnSpc>
              <a:spcBef>
                <a:spcPts val="0"/>
              </a:spcBef>
              <a:spcAft>
                <a:spcPts val="1200"/>
              </a:spcAft>
              <a:buNone/>
            </a:pPr>
            <a:r>
              <a:rPr b="1" lang="en" sz="1700">
                <a:solidFill>
                  <a:srgbClr val="434343"/>
                </a:solidFill>
                <a:latin typeface="Verdana"/>
                <a:ea typeface="Verdana"/>
                <a:cs typeface="Verdana"/>
                <a:sym typeface="Verdana"/>
              </a:rPr>
              <a:t>Material footprint maximum boundary</a:t>
            </a:r>
            <a:endParaRPr b="1">
              <a:solidFill>
                <a:srgbClr val="434343"/>
              </a:solidFill>
            </a:endParaRPr>
          </a:p>
        </p:txBody>
      </p:sp>
      <p:sp>
        <p:nvSpPr>
          <p:cNvPr id="80" name="Google Shape;80;p16"/>
          <p:cNvSpPr txBox="1"/>
          <p:nvPr>
            <p:ph idx="2" type="body"/>
          </p:nvPr>
        </p:nvSpPr>
        <p:spPr>
          <a:xfrm>
            <a:off x="1404000" y="3675025"/>
            <a:ext cx="2325000" cy="63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latin typeface="Verdana"/>
                <a:ea typeface="Verdana"/>
                <a:cs typeface="Verdana"/>
                <a:sym typeface="Verdana"/>
              </a:rPr>
              <a:t>IPCC Reports (1.5°C) </a:t>
            </a:r>
            <a:endParaRPr b="1">
              <a:solidFill>
                <a:schemeClr val="lt1"/>
              </a:solidFill>
              <a:latin typeface="Verdana"/>
              <a:ea typeface="Verdana"/>
              <a:cs typeface="Verdana"/>
              <a:sym typeface="Verdana"/>
            </a:endParaRPr>
          </a:p>
        </p:txBody>
      </p:sp>
      <p:sp>
        <p:nvSpPr>
          <p:cNvPr id="81" name="Google Shape;81;p16"/>
          <p:cNvSpPr txBox="1"/>
          <p:nvPr>
            <p:ph idx="2" type="body"/>
          </p:nvPr>
        </p:nvSpPr>
        <p:spPr>
          <a:xfrm>
            <a:off x="5642725" y="1961071"/>
            <a:ext cx="2526900" cy="58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latin typeface="Verdana"/>
                <a:ea typeface="Verdana"/>
                <a:cs typeface="Verdana"/>
                <a:sym typeface="Verdana"/>
              </a:rPr>
              <a:t>Planetary Boundaries</a:t>
            </a:r>
            <a:endParaRPr b="1">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811488" y="3481482"/>
            <a:ext cx="1219200" cy="1219200"/>
          </a:xfrm>
          <a:prstGeom prst="rect">
            <a:avLst/>
          </a:prstGeom>
          <a:noFill/>
          <a:ln>
            <a:noFill/>
          </a:ln>
        </p:spPr>
      </p:pic>
      <p:pic>
        <p:nvPicPr>
          <p:cNvPr id="87" name="Google Shape;87;p17"/>
          <p:cNvPicPr preferRelativeResize="0"/>
          <p:nvPr/>
        </p:nvPicPr>
        <p:blipFill>
          <a:blip r:embed="rId4">
            <a:alphaModFix/>
          </a:blip>
          <a:stretch>
            <a:fillRect/>
          </a:stretch>
        </p:blipFill>
        <p:spPr>
          <a:xfrm>
            <a:off x="3962388" y="3481482"/>
            <a:ext cx="1219200" cy="1219200"/>
          </a:xfrm>
          <a:prstGeom prst="rect">
            <a:avLst/>
          </a:prstGeom>
          <a:noFill/>
          <a:ln>
            <a:noFill/>
          </a:ln>
        </p:spPr>
      </p:pic>
      <p:pic>
        <p:nvPicPr>
          <p:cNvPr id="88" name="Google Shape;88;p17"/>
          <p:cNvPicPr preferRelativeResize="0"/>
          <p:nvPr/>
        </p:nvPicPr>
        <p:blipFill>
          <a:blip r:embed="rId5">
            <a:alphaModFix/>
          </a:blip>
          <a:stretch>
            <a:fillRect/>
          </a:stretch>
        </p:blipFill>
        <p:spPr>
          <a:xfrm>
            <a:off x="7208013" y="3481482"/>
            <a:ext cx="1219200" cy="1219200"/>
          </a:xfrm>
          <a:prstGeom prst="rect">
            <a:avLst/>
          </a:prstGeom>
          <a:noFill/>
          <a:ln>
            <a:noFill/>
          </a:ln>
        </p:spPr>
      </p:pic>
      <p:pic>
        <p:nvPicPr>
          <p:cNvPr id="89" name="Google Shape;89;p17"/>
          <p:cNvPicPr preferRelativeResize="0"/>
          <p:nvPr/>
        </p:nvPicPr>
        <p:blipFill>
          <a:blip r:embed="rId6">
            <a:alphaModFix/>
          </a:blip>
          <a:stretch>
            <a:fillRect/>
          </a:stretch>
        </p:blipFill>
        <p:spPr>
          <a:xfrm>
            <a:off x="811488" y="1879900"/>
            <a:ext cx="1219200" cy="1219200"/>
          </a:xfrm>
          <a:prstGeom prst="rect">
            <a:avLst/>
          </a:prstGeom>
          <a:noFill/>
          <a:ln>
            <a:noFill/>
          </a:ln>
        </p:spPr>
      </p:pic>
      <p:pic>
        <p:nvPicPr>
          <p:cNvPr id="90" name="Google Shape;90;p17"/>
          <p:cNvPicPr preferRelativeResize="0"/>
          <p:nvPr/>
        </p:nvPicPr>
        <p:blipFill>
          <a:blip r:embed="rId7">
            <a:alphaModFix/>
          </a:blip>
          <a:stretch>
            <a:fillRect/>
          </a:stretch>
        </p:blipFill>
        <p:spPr>
          <a:xfrm>
            <a:off x="3962397" y="1879900"/>
            <a:ext cx="1219200" cy="1219200"/>
          </a:xfrm>
          <a:prstGeom prst="rect">
            <a:avLst/>
          </a:prstGeom>
          <a:noFill/>
          <a:ln>
            <a:noFill/>
          </a:ln>
        </p:spPr>
      </p:pic>
      <p:pic>
        <p:nvPicPr>
          <p:cNvPr id="91" name="Google Shape;91;p17"/>
          <p:cNvPicPr preferRelativeResize="0"/>
          <p:nvPr/>
        </p:nvPicPr>
        <p:blipFill>
          <a:blip r:embed="rId8">
            <a:alphaModFix/>
          </a:blip>
          <a:stretch>
            <a:fillRect/>
          </a:stretch>
        </p:blipFill>
        <p:spPr>
          <a:xfrm>
            <a:off x="7208013" y="1879900"/>
            <a:ext cx="1219200" cy="1219200"/>
          </a:xfrm>
          <a:prstGeom prst="rect">
            <a:avLst/>
          </a:prstGeom>
          <a:noFill/>
          <a:ln>
            <a:noFill/>
          </a:ln>
        </p:spPr>
      </p:pic>
      <p:pic>
        <p:nvPicPr>
          <p:cNvPr id="92" name="Google Shape;92;p17"/>
          <p:cNvPicPr preferRelativeResize="0"/>
          <p:nvPr/>
        </p:nvPicPr>
        <p:blipFill>
          <a:blip r:embed="rId9">
            <a:alphaModFix/>
          </a:blip>
          <a:stretch>
            <a:fillRect/>
          </a:stretch>
        </p:blipFill>
        <p:spPr>
          <a:xfrm>
            <a:off x="811492" y="364542"/>
            <a:ext cx="1219200" cy="1219200"/>
          </a:xfrm>
          <a:prstGeom prst="rect">
            <a:avLst/>
          </a:prstGeom>
          <a:noFill/>
          <a:ln>
            <a:noFill/>
          </a:ln>
        </p:spPr>
      </p:pic>
      <p:pic>
        <p:nvPicPr>
          <p:cNvPr id="93" name="Google Shape;93;p17"/>
          <p:cNvPicPr preferRelativeResize="0"/>
          <p:nvPr/>
        </p:nvPicPr>
        <p:blipFill>
          <a:blip r:embed="rId10">
            <a:alphaModFix/>
          </a:blip>
          <a:stretch>
            <a:fillRect/>
          </a:stretch>
        </p:blipFill>
        <p:spPr>
          <a:xfrm>
            <a:off x="3962393" y="381903"/>
            <a:ext cx="1219200" cy="1219200"/>
          </a:xfrm>
          <a:prstGeom prst="rect">
            <a:avLst/>
          </a:prstGeom>
          <a:noFill/>
          <a:ln>
            <a:noFill/>
          </a:ln>
        </p:spPr>
      </p:pic>
      <p:pic>
        <p:nvPicPr>
          <p:cNvPr id="94" name="Google Shape;94;p17"/>
          <p:cNvPicPr preferRelativeResize="0"/>
          <p:nvPr/>
        </p:nvPicPr>
        <p:blipFill>
          <a:blip r:embed="rId11">
            <a:alphaModFix/>
          </a:blip>
          <a:stretch>
            <a:fillRect/>
          </a:stretch>
        </p:blipFill>
        <p:spPr>
          <a:xfrm>
            <a:off x="7113306" y="364554"/>
            <a:ext cx="1219200" cy="121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1" type="body"/>
          </p:nvPr>
        </p:nvSpPr>
        <p:spPr>
          <a:xfrm>
            <a:off x="295300" y="2214150"/>
            <a:ext cx="3034200" cy="57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600">
                <a:solidFill>
                  <a:schemeClr val="dk1"/>
                </a:solidFill>
                <a:latin typeface="Verdana"/>
                <a:ea typeface="Verdana"/>
                <a:cs typeface="Verdana"/>
                <a:sym typeface="Verdana"/>
              </a:rPr>
              <a:t>1. </a:t>
            </a:r>
            <a:r>
              <a:rPr b="1" lang="en" sz="1600">
                <a:solidFill>
                  <a:schemeClr val="dk1"/>
                </a:solidFill>
                <a:latin typeface="Verdana"/>
                <a:ea typeface="Verdana"/>
                <a:cs typeface="Verdana"/>
                <a:sym typeface="Verdana"/>
              </a:rPr>
              <a:t>Climate Change</a:t>
            </a:r>
            <a:endParaRPr sz="1600">
              <a:solidFill>
                <a:schemeClr val="dk1"/>
              </a:solidFill>
              <a:latin typeface="Verdana"/>
              <a:ea typeface="Verdana"/>
              <a:cs typeface="Verdana"/>
              <a:sym typeface="Verdana"/>
            </a:endParaRPr>
          </a:p>
          <a:p>
            <a:pPr indent="-330200" lvl="0" marL="457200" rtl="0" algn="l">
              <a:lnSpc>
                <a:spcPct val="150000"/>
              </a:lnSpc>
              <a:spcBef>
                <a:spcPts val="120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Global average temperature </a:t>
            </a:r>
            <a:r>
              <a:rPr lang="en" sz="1600">
                <a:solidFill>
                  <a:schemeClr val="dk1"/>
                </a:solidFill>
                <a:latin typeface="Verdana"/>
                <a:ea typeface="Verdana"/>
                <a:cs typeface="Verdana"/>
                <a:sym typeface="Verdana"/>
              </a:rPr>
              <a:t>rise </a:t>
            </a:r>
            <a:endParaRPr sz="1600">
              <a:solidFill>
                <a:schemeClr val="dk1"/>
              </a:solidFill>
              <a:latin typeface="Verdana"/>
              <a:ea typeface="Verdana"/>
              <a:cs typeface="Verdana"/>
              <a:sym typeface="Verdana"/>
            </a:endParaRPr>
          </a:p>
          <a:p>
            <a:pPr indent="-330200" lvl="0" marL="457200" rtl="0" algn="l">
              <a:lnSpc>
                <a:spcPct val="150000"/>
              </a:lnSpc>
              <a:spcBef>
                <a:spcPts val="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Increases the </a:t>
            </a:r>
            <a:r>
              <a:rPr lang="en" sz="1600">
                <a:solidFill>
                  <a:schemeClr val="dk1"/>
                </a:solidFill>
                <a:latin typeface="Verdana"/>
                <a:ea typeface="Verdana"/>
                <a:cs typeface="Verdana"/>
                <a:sym typeface="Verdana"/>
              </a:rPr>
              <a:t>rate</a:t>
            </a:r>
            <a:r>
              <a:rPr lang="en" sz="1600">
                <a:solidFill>
                  <a:schemeClr val="dk1"/>
                </a:solidFill>
                <a:latin typeface="Verdana"/>
                <a:ea typeface="Verdana"/>
                <a:cs typeface="Verdana"/>
                <a:sym typeface="Verdana"/>
              </a:rPr>
              <a:t> of soil erosion, natural </a:t>
            </a:r>
            <a:r>
              <a:rPr lang="en" sz="1600">
                <a:solidFill>
                  <a:schemeClr val="dk1"/>
                </a:solidFill>
                <a:latin typeface="Verdana"/>
                <a:ea typeface="Verdana"/>
                <a:cs typeface="Verdana"/>
                <a:sym typeface="Verdana"/>
              </a:rPr>
              <a:t>disasters</a:t>
            </a:r>
            <a:r>
              <a:rPr lang="en" sz="1600">
                <a:solidFill>
                  <a:schemeClr val="dk1"/>
                </a:solidFill>
                <a:latin typeface="Verdana"/>
                <a:ea typeface="Verdana"/>
                <a:cs typeface="Verdana"/>
                <a:sym typeface="Verdana"/>
              </a:rPr>
              <a:t> and sea level rises</a:t>
            </a:r>
            <a:endParaRPr sz="1600">
              <a:solidFill>
                <a:schemeClr val="dk1"/>
              </a:solidFill>
              <a:latin typeface="Verdana"/>
              <a:ea typeface="Verdana"/>
              <a:cs typeface="Verdana"/>
              <a:sym typeface="Verdana"/>
            </a:endParaRPr>
          </a:p>
        </p:txBody>
      </p:sp>
      <p:sp>
        <p:nvSpPr>
          <p:cNvPr id="100" name="Google Shape;100;p18"/>
          <p:cNvSpPr txBox="1"/>
          <p:nvPr/>
        </p:nvSpPr>
        <p:spPr>
          <a:xfrm>
            <a:off x="3435050" y="2214150"/>
            <a:ext cx="2760900" cy="2432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latin typeface="Verdana"/>
                <a:ea typeface="Verdana"/>
                <a:cs typeface="Verdana"/>
                <a:sym typeface="Verdana"/>
              </a:rPr>
              <a:t>2. </a:t>
            </a:r>
            <a:r>
              <a:rPr b="1" lang="en" sz="1600">
                <a:solidFill>
                  <a:schemeClr val="dk1"/>
                </a:solidFill>
                <a:latin typeface="Verdana"/>
                <a:ea typeface="Verdana"/>
                <a:cs typeface="Verdana"/>
                <a:sym typeface="Verdana"/>
              </a:rPr>
              <a:t>Ocean acidification</a:t>
            </a:r>
            <a:endParaRPr b="1" sz="1600">
              <a:solidFill>
                <a:schemeClr val="dk1"/>
              </a:solidFill>
              <a:latin typeface="Verdana"/>
              <a:ea typeface="Verdana"/>
              <a:cs typeface="Verdana"/>
              <a:sym typeface="Verdana"/>
            </a:endParaRPr>
          </a:p>
          <a:p>
            <a:pPr indent="-330200" lvl="0" marL="457200" rtl="0" algn="l">
              <a:lnSpc>
                <a:spcPct val="150000"/>
              </a:lnSpc>
              <a:spcBef>
                <a:spcPts val="120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CO2 </a:t>
            </a:r>
            <a:r>
              <a:rPr lang="en" sz="1600">
                <a:solidFill>
                  <a:schemeClr val="dk1"/>
                </a:solidFill>
                <a:latin typeface="Verdana"/>
                <a:ea typeface="Verdana"/>
                <a:cs typeface="Verdana"/>
                <a:sym typeface="Verdana"/>
              </a:rPr>
              <a:t>emissions cause the oceans to acidify</a:t>
            </a:r>
            <a:endParaRPr sz="1600">
              <a:solidFill>
                <a:schemeClr val="dk1"/>
              </a:solidFill>
              <a:latin typeface="Verdana"/>
              <a:ea typeface="Verdana"/>
              <a:cs typeface="Verdana"/>
              <a:sym typeface="Verdana"/>
            </a:endParaRPr>
          </a:p>
          <a:p>
            <a:pPr indent="-330200" lvl="0" marL="457200" rtl="0" algn="l">
              <a:lnSpc>
                <a:spcPct val="150000"/>
              </a:lnSpc>
              <a:spcBef>
                <a:spcPts val="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Negatively impacts marine life</a:t>
            </a:r>
            <a:endParaRPr sz="1600">
              <a:solidFill>
                <a:schemeClr val="dk1"/>
              </a:solidFill>
              <a:latin typeface="Verdana"/>
              <a:ea typeface="Verdana"/>
              <a:cs typeface="Verdana"/>
              <a:sym typeface="Verdana"/>
            </a:endParaRPr>
          </a:p>
        </p:txBody>
      </p:sp>
      <p:sp>
        <p:nvSpPr>
          <p:cNvPr id="101" name="Google Shape;101;p18"/>
          <p:cNvSpPr txBox="1"/>
          <p:nvPr/>
        </p:nvSpPr>
        <p:spPr>
          <a:xfrm>
            <a:off x="6318900" y="2214150"/>
            <a:ext cx="2825100" cy="2432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latin typeface="Verdana"/>
                <a:ea typeface="Verdana"/>
                <a:cs typeface="Verdana"/>
                <a:sym typeface="Verdana"/>
              </a:rPr>
              <a:t>3. </a:t>
            </a:r>
            <a:r>
              <a:rPr b="1" lang="en" sz="1600">
                <a:solidFill>
                  <a:schemeClr val="dk1"/>
                </a:solidFill>
                <a:latin typeface="Verdana"/>
                <a:ea typeface="Verdana"/>
                <a:cs typeface="Verdana"/>
                <a:sym typeface="Verdana"/>
              </a:rPr>
              <a:t>Chemical pollution</a:t>
            </a:r>
            <a:endParaRPr b="1" sz="1600">
              <a:solidFill>
                <a:schemeClr val="dk1"/>
              </a:solidFill>
              <a:latin typeface="Verdana"/>
              <a:ea typeface="Verdana"/>
              <a:cs typeface="Verdana"/>
              <a:sym typeface="Verdana"/>
            </a:endParaRPr>
          </a:p>
          <a:p>
            <a:pPr indent="-330200" lvl="0" marL="457200" rtl="0" algn="l">
              <a:lnSpc>
                <a:spcPct val="150000"/>
              </a:lnSpc>
              <a:spcBef>
                <a:spcPts val="120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Emissions of toxic substances</a:t>
            </a:r>
            <a:endParaRPr sz="1600">
              <a:solidFill>
                <a:schemeClr val="dk1"/>
              </a:solidFill>
              <a:latin typeface="Verdana"/>
              <a:ea typeface="Verdana"/>
              <a:cs typeface="Verdana"/>
              <a:sym typeface="Verdana"/>
            </a:endParaRPr>
          </a:p>
          <a:p>
            <a:pPr indent="-330200" lvl="0" marL="457200" rtl="0" algn="l">
              <a:lnSpc>
                <a:spcPct val="150000"/>
              </a:lnSpc>
              <a:spcBef>
                <a:spcPts val="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Negative impact on health (animals and humans)</a:t>
            </a:r>
            <a:endParaRPr sz="1600">
              <a:solidFill>
                <a:schemeClr val="dk1"/>
              </a:solidFill>
              <a:latin typeface="Verdana"/>
              <a:ea typeface="Verdana"/>
              <a:cs typeface="Verdana"/>
              <a:sym typeface="Verdana"/>
            </a:endParaRPr>
          </a:p>
        </p:txBody>
      </p:sp>
      <p:pic>
        <p:nvPicPr>
          <p:cNvPr id="102" name="Google Shape;102;p18"/>
          <p:cNvPicPr preferRelativeResize="0"/>
          <p:nvPr/>
        </p:nvPicPr>
        <p:blipFill>
          <a:blip r:embed="rId3">
            <a:alphaModFix/>
          </a:blip>
          <a:stretch>
            <a:fillRect/>
          </a:stretch>
        </p:blipFill>
        <p:spPr>
          <a:xfrm>
            <a:off x="814242" y="746092"/>
            <a:ext cx="1219200" cy="1219200"/>
          </a:xfrm>
          <a:prstGeom prst="rect">
            <a:avLst/>
          </a:prstGeom>
          <a:noFill/>
          <a:ln>
            <a:noFill/>
          </a:ln>
        </p:spPr>
      </p:pic>
      <p:pic>
        <p:nvPicPr>
          <p:cNvPr id="103" name="Google Shape;103;p18"/>
          <p:cNvPicPr preferRelativeResize="0"/>
          <p:nvPr/>
        </p:nvPicPr>
        <p:blipFill>
          <a:blip r:embed="rId4">
            <a:alphaModFix/>
          </a:blip>
          <a:stretch>
            <a:fillRect/>
          </a:stretch>
        </p:blipFill>
        <p:spPr>
          <a:xfrm>
            <a:off x="3882218" y="728753"/>
            <a:ext cx="1219200" cy="1219200"/>
          </a:xfrm>
          <a:prstGeom prst="rect">
            <a:avLst/>
          </a:prstGeom>
          <a:noFill/>
          <a:ln>
            <a:noFill/>
          </a:ln>
        </p:spPr>
      </p:pic>
      <p:pic>
        <p:nvPicPr>
          <p:cNvPr id="104" name="Google Shape;104;p18"/>
          <p:cNvPicPr preferRelativeResize="0"/>
          <p:nvPr/>
        </p:nvPicPr>
        <p:blipFill>
          <a:blip r:embed="rId5">
            <a:alphaModFix/>
          </a:blip>
          <a:stretch>
            <a:fillRect/>
          </a:stretch>
        </p:blipFill>
        <p:spPr>
          <a:xfrm>
            <a:off x="6992481" y="746104"/>
            <a:ext cx="1219200" cy="121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nvSpPr>
        <p:spPr>
          <a:xfrm>
            <a:off x="217525" y="2200125"/>
            <a:ext cx="31155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latin typeface="Verdana"/>
                <a:ea typeface="Verdana"/>
                <a:cs typeface="Verdana"/>
                <a:sym typeface="Verdana"/>
              </a:rPr>
              <a:t>4. Nitrogen &amp; phosphorus loading</a:t>
            </a:r>
            <a:endParaRPr b="1" sz="1600">
              <a:solidFill>
                <a:schemeClr val="dk1"/>
              </a:solidFill>
              <a:latin typeface="Verdana"/>
              <a:ea typeface="Verdana"/>
              <a:cs typeface="Verdana"/>
              <a:sym typeface="Verdana"/>
            </a:endParaRPr>
          </a:p>
          <a:p>
            <a:pPr indent="-330200" lvl="0" marL="457200" rtl="0" algn="l">
              <a:lnSpc>
                <a:spcPct val="150000"/>
              </a:lnSpc>
              <a:spcBef>
                <a:spcPts val="120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Excessive use of fertilizers </a:t>
            </a:r>
            <a:endParaRPr sz="1600">
              <a:solidFill>
                <a:schemeClr val="dk1"/>
              </a:solidFill>
              <a:latin typeface="Verdana"/>
              <a:ea typeface="Verdana"/>
              <a:cs typeface="Verdana"/>
              <a:sym typeface="Verdana"/>
            </a:endParaRPr>
          </a:p>
          <a:p>
            <a:pPr indent="-330200" lvl="0" marL="457200" rtl="0" algn="l">
              <a:lnSpc>
                <a:spcPct val="150000"/>
              </a:lnSpc>
              <a:spcBef>
                <a:spcPts val="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Causes pollution of waterways and dead zones in the ocean</a:t>
            </a:r>
            <a:endParaRPr sz="1600">
              <a:solidFill>
                <a:schemeClr val="dk1"/>
              </a:solidFill>
              <a:latin typeface="Verdana"/>
              <a:ea typeface="Verdana"/>
              <a:cs typeface="Verdana"/>
              <a:sym typeface="Verdana"/>
            </a:endParaRPr>
          </a:p>
        </p:txBody>
      </p:sp>
      <p:sp>
        <p:nvSpPr>
          <p:cNvPr id="110" name="Google Shape;110;p19"/>
          <p:cNvSpPr txBox="1"/>
          <p:nvPr/>
        </p:nvSpPr>
        <p:spPr>
          <a:xfrm>
            <a:off x="3412950" y="2171550"/>
            <a:ext cx="29790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latin typeface="Verdana"/>
                <a:ea typeface="Verdana"/>
                <a:cs typeface="Verdana"/>
                <a:sym typeface="Verdana"/>
              </a:rPr>
              <a:t>5. Freshwater withdrawals</a:t>
            </a:r>
            <a:endParaRPr b="1" sz="1600">
              <a:solidFill>
                <a:schemeClr val="dk1"/>
              </a:solidFill>
              <a:latin typeface="Verdana"/>
              <a:ea typeface="Verdana"/>
              <a:cs typeface="Verdana"/>
              <a:sym typeface="Verdana"/>
            </a:endParaRPr>
          </a:p>
          <a:p>
            <a:pPr indent="-330200" lvl="0" marL="457200" rtl="0" algn="l">
              <a:lnSpc>
                <a:spcPct val="150000"/>
              </a:lnSpc>
              <a:spcBef>
                <a:spcPts val="120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Unsustainable use of freshwater</a:t>
            </a:r>
            <a:endParaRPr sz="1600">
              <a:solidFill>
                <a:schemeClr val="dk1"/>
              </a:solidFill>
              <a:latin typeface="Verdana"/>
              <a:ea typeface="Verdana"/>
              <a:cs typeface="Verdana"/>
              <a:sym typeface="Verdana"/>
            </a:endParaRPr>
          </a:p>
          <a:p>
            <a:pPr indent="-330200" lvl="0" marL="457200" rtl="0" algn="l">
              <a:lnSpc>
                <a:spcPct val="150000"/>
              </a:lnSpc>
              <a:spcBef>
                <a:spcPts val="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D</a:t>
            </a:r>
            <a:r>
              <a:rPr lang="en" sz="1600">
                <a:solidFill>
                  <a:schemeClr val="dk1"/>
                </a:solidFill>
                <a:latin typeface="Verdana"/>
                <a:ea typeface="Verdana"/>
                <a:cs typeface="Verdana"/>
                <a:sym typeface="Verdana"/>
              </a:rPr>
              <a:t>epletion of aquifers and water scarcity in many regions</a:t>
            </a:r>
            <a:endParaRPr sz="1600">
              <a:solidFill>
                <a:schemeClr val="dk1"/>
              </a:solidFill>
              <a:latin typeface="Verdana"/>
              <a:ea typeface="Verdana"/>
              <a:cs typeface="Verdana"/>
              <a:sym typeface="Verdana"/>
            </a:endParaRPr>
          </a:p>
        </p:txBody>
      </p:sp>
      <p:sp>
        <p:nvSpPr>
          <p:cNvPr id="111" name="Google Shape;111;p19"/>
          <p:cNvSpPr txBox="1"/>
          <p:nvPr/>
        </p:nvSpPr>
        <p:spPr>
          <a:xfrm>
            <a:off x="6392000" y="2200125"/>
            <a:ext cx="27519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latin typeface="Verdana"/>
                <a:ea typeface="Verdana"/>
                <a:cs typeface="Verdana"/>
                <a:sym typeface="Verdana"/>
              </a:rPr>
              <a:t>6. Land conversion</a:t>
            </a:r>
            <a:endParaRPr b="1" sz="1600">
              <a:solidFill>
                <a:schemeClr val="dk1"/>
              </a:solidFill>
              <a:latin typeface="Verdana"/>
              <a:ea typeface="Verdana"/>
              <a:cs typeface="Verdana"/>
              <a:sym typeface="Verdana"/>
            </a:endParaRPr>
          </a:p>
          <a:p>
            <a:pPr indent="-330200" lvl="0" marL="457200" rtl="0" algn="l">
              <a:lnSpc>
                <a:spcPct val="150000"/>
              </a:lnSpc>
              <a:spcBef>
                <a:spcPts val="120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Conversion of natural habitats into agricultural, urban areas, and infrastructure</a:t>
            </a:r>
            <a:endParaRPr sz="1600">
              <a:solidFill>
                <a:schemeClr val="dk1"/>
              </a:solidFill>
              <a:latin typeface="Verdana"/>
              <a:ea typeface="Verdana"/>
              <a:cs typeface="Verdana"/>
              <a:sym typeface="Verdana"/>
            </a:endParaRPr>
          </a:p>
          <a:p>
            <a:pPr indent="-330200" lvl="0" marL="457200" rtl="0" algn="l">
              <a:lnSpc>
                <a:spcPct val="150000"/>
              </a:lnSpc>
              <a:spcBef>
                <a:spcPts val="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Disrupts ecosystem</a:t>
            </a:r>
            <a:endParaRPr sz="1600">
              <a:solidFill>
                <a:schemeClr val="dk1"/>
              </a:solidFill>
              <a:latin typeface="Verdana"/>
              <a:ea typeface="Verdana"/>
              <a:cs typeface="Verdana"/>
              <a:sym typeface="Verdana"/>
            </a:endParaRPr>
          </a:p>
        </p:txBody>
      </p:sp>
      <p:pic>
        <p:nvPicPr>
          <p:cNvPr id="112" name="Google Shape;112;p19"/>
          <p:cNvPicPr preferRelativeResize="0"/>
          <p:nvPr/>
        </p:nvPicPr>
        <p:blipFill>
          <a:blip r:embed="rId3">
            <a:alphaModFix/>
          </a:blip>
          <a:stretch>
            <a:fillRect/>
          </a:stretch>
        </p:blipFill>
        <p:spPr>
          <a:xfrm>
            <a:off x="975725" y="601125"/>
            <a:ext cx="1219200" cy="1219200"/>
          </a:xfrm>
          <a:prstGeom prst="rect">
            <a:avLst/>
          </a:prstGeom>
          <a:noFill/>
          <a:ln>
            <a:noFill/>
          </a:ln>
        </p:spPr>
      </p:pic>
      <p:pic>
        <p:nvPicPr>
          <p:cNvPr id="113" name="Google Shape;113;p19"/>
          <p:cNvPicPr preferRelativeResize="0"/>
          <p:nvPr/>
        </p:nvPicPr>
        <p:blipFill>
          <a:blip r:embed="rId4">
            <a:alphaModFix/>
          </a:blip>
          <a:stretch>
            <a:fillRect/>
          </a:stretch>
        </p:blipFill>
        <p:spPr>
          <a:xfrm>
            <a:off x="4015934" y="601125"/>
            <a:ext cx="1219200" cy="1219200"/>
          </a:xfrm>
          <a:prstGeom prst="rect">
            <a:avLst/>
          </a:prstGeom>
          <a:noFill/>
          <a:ln>
            <a:noFill/>
          </a:ln>
        </p:spPr>
      </p:pic>
      <p:pic>
        <p:nvPicPr>
          <p:cNvPr id="114" name="Google Shape;114;p19"/>
          <p:cNvPicPr preferRelativeResize="0"/>
          <p:nvPr/>
        </p:nvPicPr>
        <p:blipFill>
          <a:blip r:embed="rId5">
            <a:alphaModFix/>
          </a:blip>
          <a:stretch>
            <a:fillRect/>
          </a:stretch>
        </p:blipFill>
        <p:spPr>
          <a:xfrm>
            <a:off x="7277550" y="601125"/>
            <a:ext cx="1219200" cy="121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nvSpPr>
        <p:spPr>
          <a:xfrm>
            <a:off x="190250" y="2171550"/>
            <a:ext cx="28797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latin typeface="Verdana"/>
                <a:ea typeface="Verdana"/>
                <a:cs typeface="Verdana"/>
                <a:sym typeface="Verdana"/>
              </a:rPr>
              <a:t>7. Rate of Biodiversity loss</a:t>
            </a:r>
            <a:endParaRPr b="1" sz="1600">
              <a:solidFill>
                <a:schemeClr val="dk1"/>
              </a:solidFill>
              <a:latin typeface="Verdana"/>
              <a:ea typeface="Verdana"/>
              <a:cs typeface="Verdana"/>
              <a:sym typeface="Verdana"/>
            </a:endParaRPr>
          </a:p>
          <a:p>
            <a:pPr indent="-330200" lvl="0" marL="457200" rtl="0" algn="l">
              <a:lnSpc>
                <a:spcPct val="150000"/>
              </a:lnSpc>
              <a:spcBef>
                <a:spcPts val="120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Rate of extinction of species</a:t>
            </a:r>
            <a:endParaRPr sz="1600">
              <a:solidFill>
                <a:schemeClr val="dk1"/>
              </a:solidFill>
              <a:latin typeface="Verdana"/>
              <a:ea typeface="Verdana"/>
              <a:cs typeface="Verdana"/>
              <a:sym typeface="Verdana"/>
            </a:endParaRPr>
          </a:p>
          <a:p>
            <a:pPr indent="-330200" lvl="0" marL="457200" rtl="0" algn="l">
              <a:lnSpc>
                <a:spcPct val="150000"/>
              </a:lnSpc>
              <a:spcBef>
                <a:spcPts val="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Direct effect on ecosystem and all life on earth</a:t>
            </a:r>
            <a:endParaRPr sz="1600">
              <a:solidFill>
                <a:schemeClr val="dk1"/>
              </a:solidFill>
              <a:latin typeface="Verdana"/>
              <a:ea typeface="Verdana"/>
              <a:cs typeface="Verdana"/>
              <a:sym typeface="Verdana"/>
            </a:endParaRPr>
          </a:p>
        </p:txBody>
      </p:sp>
      <p:sp>
        <p:nvSpPr>
          <p:cNvPr id="120" name="Google Shape;120;p20"/>
          <p:cNvSpPr txBox="1"/>
          <p:nvPr/>
        </p:nvSpPr>
        <p:spPr>
          <a:xfrm>
            <a:off x="3371100" y="2257550"/>
            <a:ext cx="27984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latin typeface="Verdana"/>
                <a:ea typeface="Verdana"/>
                <a:cs typeface="Verdana"/>
                <a:sym typeface="Verdana"/>
              </a:rPr>
              <a:t>8. Air pollution</a:t>
            </a:r>
            <a:endParaRPr b="1" sz="1600">
              <a:solidFill>
                <a:schemeClr val="dk1"/>
              </a:solidFill>
              <a:latin typeface="Verdana"/>
              <a:ea typeface="Verdana"/>
              <a:cs typeface="Verdana"/>
              <a:sym typeface="Verdana"/>
            </a:endParaRPr>
          </a:p>
          <a:p>
            <a:pPr indent="-330200" lvl="0" marL="457200" rtl="0" algn="l">
              <a:lnSpc>
                <a:spcPct val="150000"/>
              </a:lnSpc>
              <a:spcBef>
                <a:spcPts val="120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Caused by activities such as burning fossils fuels and land-use change </a:t>
            </a:r>
            <a:endParaRPr sz="1600">
              <a:solidFill>
                <a:schemeClr val="dk1"/>
              </a:solidFill>
              <a:latin typeface="Verdana"/>
              <a:ea typeface="Verdana"/>
              <a:cs typeface="Verdana"/>
              <a:sym typeface="Verdana"/>
            </a:endParaRPr>
          </a:p>
          <a:p>
            <a:pPr indent="-330200" lvl="0" marL="457200" rtl="0" algn="l">
              <a:lnSpc>
                <a:spcPct val="150000"/>
              </a:lnSpc>
              <a:spcBef>
                <a:spcPts val="0"/>
              </a:spcBef>
              <a:spcAft>
                <a:spcPts val="0"/>
              </a:spcAft>
              <a:buClr>
                <a:schemeClr val="dk1"/>
              </a:buClr>
              <a:buSzPts val="1600"/>
              <a:buFont typeface="Verdana"/>
              <a:buChar char="●"/>
            </a:pPr>
            <a:r>
              <a:rPr lang="en" sz="1600">
                <a:solidFill>
                  <a:schemeClr val="dk1"/>
                </a:solidFill>
                <a:latin typeface="Verdana"/>
                <a:ea typeface="Verdana"/>
                <a:cs typeface="Verdana"/>
                <a:sym typeface="Verdana"/>
              </a:rPr>
              <a:t>Direct effect on climate change</a:t>
            </a:r>
            <a:endParaRPr sz="1600">
              <a:solidFill>
                <a:schemeClr val="dk1"/>
              </a:solidFill>
              <a:latin typeface="Verdana"/>
              <a:ea typeface="Verdana"/>
              <a:cs typeface="Verdana"/>
              <a:sym typeface="Verdana"/>
            </a:endParaRPr>
          </a:p>
        </p:txBody>
      </p:sp>
      <p:sp>
        <p:nvSpPr>
          <p:cNvPr id="121" name="Google Shape;121;p20"/>
          <p:cNvSpPr txBox="1"/>
          <p:nvPr/>
        </p:nvSpPr>
        <p:spPr>
          <a:xfrm>
            <a:off x="6169450" y="2257550"/>
            <a:ext cx="28797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dk1"/>
                </a:solidFill>
              </a:rPr>
              <a:t>9. Ozone layer depletion</a:t>
            </a:r>
            <a:endParaRPr b="1" sz="1600">
              <a:solidFill>
                <a:schemeClr val="dk1"/>
              </a:solidFill>
            </a:endParaRPr>
          </a:p>
          <a:p>
            <a:pPr indent="-330200" lvl="0" marL="457200" rtl="0" algn="l">
              <a:lnSpc>
                <a:spcPct val="150000"/>
              </a:lnSpc>
              <a:spcBef>
                <a:spcPts val="1200"/>
              </a:spcBef>
              <a:spcAft>
                <a:spcPts val="0"/>
              </a:spcAft>
              <a:buClr>
                <a:schemeClr val="dk1"/>
              </a:buClr>
              <a:buSzPts val="1600"/>
              <a:buChar char="●"/>
            </a:pPr>
            <a:r>
              <a:rPr lang="en" sz="1600">
                <a:solidFill>
                  <a:schemeClr val="dk1"/>
                </a:solidFill>
              </a:rPr>
              <a:t>Thinning of the ozone layer through the release of substances</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en" sz="1600">
                <a:solidFill>
                  <a:schemeClr val="dk1"/>
                </a:solidFill>
              </a:rPr>
              <a:t>Increases the risk of skin cancer and other health problems.</a:t>
            </a:r>
            <a:endParaRPr sz="1600">
              <a:solidFill>
                <a:schemeClr val="dk1"/>
              </a:solidFill>
            </a:endParaRPr>
          </a:p>
        </p:txBody>
      </p:sp>
      <p:pic>
        <p:nvPicPr>
          <p:cNvPr id="122" name="Google Shape;122;p20"/>
          <p:cNvPicPr preferRelativeResize="0"/>
          <p:nvPr/>
        </p:nvPicPr>
        <p:blipFill>
          <a:blip r:embed="rId3">
            <a:alphaModFix/>
          </a:blip>
          <a:stretch>
            <a:fillRect/>
          </a:stretch>
        </p:blipFill>
        <p:spPr>
          <a:xfrm>
            <a:off x="931400" y="659325"/>
            <a:ext cx="1219200" cy="1219200"/>
          </a:xfrm>
          <a:prstGeom prst="rect">
            <a:avLst/>
          </a:prstGeom>
          <a:noFill/>
          <a:ln>
            <a:noFill/>
          </a:ln>
        </p:spPr>
      </p:pic>
      <p:pic>
        <p:nvPicPr>
          <p:cNvPr id="123" name="Google Shape;123;p20"/>
          <p:cNvPicPr preferRelativeResize="0"/>
          <p:nvPr/>
        </p:nvPicPr>
        <p:blipFill>
          <a:blip r:embed="rId4">
            <a:alphaModFix/>
          </a:blip>
          <a:stretch>
            <a:fillRect/>
          </a:stretch>
        </p:blipFill>
        <p:spPr>
          <a:xfrm>
            <a:off x="3962400" y="659325"/>
            <a:ext cx="1219200" cy="1219200"/>
          </a:xfrm>
          <a:prstGeom prst="rect">
            <a:avLst/>
          </a:prstGeom>
          <a:noFill/>
          <a:ln>
            <a:noFill/>
          </a:ln>
        </p:spPr>
      </p:pic>
      <p:pic>
        <p:nvPicPr>
          <p:cNvPr id="124" name="Google Shape;124;p20"/>
          <p:cNvPicPr preferRelativeResize="0"/>
          <p:nvPr/>
        </p:nvPicPr>
        <p:blipFill>
          <a:blip r:embed="rId5">
            <a:alphaModFix/>
          </a:blip>
          <a:stretch>
            <a:fillRect/>
          </a:stretch>
        </p:blipFill>
        <p:spPr>
          <a:xfrm>
            <a:off x="6888375" y="952350"/>
            <a:ext cx="1219200" cy="121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1"/>
          <p:cNvPicPr preferRelativeResize="0"/>
          <p:nvPr/>
        </p:nvPicPr>
        <p:blipFill>
          <a:blip r:embed="rId3">
            <a:alphaModFix/>
          </a:blip>
          <a:stretch>
            <a:fillRect/>
          </a:stretch>
        </p:blipFill>
        <p:spPr>
          <a:xfrm>
            <a:off x="811488" y="3481482"/>
            <a:ext cx="1219200" cy="1219200"/>
          </a:xfrm>
          <a:prstGeom prst="rect">
            <a:avLst/>
          </a:prstGeom>
          <a:noFill/>
          <a:ln>
            <a:noFill/>
          </a:ln>
        </p:spPr>
      </p:pic>
      <p:pic>
        <p:nvPicPr>
          <p:cNvPr id="130" name="Google Shape;130;p21"/>
          <p:cNvPicPr preferRelativeResize="0"/>
          <p:nvPr/>
        </p:nvPicPr>
        <p:blipFill>
          <a:blip r:embed="rId4">
            <a:alphaModFix/>
          </a:blip>
          <a:stretch>
            <a:fillRect/>
          </a:stretch>
        </p:blipFill>
        <p:spPr>
          <a:xfrm>
            <a:off x="3962388" y="3481482"/>
            <a:ext cx="1219200" cy="1219200"/>
          </a:xfrm>
          <a:prstGeom prst="rect">
            <a:avLst/>
          </a:prstGeom>
          <a:noFill/>
          <a:ln>
            <a:noFill/>
          </a:ln>
        </p:spPr>
      </p:pic>
      <p:pic>
        <p:nvPicPr>
          <p:cNvPr id="131" name="Google Shape;131;p21"/>
          <p:cNvPicPr preferRelativeResize="0"/>
          <p:nvPr/>
        </p:nvPicPr>
        <p:blipFill>
          <a:blip r:embed="rId5">
            <a:alphaModFix/>
          </a:blip>
          <a:stretch>
            <a:fillRect/>
          </a:stretch>
        </p:blipFill>
        <p:spPr>
          <a:xfrm>
            <a:off x="7208013" y="3481482"/>
            <a:ext cx="1219200" cy="1219200"/>
          </a:xfrm>
          <a:prstGeom prst="rect">
            <a:avLst/>
          </a:prstGeom>
          <a:noFill/>
          <a:ln>
            <a:noFill/>
          </a:ln>
        </p:spPr>
      </p:pic>
      <p:pic>
        <p:nvPicPr>
          <p:cNvPr id="132" name="Google Shape;132;p21"/>
          <p:cNvPicPr preferRelativeResize="0"/>
          <p:nvPr/>
        </p:nvPicPr>
        <p:blipFill>
          <a:blip r:embed="rId6">
            <a:alphaModFix/>
          </a:blip>
          <a:stretch>
            <a:fillRect/>
          </a:stretch>
        </p:blipFill>
        <p:spPr>
          <a:xfrm>
            <a:off x="811488" y="1879900"/>
            <a:ext cx="1219200" cy="1219200"/>
          </a:xfrm>
          <a:prstGeom prst="rect">
            <a:avLst/>
          </a:prstGeom>
          <a:noFill/>
          <a:ln>
            <a:noFill/>
          </a:ln>
        </p:spPr>
      </p:pic>
      <p:pic>
        <p:nvPicPr>
          <p:cNvPr id="133" name="Google Shape;133;p21"/>
          <p:cNvPicPr preferRelativeResize="0"/>
          <p:nvPr/>
        </p:nvPicPr>
        <p:blipFill>
          <a:blip r:embed="rId7">
            <a:alphaModFix/>
          </a:blip>
          <a:stretch>
            <a:fillRect/>
          </a:stretch>
        </p:blipFill>
        <p:spPr>
          <a:xfrm>
            <a:off x="3962397" y="1879900"/>
            <a:ext cx="1219200" cy="1219200"/>
          </a:xfrm>
          <a:prstGeom prst="rect">
            <a:avLst/>
          </a:prstGeom>
          <a:noFill/>
          <a:ln>
            <a:noFill/>
          </a:ln>
        </p:spPr>
      </p:pic>
      <p:pic>
        <p:nvPicPr>
          <p:cNvPr id="134" name="Google Shape;134;p21"/>
          <p:cNvPicPr preferRelativeResize="0"/>
          <p:nvPr/>
        </p:nvPicPr>
        <p:blipFill>
          <a:blip r:embed="rId8">
            <a:alphaModFix/>
          </a:blip>
          <a:stretch>
            <a:fillRect/>
          </a:stretch>
        </p:blipFill>
        <p:spPr>
          <a:xfrm>
            <a:off x="7208013" y="1879900"/>
            <a:ext cx="1219200" cy="1219200"/>
          </a:xfrm>
          <a:prstGeom prst="rect">
            <a:avLst/>
          </a:prstGeom>
          <a:noFill/>
          <a:ln>
            <a:noFill/>
          </a:ln>
        </p:spPr>
      </p:pic>
      <p:pic>
        <p:nvPicPr>
          <p:cNvPr id="135" name="Google Shape;135;p21"/>
          <p:cNvPicPr preferRelativeResize="0"/>
          <p:nvPr/>
        </p:nvPicPr>
        <p:blipFill>
          <a:blip r:embed="rId9">
            <a:alphaModFix/>
          </a:blip>
          <a:stretch>
            <a:fillRect/>
          </a:stretch>
        </p:blipFill>
        <p:spPr>
          <a:xfrm>
            <a:off x="811492" y="364542"/>
            <a:ext cx="1219200" cy="1219200"/>
          </a:xfrm>
          <a:prstGeom prst="rect">
            <a:avLst/>
          </a:prstGeom>
          <a:noFill/>
          <a:ln>
            <a:noFill/>
          </a:ln>
        </p:spPr>
      </p:pic>
      <p:pic>
        <p:nvPicPr>
          <p:cNvPr id="136" name="Google Shape;136;p21"/>
          <p:cNvPicPr preferRelativeResize="0"/>
          <p:nvPr/>
        </p:nvPicPr>
        <p:blipFill>
          <a:blip r:embed="rId10">
            <a:alphaModFix/>
          </a:blip>
          <a:stretch>
            <a:fillRect/>
          </a:stretch>
        </p:blipFill>
        <p:spPr>
          <a:xfrm>
            <a:off x="3962393" y="381903"/>
            <a:ext cx="1219200" cy="1219200"/>
          </a:xfrm>
          <a:prstGeom prst="rect">
            <a:avLst/>
          </a:prstGeom>
          <a:noFill/>
          <a:ln>
            <a:noFill/>
          </a:ln>
        </p:spPr>
      </p:pic>
      <p:pic>
        <p:nvPicPr>
          <p:cNvPr id="137" name="Google Shape;137;p21"/>
          <p:cNvPicPr preferRelativeResize="0"/>
          <p:nvPr/>
        </p:nvPicPr>
        <p:blipFill>
          <a:blip r:embed="rId11">
            <a:alphaModFix/>
          </a:blip>
          <a:stretch>
            <a:fillRect/>
          </a:stretch>
        </p:blipFill>
        <p:spPr>
          <a:xfrm>
            <a:off x="7113306" y="364554"/>
            <a:ext cx="1219200" cy="1219200"/>
          </a:xfrm>
          <a:prstGeom prst="rect">
            <a:avLst/>
          </a:prstGeom>
          <a:noFill/>
          <a:ln>
            <a:noFill/>
          </a:ln>
        </p:spPr>
      </p:pic>
      <p:sp>
        <p:nvSpPr>
          <p:cNvPr id="138" name="Google Shape;138;p21"/>
          <p:cNvSpPr/>
          <p:nvPr/>
        </p:nvSpPr>
        <p:spPr>
          <a:xfrm>
            <a:off x="502800" y="3258875"/>
            <a:ext cx="1836600" cy="1664400"/>
          </a:xfrm>
          <a:prstGeom prst="flowChartConnector">
            <a:avLst/>
          </a:prstGeom>
          <a:noFill/>
          <a:ln cap="flat" cmpd="sng" w="38100">
            <a:solidFill>
              <a:srgbClr val="FF8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p:nvPr/>
        </p:nvSpPr>
        <p:spPr>
          <a:xfrm>
            <a:off x="502800" y="55725"/>
            <a:ext cx="1836600" cy="1664400"/>
          </a:xfrm>
          <a:prstGeom prst="flowChartConnector">
            <a:avLst/>
          </a:prstGeom>
          <a:noFill/>
          <a:ln cap="flat" cmpd="sng" w="38100">
            <a:solidFill>
              <a:srgbClr val="FF8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p:nvPr/>
        </p:nvSpPr>
        <p:spPr>
          <a:xfrm>
            <a:off x="6899325" y="1657300"/>
            <a:ext cx="1836600" cy="1664400"/>
          </a:xfrm>
          <a:prstGeom prst="flowChartConnector">
            <a:avLst/>
          </a:prstGeom>
          <a:noFill/>
          <a:ln cap="flat" cmpd="sng" w="38100">
            <a:solidFill>
              <a:srgbClr val="FF8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p:nvPr/>
        </p:nvSpPr>
        <p:spPr>
          <a:xfrm>
            <a:off x="502800" y="1657300"/>
            <a:ext cx="1836600" cy="1664400"/>
          </a:xfrm>
          <a:prstGeom prst="flowChartConnector">
            <a:avLst/>
          </a:prstGeom>
          <a:noFill/>
          <a:ln cap="flat" cmpd="sng" w="38100">
            <a:solidFill>
              <a:srgbClr val="FF8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3701063" y="1657288"/>
            <a:ext cx="1836600" cy="1664400"/>
          </a:xfrm>
          <a:prstGeom prst="flowChartConnector">
            <a:avLst/>
          </a:prstGeom>
          <a:noFill/>
          <a:ln cap="flat" cmpd="sng" w="38100">
            <a:solidFill>
              <a:srgbClr val="FF8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p:nvPr/>
        </p:nvSpPr>
        <p:spPr>
          <a:xfrm>
            <a:off x="6804600" y="159300"/>
            <a:ext cx="1836600" cy="1664400"/>
          </a:xfrm>
          <a:prstGeom prst="flowChartConnector">
            <a:avLst/>
          </a:prstGeom>
          <a:noFill/>
          <a:ln cap="flat" cmpd="sng" w="38100">
            <a:solidFill>
              <a:srgbClr val="FF8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