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embeddedFontLst>
    <p:embeddedFont>
      <p:font typeface="Robo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5" roundtripDataSignature="AMtx7mi/Dm7ToSUpPJSxD5u4GMETOP8U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Roboto-bold.fntdata"/><Relationship Id="rId41" Type="http://schemas.openxmlformats.org/officeDocument/2006/relationships/font" Target="fonts/Roboto-regular.fntdata"/><Relationship Id="rId22" Type="http://schemas.openxmlformats.org/officeDocument/2006/relationships/slide" Target="slides/slide18.xml"/><Relationship Id="rId44" Type="http://schemas.openxmlformats.org/officeDocument/2006/relationships/font" Target="fonts/Roboto-boldItalic.fntdata"/><Relationship Id="rId21" Type="http://schemas.openxmlformats.org/officeDocument/2006/relationships/slide" Target="slides/slide17.xml"/><Relationship Id="rId43" Type="http://schemas.openxmlformats.org/officeDocument/2006/relationships/font" Target="fonts/Roboto-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oc.gov/item/96508845/"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esidency.ucsb.edu/statistics/data/federal-budget-receipts-and-outlays" TargetMode="External"/><Relationship Id="rId3" Type="http://schemas.openxmlformats.org/officeDocument/2006/relationships/hyperlink" Target="https://www.measuringworth.com/datasets/usgdp/result.php"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title is a reference to the famous television series « How to get away with murder ». The title is meant to invoke the idea that economic policy can limit the impact of financial crises on the wider economy, allowing a country to “get away” with having a crisis. </a:t>
            </a:r>
            <a:endParaRPr/>
          </a:p>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African Americans were the first people to be laid off and they suffered an unemployment rate that was initially double that of white Americans. By 1932, the district of Harlem in New York had an unemployment rate of 50%.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Desperate, hungry and impoverished people had no option but to go to 'Soup Kitchens', established by charities where food, mostly soup and bread, was served to the hungry. Soup kitchens provided food as many as 3000 hungry people every day serving breakfast, lunch and dinner. The Soup kitchens were set up in churches or any places suitable as service centers.</a:t>
            </a:r>
            <a:endParaRPr/>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US"/>
              <a:t>Source photo</a:t>
            </a:r>
            <a:r>
              <a:rPr lang="en-US"/>
              <a:t>: https://cmvtcivils.wordpress.com/2015/09/05/did-the-1930s-depression-cause-ww2/</a:t>
            </a:r>
            <a:endParaRPr/>
          </a:p>
        </p:txBody>
      </p:sp>
      <p:sp>
        <p:nvSpPr>
          <p:cNvPr id="146" name="Google Shape;14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Most of the governments decided to leave market mechanisms solve the crisis.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US"/>
              <a:t>Source of the imag</a:t>
            </a:r>
            <a:r>
              <a:rPr lang="en-US"/>
              <a:t>e: </a:t>
            </a:r>
            <a:r>
              <a:rPr lang="en-US" u="sng">
                <a:solidFill>
                  <a:schemeClr val="hlink"/>
                </a:solidFill>
                <a:hlinkClick r:id="rId2"/>
              </a:rPr>
              <a:t>https://www.loc.gov/item/96508845/</a:t>
            </a:r>
            <a:r>
              <a:rPr lang="en-US"/>
              <a:t> The photography features JPMorgan</a:t>
            </a:r>
            <a:endParaRPr/>
          </a:p>
        </p:txBody>
      </p:sp>
      <p:sp>
        <p:nvSpPr>
          <p:cNvPr id="152" name="Google Shape;15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237f21c3ad_0_5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a:t>Instruction</a:t>
            </a:r>
            <a:r>
              <a:rPr lang="en-US"/>
              <a:t>: You can invite the students to participate and comment to the whole group or divide them in smaller groups.</a:t>
            </a:r>
            <a:endParaRPr/>
          </a:p>
        </p:txBody>
      </p:sp>
      <p:sp>
        <p:nvSpPr>
          <p:cNvPr id="159" name="Google Shape;159;g2237f21c3ad_0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237f21c3ad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g2237f21c3ad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237f21c3ad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1" name="Google Shape;181;g2237f21c3ad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237f21c3ad_1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g2237f21c3ad_1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237f21c3ad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2600"/>
              <a:buNone/>
            </a:pPr>
            <a:r>
              <a:rPr lang="en-US" sz="900">
                <a:solidFill>
                  <a:schemeClr val="dk1"/>
                </a:solidFill>
                <a:latin typeface="Verdana"/>
                <a:ea typeface="Verdana"/>
                <a:cs typeface="Verdana"/>
                <a:sym typeface="Verdana"/>
              </a:rPr>
              <a:t>According to Keynes, investment decisions depend on the expectations of entrepreneurs about the future. For example, if firms are confident about the future state of the economy, then they will invest as they expect their goods will be sold. </a:t>
            </a:r>
            <a:endParaRPr sz="100">
              <a:solidFill>
                <a:schemeClr val="dk1"/>
              </a:solidFill>
              <a:latin typeface="Verdana"/>
              <a:ea typeface="Verdana"/>
              <a:cs typeface="Verdana"/>
              <a:sym typeface="Verdana"/>
            </a:endParaRPr>
          </a:p>
          <a:p>
            <a:pPr indent="0" lvl="0" marL="0" rtl="0" algn="l">
              <a:lnSpc>
                <a:spcPct val="150000"/>
              </a:lnSpc>
              <a:spcBef>
                <a:spcPts val="0"/>
              </a:spcBef>
              <a:spcAft>
                <a:spcPts val="0"/>
              </a:spcAft>
              <a:buSzPts val="2600"/>
              <a:buNone/>
            </a:pPr>
            <a:r>
              <a:rPr lang="en-US" sz="900">
                <a:solidFill>
                  <a:schemeClr val="dk1"/>
                </a:solidFill>
                <a:latin typeface="Verdana"/>
                <a:ea typeface="Verdana"/>
                <a:cs typeface="Verdana"/>
                <a:sym typeface="Verdana"/>
              </a:rPr>
              <a:t>Investment will then raise the level of effective demand, and, in turn, increase employment. </a:t>
            </a:r>
            <a:endParaRPr/>
          </a:p>
        </p:txBody>
      </p:sp>
      <p:sp>
        <p:nvSpPr>
          <p:cNvPr id="195" name="Google Shape;195;g2237f21c3ad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237f21c3ad_0_4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2600"/>
              <a:buNone/>
            </a:pPr>
            <a:r>
              <a:t/>
            </a:r>
            <a:endParaRPr/>
          </a:p>
        </p:txBody>
      </p:sp>
      <p:sp>
        <p:nvSpPr>
          <p:cNvPr id="212" name="Google Shape;212;g2237f21c3ad_0_4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237f21c3ad_1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rgbClr val="000000"/>
              </a:buClr>
              <a:buSzPts val="2600"/>
              <a:buFont typeface="Arial"/>
              <a:buNone/>
            </a:pPr>
            <a:r>
              <a:rPr lang="en-US"/>
              <a:t>Entrepreneurs can’t know for sure if the economy will do well in the </a:t>
            </a:r>
            <a:r>
              <a:rPr lang="en-US"/>
              <a:t>future</a:t>
            </a:r>
            <a:r>
              <a:rPr lang="en-US"/>
              <a:t>, or if a big crisis is right around the corner. </a:t>
            </a:r>
            <a:endParaRPr/>
          </a:p>
        </p:txBody>
      </p:sp>
      <p:sp>
        <p:nvSpPr>
          <p:cNvPr id="229" name="Google Shape;229;g2237f21c3ad_1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237f21c3ad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g2237f21c3ad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37f21c3ad_1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Image from Diego Rivera</a:t>
            </a:r>
            <a:endParaRPr/>
          </a:p>
        </p:txBody>
      </p:sp>
      <p:sp>
        <p:nvSpPr>
          <p:cNvPr id="254" name="Google Shape;254;g2237f21c3ad_1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237f21c3ad_1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During the Great Depression, the size of the United States federal government increased substantially. This was followed by a massive increase during the American involvement in the Second World War. While spending dropped immediately after the war, it picked up quickly in the late 1940s and 1950s.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Data Source: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https://www.presidency.ucsb.edu/statistics/data/federal-budget-receipts-and-outlays</a:t>
            </a:r>
            <a:endParaRPr/>
          </a:p>
        </p:txBody>
      </p:sp>
      <p:sp>
        <p:nvSpPr>
          <p:cNvPr id="267" name="Google Shape;267;g2237f21c3ad_1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237f21c3ad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g2237f21c3ad_1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37f21c3ad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g2237f21c3ad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237f21c3ad_0_5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There was a large fear that when the Second World War ended, the global economy would return to the Great Depression. This did not happen, as levels of government spending stayed very high compared to their levels before the war.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Data Source: </a:t>
            </a:r>
            <a:endParaRPr/>
          </a:p>
          <a:p>
            <a:pPr indent="0" lvl="0" marL="0" rtl="0" algn="l">
              <a:lnSpc>
                <a:spcPct val="100000"/>
              </a:lnSpc>
              <a:spcBef>
                <a:spcPts val="0"/>
              </a:spcBef>
              <a:spcAft>
                <a:spcPts val="0"/>
              </a:spcAft>
              <a:buSzPts val="1100"/>
              <a:buNone/>
            </a:pPr>
            <a:r>
              <a:rPr lang="en-US"/>
              <a:t>https://www.presidency.ucsb.edu/statistics/data/federal-budget-receipts-and-outlays</a:t>
            </a:r>
            <a:endParaRPr/>
          </a:p>
        </p:txBody>
      </p:sp>
      <p:sp>
        <p:nvSpPr>
          <p:cNvPr id="290" name="Google Shape;290;g2237f21c3ad_0_5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237f21c3ad_1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Throughout the War and in the years after, Gross Domestic Product in the USA increased steadily. There was no return to a second Great Depression after war mobilization ended.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a:solidFill>
                  <a:schemeClr val="dk1"/>
                </a:solidFill>
              </a:rPr>
              <a:t>Data Sources: </a:t>
            </a:r>
            <a:endParaRPr>
              <a:solidFill>
                <a:schemeClr val="dk1"/>
              </a:solidFill>
            </a:endParaRPr>
          </a:p>
          <a:p>
            <a:pPr indent="0" lvl="0" marL="0" rtl="0" algn="l">
              <a:lnSpc>
                <a:spcPct val="100000"/>
              </a:lnSpc>
              <a:spcBef>
                <a:spcPts val="0"/>
              </a:spcBef>
              <a:spcAft>
                <a:spcPts val="0"/>
              </a:spcAft>
              <a:buSzPts val="1100"/>
              <a:buNone/>
            </a:pPr>
            <a:r>
              <a:rPr lang="en-US" u="sng">
                <a:solidFill>
                  <a:schemeClr val="hlink"/>
                </a:solidFill>
                <a:hlinkClick r:id="rId2"/>
              </a:rPr>
              <a:t>https://www.presidency.ucsb.edu/statistics/data/federal-budget-receipts-and-outlays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u="sng">
                <a:solidFill>
                  <a:schemeClr val="hlink"/>
                </a:solidFill>
                <a:hlinkClick r:id="rId3"/>
              </a:rPr>
              <a:t>https://www.measuringworth.com/datasets/usgdp/result.php</a:t>
            </a:r>
            <a:r>
              <a:rPr lang="en-US">
                <a:solidFill>
                  <a:schemeClr val="dk1"/>
                </a:solidFill>
              </a:rPr>
              <a:t> </a:t>
            </a:r>
            <a:endParaRPr>
              <a:solidFill>
                <a:schemeClr val="dk1"/>
              </a:solidFill>
            </a:endParaRPr>
          </a:p>
        </p:txBody>
      </p:sp>
      <p:sp>
        <p:nvSpPr>
          <p:cNvPr id="298" name="Google Shape;298;g2237f21c3ad_1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237f21c3ad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t>Oil prices spike in 1970s was caused by two specific events, the 1973 Arab-Israeli war and the 1979 Iranian revolution. Both events sent global oil prices soaring, and disrupted global markets which had come to rely on a cheap and stable supply of oil from the Middle East.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rPr lang="en-US"/>
              <a:t>https://en.wikipedia.org/wiki/1970s_energy_crisis#/media/File:Oil_Prices_Since_1861.svg</a:t>
            </a:r>
            <a:endParaRPr/>
          </a:p>
        </p:txBody>
      </p:sp>
      <p:sp>
        <p:nvSpPr>
          <p:cNvPr id="317" name="Google Shape;317;g2237f21c3ad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7" name="Google Shape;9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237f21c3ad_1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Throughout the 1970s, inflation became a problem in the United States and Europe. This was combined with a number of recessions which led to both high unemployment and high inflation at the same time, a situation called stagflation. </a:t>
            </a:r>
            <a:endParaRPr/>
          </a:p>
        </p:txBody>
      </p:sp>
      <p:sp>
        <p:nvSpPr>
          <p:cNvPr id="327" name="Google Shape;327;g2237f21c3ad_1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237f21c3ad_1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During the Great Depression and Post-War period, governments could manage the unemployment rate by increasing or decreasing their amount of spending. This wasn’t an exact science, but it worked well enough that by the 1960s even conservatives like Milton Friedman and Richard Nixon could say that "We are all Keynesians now".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However, this formula broke down in the 1970s with the energy crisis and spike in inflation. It was no longer clear that governments could control unemployment without driving prices even higher. This led to a new policy response (the Volcker shock) and a shift in economic theory away from traditional Keynesianism. </a:t>
            </a:r>
            <a:endParaRPr/>
          </a:p>
        </p:txBody>
      </p:sp>
      <p:sp>
        <p:nvSpPr>
          <p:cNvPr id="338" name="Google Shape;338;g2237f21c3ad_1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237f21c3ad_1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 response to stagflation in the USA was the so called Volcker Shock, where the Federal Reserve dramatically increased interest rates to stop inflation. This caused a large spike in unemployment, but did succeed in lowering inflation. The tradeoff is still controversial. </a:t>
            </a:r>
            <a:endParaRPr/>
          </a:p>
        </p:txBody>
      </p:sp>
      <p:sp>
        <p:nvSpPr>
          <p:cNvPr id="346" name="Google Shape;346;g2237f21c3ad_1_1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237f21c3ad_1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3" name="Google Shape;363;g2237f21c3ad_1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2660f98359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g22660f98359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237f21c3ad_1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g2237f21c3ad_1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US" sz="1000"/>
              <a:t>Description of the Figure: </a:t>
            </a:r>
            <a:r>
              <a:rPr lang="en-US" sz="1000">
                <a:latin typeface="Arial"/>
                <a:ea typeface="Arial"/>
                <a:cs typeface="Arial"/>
                <a:sym typeface="Arial"/>
              </a:rPr>
              <a:t>Here the stock market can be expressed in terms of the Dow Jones Industrial Average. This indicator increases steadily until it crashes in October 1929.</a:t>
            </a:r>
            <a:endParaRPr sz="1000"/>
          </a:p>
        </p:txBody>
      </p:sp>
      <p:sp>
        <p:nvSpPr>
          <p:cNvPr id="111" name="Google Shape;11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2600"/>
              <a:buNone/>
            </a:pPr>
            <a:r>
              <a:rPr lang="en-US" sz="1000">
                <a:solidFill>
                  <a:schemeClr val="dk1"/>
                </a:solidFill>
                <a:latin typeface="Verdana"/>
                <a:ea typeface="Verdana"/>
                <a:cs typeface="Verdana"/>
                <a:sym typeface="Verdana"/>
              </a:rPr>
              <a:t>The change in the price of stocks induced a major banking crisis. </a:t>
            </a:r>
            <a:endParaRPr sz="10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2600"/>
              <a:buFont typeface="Arial"/>
              <a:buNone/>
            </a:pPr>
            <a:r>
              <a:rPr lang="en-US" sz="1000">
                <a:solidFill>
                  <a:schemeClr val="dk1"/>
                </a:solidFill>
                <a:latin typeface="Verdana"/>
                <a:ea typeface="Verdana"/>
                <a:cs typeface="Verdana"/>
                <a:sym typeface="Verdana"/>
              </a:rPr>
              <a:t>The quantity of money at year-end 1933 was 33 percent less than that in 1929. </a:t>
            </a:r>
            <a:endParaRPr sz="1000">
              <a:solidFill>
                <a:schemeClr val="dk1"/>
              </a:solidFill>
              <a:latin typeface="Calibri"/>
              <a:ea typeface="Calibri"/>
              <a:cs typeface="Calibri"/>
              <a:sym typeface="Calibri"/>
            </a:endParaRPr>
          </a:p>
          <a:p>
            <a:pPr indent="0" lvl="0" marL="0" rtl="0" algn="l">
              <a:lnSpc>
                <a:spcPct val="150000"/>
              </a:lnSpc>
              <a:spcBef>
                <a:spcPts val="0"/>
              </a:spcBef>
              <a:spcAft>
                <a:spcPts val="0"/>
              </a:spcAft>
              <a:buClr>
                <a:schemeClr val="dk1"/>
              </a:buClr>
              <a:buSzPts val="2600"/>
              <a:buFont typeface="Arial"/>
              <a:buNone/>
            </a:pPr>
            <a:r>
              <a:rPr lang="en-US" sz="1000">
                <a:solidFill>
                  <a:schemeClr val="dk1"/>
                </a:solidFill>
                <a:latin typeface="Verdana"/>
                <a:ea typeface="Verdana"/>
                <a:cs typeface="Verdana"/>
                <a:sym typeface="Verdana"/>
              </a:rPr>
              <a:t>It induced bankruptcies and the </a:t>
            </a:r>
            <a:r>
              <a:rPr b="1" lang="en-US" sz="1000">
                <a:solidFill>
                  <a:schemeClr val="dk1"/>
                </a:solidFill>
                <a:latin typeface="Verdana"/>
                <a:ea typeface="Verdana"/>
                <a:cs typeface="Verdana"/>
                <a:sym typeface="Verdana"/>
              </a:rPr>
              <a:t>disappearance of nearly half of American financial institutions.</a:t>
            </a:r>
            <a:endParaRPr b="1" sz="1000"/>
          </a:p>
        </p:txBody>
      </p:sp>
      <p:sp>
        <p:nvSpPr>
          <p:cNvPr id="119" name="Google Shape;11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600"/>
              <a:buFont typeface="Arial"/>
              <a:buNone/>
            </a:pPr>
            <a:r>
              <a:rPr lang="en-US" sz="1000">
                <a:solidFill>
                  <a:schemeClr val="dk1"/>
                </a:solidFill>
                <a:latin typeface="Verdana"/>
                <a:ea typeface="Verdana"/>
                <a:cs typeface="Verdana"/>
                <a:sym typeface="Verdana"/>
              </a:rPr>
              <a:t>Between 1929 and 1932, world GDP fell by an estimated 15%. </a:t>
            </a:r>
            <a:endParaRPr sz="1000"/>
          </a:p>
        </p:txBody>
      </p:sp>
      <p:sp>
        <p:nvSpPr>
          <p:cNvPr id="125" name="Google Shape;12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100"/>
              <a:buNone/>
            </a:pPr>
            <a:r>
              <a:rPr lang="en-US" sz="1000">
                <a:solidFill>
                  <a:schemeClr val="dk1"/>
                </a:solidFill>
                <a:latin typeface="Verdana"/>
                <a:ea typeface="Verdana"/>
                <a:cs typeface="Verdana"/>
                <a:sym typeface="Verdana"/>
              </a:rPr>
              <a:t>A key feature of the Great Depression is that virtually every industrial country experienced a severe contraction in production and a terrible rise in unemployment. </a:t>
            </a:r>
            <a:endParaRPr sz="1000">
              <a:solidFill>
                <a:schemeClr val="dk1"/>
              </a:solidFill>
              <a:latin typeface="Verdana"/>
              <a:ea typeface="Verdana"/>
              <a:cs typeface="Verdana"/>
              <a:sym typeface="Verdana"/>
            </a:endParaRPr>
          </a:p>
          <a:p>
            <a:pPr indent="0" lvl="0" marL="0" rtl="0" algn="just">
              <a:lnSpc>
                <a:spcPct val="115000"/>
              </a:lnSpc>
              <a:spcBef>
                <a:spcPts val="1200"/>
              </a:spcBef>
              <a:spcAft>
                <a:spcPts val="0"/>
              </a:spcAft>
              <a:buSzPts val="1100"/>
              <a:buNone/>
            </a:pPr>
            <a:r>
              <a:rPr lang="en-US" sz="1000">
                <a:solidFill>
                  <a:schemeClr val="dk1"/>
                </a:solidFill>
                <a:latin typeface="Verdana"/>
                <a:ea typeface="Verdana"/>
                <a:cs typeface="Verdana"/>
                <a:sym typeface="Verdana"/>
              </a:rPr>
              <a:t>It spreads fairly rapidly in the year 1928, 1929 and 1930.</a:t>
            </a:r>
            <a:endParaRPr sz="1000">
              <a:solidFill>
                <a:schemeClr val="dk1"/>
              </a:solidFill>
              <a:latin typeface="Verdana"/>
              <a:ea typeface="Verdana"/>
              <a:cs typeface="Verdana"/>
              <a:sym typeface="Verdana"/>
            </a:endParaRPr>
          </a:p>
          <a:p>
            <a:pPr indent="0" lvl="0" marL="0" rtl="0" algn="just">
              <a:lnSpc>
                <a:spcPct val="115000"/>
              </a:lnSpc>
              <a:spcBef>
                <a:spcPts val="1200"/>
              </a:spcBef>
              <a:spcAft>
                <a:spcPts val="0"/>
              </a:spcAft>
              <a:buSzPts val="1100"/>
              <a:buNone/>
            </a:pPr>
            <a:r>
              <a:rPr lang="en-US" sz="1000">
                <a:solidFill>
                  <a:schemeClr val="dk1"/>
                </a:solidFill>
                <a:latin typeface="Verdana"/>
                <a:ea typeface="Verdana"/>
                <a:cs typeface="Verdana"/>
                <a:sym typeface="Verdana"/>
              </a:rPr>
              <a:t>Source for the figure: Albers, Thilo N. H. and Martin Uebele. “The global impact of the great depression.” LSE Research Online Documents on Economics (2015). </a:t>
            </a:r>
            <a:endParaRPr sz="1000">
              <a:solidFill>
                <a:schemeClr val="dk1"/>
              </a:solidFill>
              <a:latin typeface="Verdana"/>
              <a:ea typeface="Verdana"/>
              <a:cs typeface="Verdana"/>
              <a:sym typeface="Verdana"/>
            </a:endParaRPr>
          </a:p>
          <a:p>
            <a:pPr indent="0" lvl="0" marL="0" rtl="0" algn="just">
              <a:lnSpc>
                <a:spcPct val="115000"/>
              </a:lnSpc>
              <a:spcBef>
                <a:spcPts val="1200"/>
              </a:spcBef>
              <a:spcAft>
                <a:spcPts val="0"/>
              </a:spcAft>
              <a:buClr>
                <a:schemeClr val="dk1"/>
              </a:buClr>
              <a:buSzPts val="1100"/>
              <a:buFont typeface="Arial"/>
              <a:buNone/>
            </a:pPr>
            <a:r>
              <a:rPr lang="en-US" sz="1000">
                <a:solidFill>
                  <a:schemeClr val="dk1"/>
                </a:solidFill>
                <a:latin typeface="Verdana"/>
                <a:ea typeface="Verdana"/>
                <a:cs typeface="Verdana"/>
                <a:sym typeface="Verdana"/>
              </a:rPr>
              <a:t>About the figure: It represents the international contagion at the Start of the Depression in 30 countries for which historical data were found by the authors Albers and Uebele (2015).</a:t>
            </a:r>
            <a:endParaRPr sz="1000">
              <a:solidFill>
                <a:schemeClr val="dk1"/>
              </a:solidFill>
              <a:latin typeface="Verdana"/>
              <a:ea typeface="Verdana"/>
              <a:cs typeface="Verdana"/>
              <a:sym typeface="Verdana"/>
            </a:endParaRPr>
          </a:p>
          <a:p>
            <a:pPr indent="0" lvl="0" marL="0" rtl="0" algn="l">
              <a:lnSpc>
                <a:spcPct val="100000"/>
              </a:lnSpc>
              <a:spcBef>
                <a:spcPts val="1200"/>
              </a:spcBef>
              <a:spcAft>
                <a:spcPts val="0"/>
              </a:spcAft>
              <a:buSzPts val="1100"/>
              <a:buNone/>
            </a:pPr>
            <a:r>
              <a:t/>
            </a:r>
            <a:endParaRPr/>
          </a:p>
        </p:txBody>
      </p:sp>
      <p:sp>
        <p:nvSpPr>
          <p:cNvPr id="133" name="Google Shape;13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600"/>
              <a:buFont typeface="Arial"/>
              <a:buNone/>
            </a:pPr>
            <a:r>
              <a:rPr lang="en-US" sz="1000">
                <a:solidFill>
                  <a:schemeClr val="dk1"/>
                </a:solidFill>
                <a:latin typeface="Verdana"/>
                <a:ea typeface="Verdana"/>
                <a:cs typeface="Verdana"/>
                <a:sym typeface="Verdana"/>
              </a:rPr>
              <a:t>Businesses stopped hiring.</a:t>
            </a:r>
            <a:endParaRPr sz="1000"/>
          </a:p>
        </p:txBody>
      </p:sp>
      <p:sp>
        <p:nvSpPr>
          <p:cNvPr id="139" name="Google Shape;139;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 name="Shape 23"/>
        <p:cNvGrpSpPr/>
        <p:nvPr/>
      </p:nvGrpSpPr>
      <p:grpSpPr>
        <a:xfrm>
          <a:off x="0" y="0"/>
          <a:ext cx="0" cy="0"/>
          <a:chOff x="0" y="0"/>
          <a:chExt cx="0" cy="0"/>
        </a:xfrm>
      </p:grpSpPr>
      <p:sp>
        <p:nvSpPr>
          <p:cNvPr id="24" name="Google Shape;24;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9"/>
          <p:cNvSpPr/>
          <p:nvPr>
            <p:ph idx="2" type="pic"/>
          </p:nvPr>
        </p:nvSpPr>
        <p:spPr>
          <a:xfrm>
            <a:off x="5183188" y="987425"/>
            <a:ext cx="6172200" cy="4873625"/>
          </a:xfrm>
          <a:prstGeom prst="rect">
            <a:avLst/>
          </a:prstGeom>
          <a:noFill/>
          <a:ln>
            <a:noFill/>
          </a:ln>
        </p:spPr>
      </p:sp>
      <p:sp>
        <p:nvSpPr>
          <p:cNvPr id="26" name="Google Shape;26;p1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 name="Google Shape;2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 name="Shape 43"/>
        <p:cNvGrpSpPr/>
        <p:nvPr/>
      </p:nvGrpSpPr>
      <p:grpSpPr>
        <a:xfrm>
          <a:off x="0" y="0"/>
          <a:ext cx="0" cy="0"/>
          <a:chOff x="0" y="0"/>
          <a:chExt cx="0" cy="0"/>
        </a:xfrm>
      </p:grpSpPr>
      <p:sp>
        <p:nvSpPr>
          <p:cNvPr id="44" name="Google Shape;44;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 name="Shape 52"/>
        <p:cNvGrpSpPr/>
        <p:nvPr/>
      </p:nvGrpSpPr>
      <p:grpSpPr>
        <a:xfrm>
          <a:off x="0" y="0"/>
          <a:ext cx="0" cy="0"/>
          <a:chOff x="0" y="0"/>
          <a:chExt cx="0" cy="0"/>
        </a:xfrm>
      </p:grpSpPr>
      <p:sp>
        <p:nvSpPr>
          <p:cNvPr id="53" name="Google Shape;5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4" name="Google Shape;64;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9164" l="0" r="0" t="0"/>
          <a:stretch/>
        </p:blipFill>
        <p:spPr>
          <a:xfrm>
            <a:off x="-78525" y="1636575"/>
            <a:ext cx="6518225" cy="5221424"/>
          </a:xfrm>
          <a:prstGeom prst="rect">
            <a:avLst/>
          </a:prstGeom>
          <a:noFill/>
          <a:ln>
            <a:noFill/>
          </a:ln>
          <a:effectLst>
            <a:outerShdw blurRad="57150" rotWithShape="0" algn="bl" dir="5400000" dist="19050">
              <a:srgbClr val="000000">
                <a:alpha val="49803"/>
              </a:srgbClr>
            </a:outerShdw>
            <a:reflection blurRad="0" dir="5400000" dist="38100" endA="0" endPos="30000" fadeDir="5400012" kx="0" rotWithShape="0" algn="bl" stPos="0" sy="-100000" ky="0"/>
          </a:effectLst>
        </p:spPr>
      </p:pic>
      <p:sp>
        <p:nvSpPr>
          <p:cNvPr id="85" name="Google Shape;85;p1"/>
          <p:cNvSpPr/>
          <p:nvPr/>
        </p:nvSpPr>
        <p:spPr>
          <a:xfrm>
            <a:off x="490512" y="346350"/>
            <a:ext cx="11211000" cy="6165300"/>
          </a:xfrm>
          <a:prstGeom prst="snip2DiagRect">
            <a:avLst>
              <a:gd fmla="val 0" name="adj1"/>
              <a:gd fmla="val 16667" name="adj2"/>
            </a:avLst>
          </a:prstGeom>
          <a:noFill/>
          <a:ln cap="flat" cmpd="dbl" w="60325">
            <a:solidFill>
              <a:srgbClr val="8296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1"/>
          <p:cNvSpPr txBox="1"/>
          <p:nvPr>
            <p:ph type="ctrTitle"/>
          </p:nvPr>
        </p:nvSpPr>
        <p:spPr>
          <a:xfrm>
            <a:off x="4710025" y="624849"/>
            <a:ext cx="6991500" cy="2229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Lucida Sans"/>
              <a:buNone/>
            </a:pPr>
            <a:r>
              <a:rPr lang="en-US">
                <a:latin typeface="Lucida Sans"/>
                <a:ea typeface="Lucida Sans"/>
                <a:cs typeface="Lucida Sans"/>
                <a:sym typeface="Lucida Sans"/>
              </a:rPr>
              <a:t>How to get away </a:t>
            </a:r>
            <a:br>
              <a:rPr lang="en-US">
                <a:latin typeface="Lucida Sans"/>
                <a:ea typeface="Lucida Sans"/>
                <a:cs typeface="Lucida Sans"/>
                <a:sym typeface="Lucida Sans"/>
              </a:rPr>
            </a:br>
            <a:r>
              <a:rPr lang="en-US">
                <a:latin typeface="Lucida Sans"/>
                <a:ea typeface="Lucida Sans"/>
                <a:cs typeface="Lucida Sans"/>
                <a:sym typeface="Lucida Sans"/>
              </a:rPr>
              <a:t>with a crisis?</a:t>
            </a:r>
            <a:endParaRPr i="1">
              <a:latin typeface="Lucida Sans"/>
              <a:ea typeface="Lucida Sans"/>
              <a:cs typeface="Lucida Sans"/>
              <a:sym typeface="Lucida Sans"/>
            </a:endParaRPr>
          </a:p>
        </p:txBody>
      </p:sp>
      <p:sp>
        <p:nvSpPr>
          <p:cNvPr id="87" name="Google Shape;87;p1"/>
          <p:cNvSpPr txBox="1"/>
          <p:nvPr>
            <p:ph idx="1" type="subTitle"/>
          </p:nvPr>
        </p:nvSpPr>
        <p:spPr>
          <a:xfrm>
            <a:off x="5021725" y="3040450"/>
            <a:ext cx="63681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i="1" lang="en-US" sz="3800">
                <a:latin typeface="Lucida Sans"/>
                <a:ea typeface="Lucida Sans"/>
                <a:cs typeface="Lucida Sans"/>
                <a:sym typeface="Lucida Sans"/>
              </a:rPr>
              <a:t>Keynesianism and the economic crises of the 20</a:t>
            </a:r>
            <a:r>
              <a:rPr baseline="30000" i="1" lang="en-US" sz="3800">
                <a:latin typeface="Lucida Sans"/>
                <a:ea typeface="Lucida Sans"/>
                <a:cs typeface="Lucida Sans"/>
                <a:sym typeface="Lucida Sans"/>
              </a:rPr>
              <a:t>th</a:t>
            </a:r>
            <a:r>
              <a:rPr i="1" lang="en-US" sz="3800">
                <a:latin typeface="Lucida Sans"/>
                <a:ea typeface="Lucida Sans"/>
                <a:cs typeface="Lucida Sans"/>
                <a:sym typeface="Lucida Sans"/>
              </a:rPr>
              <a:t> Century </a:t>
            </a:r>
            <a:endParaRPr sz="3800">
              <a:latin typeface="Arial"/>
              <a:ea typeface="Arial"/>
              <a:cs typeface="Arial"/>
              <a:sym typeface="Arial"/>
            </a:endParaRPr>
          </a:p>
        </p:txBody>
      </p:sp>
      <p:sp>
        <p:nvSpPr>
          <p:cNvPr id="88" name="Google Shape;88;p1"/>
          <p:cNvSpPr txBox="1"/>
          <p:nvPr/>
        </p:nvSpPr>
        <p:spPr>
          <a:xfrm>
            <a:off x="697225" y="147950"/>
            <a:ext cx="2073000" cy="477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800"/>
              <a:buFont typeface="Arial"/>
              <a:buNone/>
            </a:pPr>
            <a:r>
              <a:rPr lang="en-US" sz="1800">
                <a:solidFill>
                  <a:srgbClr val="8496B0"/>
                </a:solidFill>
                <a:latin typeface="Lucida Sans"/>
                <a:ea typeface="Lucida Sans"/>
                <a:cs typeface="Lucida Sans"/>
                <a:sym typeface="Lucida Sans"/>
              </a:rPr>
              <a:t>E</a:t>
            </a:r>
            <a:r>
              <a:rPr b="0" i="0" lang="en-US" sz="1800" u="none" cap="none" strike="noStrike">
                <a:solidFill>
                  <a:srgbClr val="8496B0"/>
                </a:solidFill>
                <a:latin typeface="Lucida Sans"/>
                <a:ea typeface="Lucida Sans"/>
                <a:cs typeface="Lucida Sans"/>
                <a:sym typeface="Lucida Sans"/>
              </a:rPr>
              <a:t>ssential</a:t>
            </a:r>
            <a:r>
              <a:rPr lang="en-US" sz="1800">
                <a:solidFill>
                  <a:srgbClr val="8496B0"/>
                </a:solidFill>
                <a:latin typeface="Lucida Sans"/>
                <a:ea typeface="Lucida Sans"/>
                <a:cs typeface="Lucida Sans"/>
                <a:sym typeface="Lucida Sans"/>
              </a:rPr>
              <a:t> Lecture</a:t>
            </a:r>
            <a:endParaRPr b="0" i="0" sz="11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0"/>
          <p:cNvSpPr txBox="1"/>
          <p:nvPr>
            <p:ph type="title"/>
          </p:nvPr>
        </p:nvSpPr>
        <p:spPr>
          <a:xfrm>
            <a:off x="816300" y="2668013"/>
            <a:ext cx="3025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Mass Poverty</a:t>
            </a:r>
            <a:endParaRPr/>
          </a:p>
        </p:txBody>
      </p:sp>
      <p:pic>
        <p:nvPicPr>
          <p:cNvPr id="149" name="Google Shape;149;p10"/>
          <p:cNvPicPr preferRelativeResize="0"/>
          <p:nvPr/>
        </p:nvPicPr>
        <p:blipFill rotWithShape="1">
          <a:blip r:embed="rId3">
            <a:alphaModFix/>
          </a:blip>
          <a:srcRect b="0" l="0" r="0" t="0"/>
          <a:stretch/>
        </p:blipFill>
        <p:spPr>
          <a:xfrm>
            <a:off x="4079225" y="1115500"/>
            <a:ext cx="7484874" cy="46270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1"/>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Responses to the Crisis</a:t>
            </a:r>
            <a:endParaRPr/>
          </a:p>
        </p:txBody>
      </p:sp>
      <p:sp>
        <p:nvSpPr>
          <p:cNvPr id="155" name="Google Shape;155;p11"/>
          <p:cNvSpPr txBox="1"/>
          <p:nvPr>
            <p:ph idx="1" type="body"/>
          </p:nvPr>
        </p:nvSpPr>
        <p:spPr>
          <a:xfrm>
            <a:off x="839800" y="2057400"/>
            <a:ext cx="3932100" cy="3811500"/>
          </a:xfrm>
          <a:prstGeom prst="rect">
            <a:avLst/>
          </a:prstGeom>
          <a:noFill/>
          <a:ln>
            <a:noFill/>
          </a:ln>
        </p:spPr>
        <p:txBody>
          <a:bodyPr anchorCtr="0" anchor="t" bIns="45700" lIns="91425" spcFirstLastPara="1" rIns="91425" wrap="square" tIns="45700">
            <a:normAutofit/>
          </a:bodyPr>
          <a:lstStyle/>
          <a:p>
            <a:pPr indent="-393700" lvl="0" marL="457200" rtl="0" algn="l">
              <a:lnSpc>
                <a:spcPct val="150000"/>
              </a:lnSpc>
              <a:spcBef>
                <a:spcPts val="0"/>
              </a:spcBef>
              <a:spcAft>
                <a:spcPts val="0"/>
              </a:spcAft>
              <a:buSzPts val="2600"/>
              <a:buFont typeface="Verdana"/>
              <a:buChar char="✓"/>
            </a:pPr>
            <a:r>
              <a:rPr lang="en-US" sz="2600">
                <a:latin typeface="Verdana"/>
                <a:ea typeface="Verdana"/>
                <a:cs typeface="Verdana"/>
                <a:sym typeface="Verdana"/>
              </a:rPr>
              <a:t>Free Market</a:t>
            </a:r>
            <a:endParaRPr/>
          </a:p>
          <a:p>
            <a:pPr indent="-393700" lvl="0" marL="457200" rtl="0" algn="l">
              <a:lnSpc>
                <a:spcPct val="150000"/>
              </a:lnSpc>
              <a:spcBef>
                <a:spcPts val="0"/>
              </a:spcBef>
              <a:spcAft>
                <a:spcPts val="0"/>
              </a:spcAft>
              <a:buSzPts val="2600"/>
              <a:buFont typeface="Verdana"/>
              <a:buChar char="✓"/>
            </a:pPr>
            <a:r>
              <a:rPr lang="en-US" sz="2600">
                <a:latin typeface="Verdana"/>
                <a:ea typeface="Verdana"/>
                <a:cs typeface="Verdana"/>
                <a:sym typeface="Verdana"/>
              </a:rPr>
              <a:t>Balanced Budget </a:t>
            </a:r>
            <a:endParaRPr/>
          </a:p>
          <a:p>
            <a:pPr indent="-393700" lvl="0" marL="457200" rtl="0" algn="l">
              <a:lnSpc>
                <a:spcPct val="150000"/>
              </a:lnSpc>
              <a:spcBef>
                <a:spcPts val="0"/>
              </a:spcBef>
              <a:spcAft>
                <a:spcPts val="0"/>
              </a:spcAft>
              <a:buSzPts val="2600"/>
              <a:buFont typeface="Verdana"/>
              <a:buChar char="✓"/>
            </a:pPr>
            <a:r>
              <a:rPr lang="en-US" sz="2600">
                <a:latin typeface="Verdana"/>
                <a:ea typeface="Verdana"/>
                <a:cs typeface="Verdana"/>
                <a:sym typeface="Verdana"/>
              </a:rPr>
              <a:t>Increase interest rates </a:t>
            </a:r>
            <a:endParaRPr/>
          </a:p>
          <a:p>
            <a:pPr indent="-393700" lvl="0" marL="457200" rtl="0" algn="l">
              <a:lnSpc>
                <a:spcPct val="150000"/>
              </a:lnSpc>
              <a:spcBef>
                <a:spcPts val="0"/>
              </a:spcBef>
              <a:spcAft>
                <a:spcPts val="0"/>
              </a:spcAft>
              <a:buSzPts val="2600"/>
              <a:buFont typeface="Verdana"/>
              <a:buChar char="✓"/>
            </a:pPr>
            <a:r>
              <a:rPr lang="en-US" sz="2600">
                <a:latin typeface="Verdana"/>
                <a:ea typeface="Verdana"/>
                <a:cs typeface="Verdana"/>
                <a:sym typeface="Verdana"/>
              </a:rPr>
              <a:t>Trade barriers</a:t>
            </a:r>
            <a:endParaRPr/>
          </a:p>
        </p:txBody>
      </p:sp>
      <p:pic>
        <p:nvPicPr>
          <p:cNvPr id="156" name="Google Shape;156;p11"/>
          <p:cNvPicPr preferRelativeResize="0"/>
          <p:nvPr/>
        </p:nvPicPr>
        <p:blipFill rotWithShape="1">
          <a:blip r:embed="rId3">
            <a:alphaModFix/>
          </a:blip>
          <a:srcRect b="12820" l="2973" r="2624" t="4087"/>
          <a:stretch/>
        </p:blipFill>
        <p:spPr>
          <a:xfrm>
            <a:off x="5148875" y="1317838"/>
            <a:ext cx="6305275" cy="42223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237f21c3ad_0_567"/>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Discussion Time!</a:t>
            </a:r>
            <a:endParaRPr/>
          </a:p>
        </p:txBody>
      </p:sp>
      <p:sp>
        <p:nvSpPr>
          <p:cNvPr id="162" name="Google Shape;162;g2237f21c3ad_0_567"/>
          <p:cNvSpPr txBox="1"/>
          <p:nvPr>
            <p:ph idx="1" type="body"/>
          </p:nvPr>
        </p:nvSpPr>
        <p:spPr>
          <a:xfrm>
            <a:off x="839807" y="2057400"/>
            <a:ext cx="6076200" cy="38115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1600"/>
              <a:buNone/>
            </a:pPr>
            <a:r>
              <a:rPr lang="en-US" sz="2600">
                <a:latin typeface="Verdana"/>
                <a:ea typeface="Verdana"/>
                <a:cs typeface="Verdana"/>
                <a:sym typeface="Verdana"/>
              </a:rPr>
              <a:t>Were the responses to the covid crisis similar to the responses to the Great Depression? </a:t>
            </a:r>
            <a:endParaRPr sz="2600">
              <a:latin typeface="Verdana"/>
              <a:ea typeface="Verdana"/>
              <a:cs typeface="Verdana"/>
              <a:sym typeface="Verdana"/>
            </a:endParaRPr>
          </a:p>
          <a:p>
            <a:pPr indent="0" lvl="0" marL="0" rtl="0" algn="l">
              <a:lnSpc>
                <a:spcPct val="150000"/>
              </a:lnSpc>
              <a:spcBef>
                <a:spcPts val="0"/>
              </a:spcBef>
              <a:spcAft>
                <a:spcPts val="0"/>
              </a:spcAft>
              <a:buSzPts val="1600"/>
              <a:buNone/>
            </a:pPr>
            <a:r>
              <a:rPr lang="en-US" sz="2400">
                <a:latin typeface="Verdana"/>
                <a:ea typeface="Verdana"/>
                <a:cs typeface="Verdana"/>
                <a:sym typeface="Verdana"/>
              </a:rPr>
              <a:t>Which policies were implemented? Did they reduce poverty and unemployment?</a:t>
            </a:r>
            <a:endParaRPr sz="2400">
              <a:latin typeface="Verdana"/>
              <a:ea typeface="Verdana"/>
              <a:cs typeface="Verdana"/>
              <a:sym typeface="Verdana"/>
            </a:endParaRPr>
          </a:p>
        </p:txBody>
      </p:sp>
      <p:pic>
        <p:nvPicPr>
          <p:cNvPr id="163" name="Google Shape;163;g2237f21c3ad_0_567"/>
          <p:cNvPicPr preferRelativeResize="0"/>
          <p:nvPr/>
        </p:nvPicPr>
        <p:blipFill rotWithShape="1">
          <a:blip r:embed="rId3">
            <a:alphaModFix/>
          </a:blip>
          <a:srcRect b="0" l="0" r="0" t="0"/>
          <a:stretch/>
        </p:blipFill>
        <p:spPr>
          <a:xfrm rot="-863299">
            <a:off x="7269156" y="1709834"/>
            <a:ext cx="5263741" cy="4506632"/>
          </a:xfrm>
          <a:prstGeom prst="rect">
            <a:avLst/>
          </a:prstGeom>
          <a:noFill/>
          <a:ln>
            <a:noFill/>
          </a:ln>
        </p:spPr>
      </p:pic>
      <p:pic>
        <p:nvPicPr>
          <p:cNvPr id="164" name="Google Shape;164;g2237f21c3ad_0_567"/>
          <p:cNvPicPr preferRelativeResize="0"/>
          <p:nvPr/>
        </p:nvPicPr>
        <p:blipFill rotWithShape="1">
          <a:blip r:embed="rId4">
            <a:alphaModFix/>
          </a:blip>
          <a:srcRect b="0" l="0" r="0" t="0"/>
          <a:stretch/>
        </p:blipFill>
        <p:spPr>
          <a:xfrm>
            <a:off x="5209150" y="4913799"/>
            <a:ext cx="3247399" cy="1413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solidFill>
                  <a:srgbClr val="8296B0"/>
                </a:solidFill>
                <a:latin typeface="Lucida Sans"/>
                <a:ea typeface="Lucida Sans"/>
                <a:cs typeface="Lucida Sans"/>
                <a:sym typeface="Lucida Sans"/>
              </a:rPr>
              <a:t>The (general) theory of Keynes </a:t>
            </a:r>
            <a:endParaRPr/>
          </a:p>
        </p:txBody>
      </p:sp>
      <p:sp>
        <p:nvSpPr>
          <p:cNvPr id="170" name="Google Shape;170;p1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rPr lang="en-US" sz="3600">
                <a:latin typeface="Verdana"/>
                <a:ea typeface="Verdana"/>
                <a:cs typeface="Verdana"/>
                <a:sym typeface="Verdana"/>
              </a:rPr>
              <a:t>1936</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237f21c3ad_0_83"/>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Fierce opponent of laissez-faire</a:t>
            </a:r>
            <a:endParaRPr/>
          </a:p>
        </p:txBody>
      </p:sp>
      <p:sp>
        <p:nvSpPr>
          <p:cNvPr id="176" name="Google Shape;176;g2237f21c3ad_0_83"/>
          <p:cNvSpPr txBox="1"/>
          <p:nvPr>
            <p:ph idx="1" type="body"/>
          </p:nvPr>
        </p:nvSpPr>
        <p:spPr>
          <a:xfrm>
            <a:off x="839802" y="2057400"/>
            <a:ext cx="4649400" cy="38115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2600"/>
              <a:buNone/>
            </a:pPr>
            <a:r>
              <a:rPr lang="en-US" sz="2600">
                <a:latin typeface="Verdana"/>
                <a:ea typeface="Verdana"/>
                <a:cs typeface="Verdana"/>
                <a:sym typeface="Verdana"/>
              </a:rPr>
              <a:t>Keynes argued in favor of administered markets. For him, active </a:t>
            </a:r>
            <a:r>
              <a:rPr lang="en-US" sz="2600">
                <a:latin typeface="Verdana"/>
                <a:ea typeface="Verdana"/>
                <a:cs typeface="Verdana"/>
                <a:sym typeface="Verdana"/>
              </a:rPr>
              <a:t>state </a:t>
            </a:r>
            <a:r>
              <a:rPr lang="en-US" sz="2600">
                <a:latin typeface="Verdana"/>
                <a:ea typeface="Verdana"/>
                <a:cs typeface="Verdana"/>
                <a:sym typeface="Verdana"/>
              </a:rPr>
              <a:t>interventions lead to better outcomes for society as a whole.</a:t>
            </a:r>
            <a:endParaRPr sz="2600">
              <a:latin typeface="Verdana"/>
              <a:ea typeface="Verdana"/>
              <a:cs typeface="Verdana"/>
              <a:sym typeface="Verdana"/>
            </a:endParaRPr>
          </a:p>
        </p:txBody>
      </p:sp>
      <p:pic>
        <p:nvPicPr>
          <p:cNvPr id="177" name="Google Shape;177;g2237f21c3ad_0_83"/>
          <p:cNvPicPr preferRelativeResize="0"/>
          <p:nvPr/>
        </p:nvPicPr>
        <p:blipFill rotWithShape="1">
          <a:blip r:embed="rId3">
            <a:alphaModFix/>
          </a:blip>
          <a:srcRect b="0" l="0" r="0" t="0"/>
          <a:stretch/>
        </p:blipFill>
        <p:spPr>
          <a:xfrm>
            <a:off x="6350125" y="839700"/>
            <a:ext cx="4038600" cy="5029200"/>
          </a:xfrm>
          <a:prstGeom prst="rect">
            <a:avLst/>
          </a:prstGeom>
          <a:noFill/>
          <a:ln>
            <a:noFill/>
          </a:ln>
        </p:spPr>
      </p:pic>
      <p:sp>
        <p:nvSpPr>
          <p:cNvPr id="178" name="Google Shape;178;g2237f21c3ad_0_83"/>
          <p:cNvSpPr txBox="1"/>
          <p:nvPr/>
        </p:nvSpPr>
        <p:spPr>
          <a:xfrm rot="-343786">
            <a:off x="3778324" y="5633941"/>
            <a:ext cx="1962203" cy="758577"/>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2400"/>
              <a:buFont typeface="Arial"/>
              <a:buNone/>
            </a:pPr>
            <a:r>
              <a:rPr b="0" i="0" lang="en-US" sz="2900" u="none" cap="none" strike="noStrike">
                <a:solidFill>
                  <a:schemeClr val="accent2"/>
                </a:solidFill>
                <a:latin typeface="Lucida Sans"/>
                <a:ea typeface="Lucida Sans"/>
                <a:cs typeface="Lucida Sans"/>
                <a:sym typeface="Lucida Sans"/>
              </a:rPr>
              <a:t>But, why?</a:t>
            </a:r>
            <a:endParaRPr b="0" i="0" sz="2900" u="none" cap="none" strike="noStrike">
              <a:solidFill>
                <a:schemeClr val="accent2"/>
              </a:solidFill>
              <a:latin typeface="Lucida Sans"/>
              <a:ea typeface="Lucida Sans"/>
              <a:cs typeface="Lucida Sans"/>
              <a:sym typeface="Lucid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2237f21c3ad_0_19"/>
          <p:cNvSpPr txBox="1"/>
          <p:nvPr>
            <p:ph type="title"/>
          </p:nvPr>
        </p:nvSpPr>
        <p:spPr>
          <a:xfrm>
            <a:off x="839788" y="1219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Effective Demand</a:t>
            </a:r>
            <a:endParaRPr/>
          </a:p>
        </p:txBody>
      </p:sp>
      <p:sp>
        <p:nvSpPr>
          <p:cNvPr id="184" name="Google Shape;184;g2237f21c3ad_0_19"/>
          <p:cNvSpPr txBox="1"/>
          <p:nvPr>
            <p:ph idx="1" type="body"/>
          </p:nvPr>
        </p:nvSpPr>
        <p:spPr>
          <a:xfrm>
            <a:off x="839788" y="2819400"/>
            <a:ext cx="3932100" cy="3811500"/>
          </a:xfrm>
          <a:prstGeom prst="rect">
            <a:avLst/>
          </a:prstGeom>
          <a:noFill/>
          <a:ln>
            <a:noFill/>
          </a:ln>
        </p:spPr>
        <p:txBody>
          <a:bodyPr anchorCtr="0" anchor="t" bIns="45700" lIns="91425" spcFirstLastPara="1" rIns="91425" wrap="square" tIns="45700">
            <a:normAutofit/>
          </a:bodyPr>
          <a:lstStyle/>
          <a:p>
            <a:pPr indent="0" lvl="0" marL="0" rtl="0" algn="l">
              <a:lnSpc>
                <a:spcPct val="130000"/>
              </a:lnSpc>
              <a:spcBef>
                <a:spcPts val="0"/>
              </a:spcBef>
              <a:spcAft>
                <a:spcPts val="0"/>
              </a:spcAft>
              <a:buSzPts val="2405"/>
              <a:buNone/>
            </a:pPr>
            <a:r>
              <a:rPr lang="en-US" sz="2105">
                <a:latin typeface="Verdana"/>
                <a:ea typeface="Verdana"/>
                <a:cs typeface="Verdana"/>
                <a:sym typeface="Verdana"/>
              </a:rPr>
              <a:t>Keynes introduces the principle of effective demand, which is the assumption that the level of production depends on economic agents' decision to spend. </a:t>
            </a:r>
            <a:endParaRPr sz="1180"/>
          </a:p>
        </p:txBody>
      </p:sp>
      <p:pic>
        <p:nvPicPr>
          <p:cNvPr id="185" name="Google Shape;185;g2237f21c3ad_0_19"/>
          <p:cNvPicPr preferRelativeResize="0"/>
          <p:nvPr/>
        </p:nvPicPr>
        <p:blipFill rotWithShape="1">
          <a:blip r:embed="rId3">
            <a:alphaModFix/>
          </a:blip>
          <a:srcRect b="0" l="0" r="0" t="0"/>
          <a:stretch/>
        </p:blipFill>
        <p:spPr>
          <a:xfrm>
            <a:off x="5042125" y="1651186"/>
            <a:ext cx="6320299" cy="4217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237f21c3ad_1_61"/>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Paradox of Thrift</a:t>
            </a:r>
            <a:endParaRPr/>
          </a:p>
        </p:txBody>
      </p:sp>
      <p:sp>
        <p:nvSpPr>
          <p:cNvPr id="191" name="Google Shape;191;g2237f21c3ad_1_61"/>
          <p:cNvSpPr txBox="1"/>
          <p:nvPr>
            <p:ph idx="1" type="body"/>
          </p:nvPr>
        </p:nvSpPr>
        <p:spPr>
          <a:xfrm>
            <a:off x="839800" y="2057400"/>
            <a:ext cx="4976700" cy="44973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2600"/>
              <a:buNone/>
            </a:pPr>
            <a:r>
              <a:rPr lang="en-US" sz="1800">
                <a:latin typeface="Verdana"/>
                <a:ea typeface="Verdana"/>
                <a:cs typeface="Verdana"/>
                <a:sym typeface="Verdana"/>
              </a:rPr>
              <a:t>Traditionally, economists thought a country would get richer if it saved more. </a:t>
            </a:r>
            <a:endParaRPr sz="1800">
              <a:latin typeface="Verdana"/>
              <a:ea typeface="Verdana"/>
              <a:cs typeface="Verdana"/>
              <a:sym typeface="Verdana"/>
            </a:endParaRPr>
          </a:p>
          <a:p>
            <a:pPr indent="0" lvl="0" marL="0" rtl="0" algn="l">
              <a:lnSpc>
                <a:spcPct val="150000"/>
              </a:lnSpc>
              <a:spcBef>
                <a:spcPts val="0"/>
              </a:spcBef>
              <a:spcAft>
                <a:spcPts val="0"/>
              </a:spcAft>
              <a:buSzPts val="2600"/>
              <a:buNone/>
            </a:pPr>
            <a:r>
              <a:t/>
            </a:r>
            <a:endParaRPr sz="1800">
              <a:latin typeface="Verdana"/>
              <a:ea typeface="Verdana"/>
              <a:cs typeface="Verdana"/>
              <a:sym typeface="Verdana"/>
            </a:endParaRPr>
          </a:p>
          <a:p>
            <a:pPr indent="0" lvl="0" marL="0" rtl="0" algn="l">
              <a:lnSpc>
                <a:spcPct val="150000"/>
              </a:lnSpc>
              <a:spcBef>
                <a:spcPts val="0"/>
              </a:spcBef>
              <a:spcAft>
                <a:spcPts val="0"/>
              </a:spcAft>
              <a:buSzPts val="2600"/>
              <a:buNone/>
            </a:pPr>
            <a:r>
              <a:rPr lang="en-US" sz="1800">
                <a:latin typeface="Verdana"/>
                <a:ea typeface="Verdana"/>
                <a:cs typeface="Verdana"/>
                <a:sym typeface="Verdana"/>
              </a:rPr>
              <a:t>Keynes argued that too much savings could actually be a problem. </a:t>
            </a:r>
            <a:endParaRPr sz="1800">
              <a:latin typeface="Verdana"/>
              <a:ea typeface="Verdana"/>
              <a:cs typeface="Verdana"/>
              <a:sym typeface="Verdana"/>
            </a:endParaRPr>
          </a:p>
          <a:p>
            <a:pPr indent="0" lvl="0" marL="0" rtl="0" algn="l">
              <a:lnSpc>
                <a:spcPct val="150000"/>
              </a:lnSpc>
              <a:spcBef>
                <a:spcPts val="0"/>
              </a:spcBef>
              <a:spcAft>
                <a:spcPts val="0"/>
              </a:spcAft>
              <a:buSzPts val="2600"/>
              <a:buNone/>
            </a:pPr>
            <a:r>
              <a:t/>
            </a:r>
            <a:endParaRPr sz="1800">
              <a:latin typeface="Verdana"/>
              <a:ea typeface="Verdana"/>
              <a:cs typeface="Verdana"/>
              <a:sym typeface="Verdana"/>
            </a:endParaRPr>
          </a:p>
          <a:p>
            <a:pPr indent="0" lvl="0" marL="0" rtl="0" algn="l">
              <a:lnSpc>
                <a:spcPct val="150000"/>
              </a:lnSpc>
              <a:spcBef>
                <a:spcPts val="0"/>
              </a:spcBef>
              <a:spcAft>
                <a:spcPts val="0"/>
              </a:spcAft>
              <a:buSzPts val="2600"/>
              <a:buNone/>
            </a:pPr>
            <a:r>
              <a:rPr lang="en-US" sz="1800">
                <a:latin typeface="Verdana"/>
                <a:ea typeface="Verdana"/>
                <a:cs typeface="Verdana"/>
                <a:sym typeface="Verdana"/>
              </a:rPr>
              <a:t>If no one is willing to buy what an economy produces, the result is a Depression. </a:t>
            </a:r>
            <a:endParaRPr sz="1800">
              <a:latin typeface="Verdana"/>
              <a:ea typeface="Verdana"/>
              <a:cs typeface="Verdana"/>
              <a:sym typeface="Verdana"/>
            </a:endParaRPr>
          </a:p>
        </p:txBody>
      </p:sp>
      <p:pic>
        <p:nvPicPr>
          <p:cNvPr id="192" name="Google Shape;192;g2237f21c3ad_1_61"/>
          <p:cNvPicPr preferRelativeResize="0"/>
          <p:nvPr/>
        </p:nvPicPr>
        <p:blipFill rotWithShape="1">
          <a:blip r:embed="rId3">
            <a:alphaModFix/>
          </a:blip>
          <a:srcRect b="0" l="0" r="0" t="0"/>
          <a:stretch/>
        </p:blipFill>
        <p:spPr>
          <a:xfrm>
            <a:off x="5982325" y="1811600"/>
            <a:ext cx="5821899" cy="38812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237f21c3ad_0_93"/>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What drives growth?</a:t>
            </a:r>
            <a:endParaRPr/>
          </a:p>
        </p:txBody>
      </p:sp>
      <p:grpSp>
        <p:nvGrpSpPr>
          <p:cNvPr id="198" name="Google Shape;198;g2237f21c3ad_0_93"/>
          <p:cNvGrpSpPr/>
          <p:nvPr/>
        </p:nvGrpSpPr>
        <p:grpSpPr>
          <a:xfrm>
            <a:off x="3980256" y="1499570"/>
            <a:ext cx="4233494" cy="4233494"/>
            <a:chOff x="2820225" y="891450"/>
            <a:chExt cx="3175200" cy="3175200"/>
          </a:xfrm>
        </p:grpSpPr>
        <p:sp>
          <p:nvSpPr>
            <p:cNvPr id="199" name="Google Shape;199;g2237f21c3ad_0_93"/>
            <p:cNvSpPr/>
            <p:nvPr/>
          </p:nvSpPr>
          <p:spPr>
            <a:xfrm rot="10800000">
              <a:off x="2820225" y="891450"/>
              <a:ext cx="3175200" cy="3175200"/>
            </a:xfrm>
            <a:prstGeom prst="blockArc">
              <a:avLst>
                <a:gd fmla="val 5399801" name="adj1"/>
                <a:gd fmla="val 3012680" name="adj2"/>
                <a:gd fmla="val 6939" name="adj3"/>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237f21c3ad_0_93"/>
            <p:cNvSpPr/>
            <p:nvPr/>
          </p:nvSpPr>
          <p:spPr>
            <a:xfrm rot="10800000">
              <a:off x="3175023" y="1179900"/>
              <a:ext cx="450600" cy="450600"/>
            </a:xfrm>
            <a:prstGeom prst="rtTriangle">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1" name="Google Shape;201;g2237f21c3ad_0_93"/>
          <p:cNvGrpSpPr/>
          <p:nvPr/>
        </p:nvGrpSpPr>
        <p:grpSpPr>
          <a:xfrm>
            <a:off x="6984173" y="3541150"/>
            <a:ext cx="2562737" cy="1388777"/>
            <a:chOff x="5130371" y="2422673"/>
            <a:chExt cx="1922101" cy="1041609"/>
          </a:xfrm>
        </p:grpSpPr>
        <p:sp>
          <p:nvSpPr>
            <p:cNvPr id="202" name="Google Shape;202;g2237f21c3ad_0_93"/>
            <p:cNvSpPr/>
            <p:nvPr/>
          </p:nvSpPr>
          <p:spPr>
            <a:xfrm>
              <a:off x="5130372" y="2707682"/>
              <a:ext cx="1922100" cy="756600"/>
            </a:xfrm>
            <a:prstGeom prst="rect">
              <a:avLst/>
            </a:prstGeom>
            <a:solidFill>
              <a:srgbClr val="1B786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Businesses invest heavily to be prepared to make big profits in the future </a:t>
              </a:r>
              <a:endParaRPr b="0" i="0" sz="2400" u="none" cap="none" strike="noStrike">
                <a:solidFill>
                  <a:srgbClr val="FFFFFF"/>
                </a:solidFill>
                <a:latin typeface="Arial"/>
                <a:ea typeface="Arial"/>
                <a:cs typeface="Arial"/>
                <a:sym typeface="Arial"/>
              </a:endParaRPr>
            </a:p>
          </p:txBody>
        </p:sp>
        <p:sp>
          <p:nvSpPr>
            <p:cNvPr id="203" name="Google Shape;203;g2237f21c3ad_0_93"/>
            <p:cNvSpPr/>
            <p:nvPr/>
          </p:nvSpPr>
          <p:spPr>
            <a:xfrm>
              <a:off x="5130371" y="2422673"/>
              <a:ext cx="1922100" cy="285000"/>
            </a:xfrm>
            <a:prstGeom prst="round1Rect">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High Investment</a:t>
              </a:r>
              <a:endParaRPr b="0" i="0" sz="1600" u="none" cap="none" strike="noStrike">
                <a:solidFill>
                  <a:srgbClr val="FFFFFF"/>
                </a:solidFill>
                <a:latin typeface="Arial"/>
                <a:ea typeface="Arial"/>
                <a:cs typeface="Arial"/>
                <a:sym typeface="Arial"/>
              </a:endParaRPr>
            </a:p>
          </p:txBody>
        </p:sp>
      </p:grpSp>
      <p:grpSp>
        <p:nvGrpSpPr>
          <p:cNvPr id="204" name="Google Shape;204;g2237f21c3ad_0_93"/>
          <p:cNvGrpSpPr/>
          <p:nvPr/>
        </p:nvGrpSpPr>
        <p:grpSpPr>
          <a:xfrm>
            <a:off x="5207822" y="1069245"/>
            <a:ext cx="2024963" cy="1434615"/>
            <a:chOff x="3798075" y="709250"/>
            <a:chExt cx="1332300" cy="914700"/>
          </a:xfrm>
        </p:grpSpPr>
        <p:sp>
          <p:nvSpPr>
            <p:cNvPr id="205" name="Google Shape;205;g2237f21c3ad_0_93"/>
            <p:cNvSpPr/>
            <p:nvPr/>
          </p:nvSpPr>
          <p:spPr>
            <a:xfrm>
              <a:off x="3798075" y="994250"/>
              <a:ext cx="1332300" cy="629700"/>
            </a:xfrm>
            <a:prstGeom prst="rect">
              <a:avLst/>
            </a:prstGeom>
            <a:solidFill>
              <a:srgbClr val="1B786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Entrepreneurs think business will be strong in the future </a:t>
              </a:r>
              <a:endParaRPr b="0" i="0" sz="2400" u="none" cap="none" strike="noStrike">
                <a:solidFill>
                  <a:srgbClr val="FFFFFF"/>
                </a:solidFill>
                <a:latin typeface="Arial"/>
                <a:ea typeface="Arial"/>
                <a:cs typeface="Arial"/>
                <a:sym typeface="Arial"/>
              </a:endParaRPr>
            </a:p>
          </p:txBody>
        </p:sp>
        <p:sp>
          <p:nvSpPr>
            <p:cNvPr id="206" name="Google Shape;206;g2237f21c3ad_0_93"/>
            <p:cNvSpPr/>
            <p:nvPr/>
          </p:nvSpPr>
          <p:spPr>
            <a:xfrm>
              <a:off x="3798075" y="709250"/>
              <a:ext cx="1332300" cy="285000"/>
            </a:xfrm>
            <a:prstGeom prst="round1Rect">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Good Expectations</a:t>
              </a:r>
              <a:endParaRPr b="0" i="0" sz="1600" u="none" cap="none" strike="noStrike">
                <a:solidFill>
                  <a:srgbClr val="FFFFFF"/>
                </a:solidFill>
                <a:latin typeface="Arial"/>
                <a:ea typeface="Arial"/>
                <a:cs typeface="Arial"/>
                <a:sym typeface="Arial"/>
              </a:endParaRPr>
            </a:p>
          </p:txBody>
        </p:sp>
      </p:grpSp>
      <p:grpSp>
        <p:nvGrpSpPr>
          <p:cNvPr id="207" name="Google Shape;207;g2237f21c3ad_0_93"/>
          <p:cNvGrpSpPr/>
          <p:nvPr/>
        </p:nvGrpSpPr>
        <p:grpSpPr>
          <a:xfrm>
            <a:off x="2644991" y="3541120"/>
            <a:ext cx="2633659" cy="1500795"/>
            <a:chOff x="1333272" y="2422673"/>
            <a:chExt cx="2464819" cy="1326611"/>
          </a:xfrm>
        </p:grpSpPr>
        <p:sp>
          <p:nvSpPr>
            <p:cNvPr id="208" name="Google Shape;208;g2237f21c3ad_0_93"/>
            <p:cNvSpPr/>
            <p:nvPr/>
          </p:nvSpPr>
          <p:spPr>
            <a:xfrm>
              <a:off x="1333291" y="2707684"/>
              <a:ext cx="2464800" cy="1041600"/>
            </a:xfrm>
            <a:prstGeom prst="rect">
              <a:avLst/>
            </a:prstGeom>
            <a:solidFill>
              <a:srgbClr val="1B786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Investments drive increased demand, boosting economic growth </a:t>
              </a:r>
              <a:endParaRPr b="0" i="0" sz="1800" u="none" cap="none" strike="noStrike">
                <a:solidFill>
                  <a:srgbClr val="FFFFFF"/>
                </a:solidFill>
                <a:latin typeface="Arial"/>
                <a:ea typeface="Arial"/>
                <a:cs typeface="Arial"/>
                <a:sym typeface="Arial"/>
              </a:endParaRPr>
            </a:p>
          </p:txBody>
        </p:sp>
        <p:sp>
          <p:nvSpPr>
            <p:cNvPr id="209" name="Google Shape;209;g2237f21c3ad_0_93"/>
            <p:cNvSpPr/>
            <p:nvPr/>
          </p:nvSpPr>
          <p:spPr>
            <a:xfrm>
              <a:off x="1333272" y="2422673"/>
              <a:ext cx="2464800" cy="285000"/>
            </a:xfrm>
            <a:prstGeom prst="round1Rect">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Demand and Growth</a:t>
              </a:r>
              <a:endParaRPr b="0" i="0" sz="1600" u="none" cap="none" strike="noStrike">
                <a:solidFill>
                  <a:srgbClr val="FFFFFF"/>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237f21c3ad_0_456"/>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What </a:t>
            </a:r>
            <a:r>
              <a:rPr lang="en-US">
                <a:solidFill>
                  <a:srgbClr val="CC4125"/>
                </a:solidFill>
                <a:latin typeface="Lucida Sans"/>
                <a:ea typeface="Lucida Sans"/>
                <a:cs typeface="Lucida Sans"/>
                <a:sym typeface="Lucida Sans"/>
              </a:rPr>
              <a:t>harms</a:t>
            </a:r>
            <a:endParaRPr>
              <a:solidFill>
                <a:srgbClr val="CC4125"/>
              </a:solidFill>
              <a:latin typeface="Lucida Sans"/>
              <a:ea typeface="Lucida Sans"/>
              <a:cs typeface="Lucida Sans"/>
              <a:sym typeface="Lucida Sans"/>
            </a:endParaRPr>
          </a:p>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growth?</a:t>
            </a:r>
            <a:endParaRPr/>
          </a:p>
        </p:txBody>
      </p:sp>
      <p:grpSp>
        <p:nvGrpSpPr>
          <p:cNvPr id="215" name="Google Shape;215;g2237f21c3ad_0_456"/>
          <p:cNvGrpSpPr/>
          <p:nvPr/>
        </p:nvGrpSpPr>
        <p:grpSpPr>
          <a:xfrm>
            <a:off x="3980256" y="1499570"/>
            <a:ext cx="4233494" cy="4233494"/>
            <a:chOff x="2820225" y="891450"/>
            <a:chExt cx="3175200" cy="3175200"/>
          </a:xfrm>
        </p:grpSpPr>
        <p:sp>
          <p:nvSpPr>
            <p:cNvPr id="216" name="Google Shape;216;g2237f21c3ad_0_456"/>
            <p:cNvSpPr/>
            <p:nvPr/>
          </p:nvSpPr>
          <p:spPr>
            <a:xfrm rot="10800000">
              <a:off x="2820225" y="891450"/>
              <a:ext cx="3175200" cy="3175200"/>
            </a:xfrm>
            <a:prstGeom prst="blockArc">
              <a:avLst>
                <a:gd fmla="val 5399801" name="adj1"/>
                <a:gd fmla="val 3012680" name="adj2"/>
                <a:gd fmla="val 6939" name="adj3"/>
              </a:avLst>
            </a:prstGeom>
            <a:solidFill>
              <a:srgbClr val="CC4125"/>
            </a:solid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2237f21c3ad_0_456"/>
            <p:cNvSpPr/>
            <p:nvPr/>
          </p:nvSpPr>
          <p:spPr>
            <a:xfrm rot="10800000">
              <a:off x="3175023" y="1179900"/>
              <a:ext cx="450600" cy="450600"/>
            </a:xfrm>
            <a:prstGeom prst="rtTriangle">
              <a:avLst/>
            </a:prstGeom>
            <a:solidFill>
              <a:srgbClr val="CC4125"/>
            </a:solid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8" name="Google Shape;218;g2237f21c3ad_0_456"/>
          <p:cNvGrpSpPr/>
          <p:nvPr/>
        </p:nvGrpSpPr>
        <p:grpSpPr>
          <a:xfrm>
            <a:off x="6984173" y="3541150"/>
            <a:ext cx="2562737" cy="1388777"/>
            <a:chOff x="5130371" y="2422673"/>
            <a:chExt cx="1922101" cy="1041609"/>
          </a:xfrm>
        </p:grpSpPr>
        <p:sp>
          <p:nvSpPr>
            <p:cNvPr id="219" name="Google Shape;219;g2237f21c3ad_0_456"/>
            <p:cNvSpPr/>
            <p:nvPr/>
          </p:nvSpPr>
          <p:spPr>
            <a:xfrm>
              <a:off x="5130372" y="2707682"/>
              <a:ext cx="1922100" cy="756600"/>
            </a:xfrm>
            <a:prstGeom prst="rect">
              <a:avLst/>
            </a:prstGeom>
            <a:solidFill>
              <a:srgbClr val="E69138"/>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Businesses stop investing to prepare for bad times </a:t>
              </a:r>
              <a:endParaRPr b="0" i="0" sz="2400" u="none" cap="none" strike="noStrike">
                <a:solidFill>
                  <a:srgbClr val="FFFFFF"/>
                </a:solidFill>
                <a:latin typeface="Arial"/>
                <a:ea typeface="Arial"/>
                <a:cs typeface="Arial"/>
                <a:sym typeface="Arial"/>
              </a:endParaRPr>
            </a:p>
          </p:txBody>
        </p:sp>
        <p:sp>
          <p:nvSpPr>
            <p:cNvPr id="220" name="Google Shape;220;g2237f21c3ad_0_456"/>
            <p:cNvSpPr/>
            <p:nvPr/>
          </p:nvSpPr>
          <p:spPr>
            <a:xfrm>
              <a:off x="5130371" y="2422673"/>
              <a:ext cx="1922100" cy="285000"/>
            </a:xfrm>
            <a:prstGeom prst="round1Rect">
              <a:avLst>
                <a:gd fmla="val 50000" name="adj"/>
              </a:avLst>
            </a:prstGeom>
            <a:solidFill>
              <a:srgbClr val="CC412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Low Investment</a:t>
              </a:r>
              <a:endParaRPr b="0" i="0" sz="1600" u="none" cap="none" strike="noStrike">
                <a:solidFill>
                  <a:srgbClr val="FFFFFF"/>
                </a:solidFill>
                <a:latin typeface="Arial"/>
                <a:ea typeface="Arial"/>
                <a:cs typeface="Arial"/>
                <a:sym typeface="Arial"/>
              </a:endParaRPr>
            </a:p>
          </p:txBody>
        </p:sp>
      </p:grpSp>
      <p:grpSp>
        <p:nvGrpSpPr>
          <p:cNvPr id="221" name="Google Shape;221;g2237f21c3ad_0_456"/>
          <p:cNvGrpSpPr/>
          <p:nvPr/>
        </p:nvGrpSpPr>
        <p:grpSpPr>
          <a:xfrm>
            <a:off x="5207822" y="1069245"/>
            <a:ext cx="2024963" cy="1434615"/>
            <a:chOff x="3798075" y="709250"/>
            <a:chExt cx="1332300" cy="914700"/>
          </a:xfrm>
        </p:grpSpPr>
        <p:sp>
          <p:nvSpPr>
            <p:cNvPr id="222" name="Google Shape;222;g2237f21c3ad_0_456"/>
            <p:cNvSpPr/>
            <p:nvPr/>
          </p:nvSpPr>
          <p:spPr>
            <a:xfrm>
              <a:off x="3798075" y="994250"/>
              <a:ext cx="1332300" cy="629700"/>
            </a:xfrm>
            <a:prstGeom prst="rect">
              <a:avLst/>
            </a:prstGeom>
            <a:solidFill>
              <a:srgbClr val="E69138"/>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Entrepreneurs think business will be weak in the future </a:t>
              </a:r>
              <a:endParaRPr b="0" i="0" sz="2400" u="none" cap="none" strike="noStrike">
                <a:solidFill>
                  <a:srgbClr val="FFFFFF"/>
                </a:solidFill>
                <a:latin typeface="Arial"/>
                <a:ea typeface="Arial"/>
                <a:cs typeface="Arial"/>
                <a:sym typeface="Arial"/>
              </a:endParaRPr>
            </a:p>
          </p:txBody>
        </p:sp>
        <p:sp>
          <p:nvSpPr>
            <p:cNvPr id="223" name="Google Shape;223;g2237f21c3ad_0_456"/>
            <p:cNvSpPr/>
            <p:nvPr/>
          </p:nvSpPr>
          <p:spPr>
            <a:xfrm>
              <a:off x="3798075" y="709250"/>
              <a:ext cx="1332300" cy="285000"/>
            </a:xfrm>
            <a:prstGeom prst="round1Rect">
              <a:avLst>
                <a:gd fmla="val 50000" name="adj"/>
              </a:avLst>
            </a:prstGeom>
            <a:solidFill>
              <a:srgbClr val="A61C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Bad Expectations</a:t>
              </a:r>
              <a:endParaRPr b="0" i="0" sz="1600" u="none" cap="none" strike="noStrike">
                <a:solidFill>
                  <a:srgbClr val="FFFFFF"/>
                </a:solidFill>
                <a:latin typeface="Arial"/>
                <a:ea typeface="Arial"/>
                <a:cs typeface="Arial"/>
                <a:sym typeface="Arial"/>
              </a:endParaRPr>
            </a:p>
          </p:txBody>
        </p:sp>
      </p:grpSp>
      <p:grpSp>
        <p:nvGrpSpPr>
          <p:cNvPr id="224" name="Google Shape;224;g2237f21c3ad_0_456"/>
          <p:cNvGrpSpPr/>
          <p:nvPr/>
        </p:nvGrpSpPr>
        <p:grpSpPr>
          <a:xfrm>
            <a:off x="2644991" y="3541120"/>
            <a:ext cx="2633659" cy="1500795"/>
            <a:chOff x="1333272" y="2422673"/>
            <a:chExt cx="2464819" cy="1326611"/>
          </a:xfrm>
        </p:grpSpPr>
        <p:sp>
          <p:nvSpPr>
            <p:cNvPr id="225" name="Google Shape;225;g2237f21c3ad_0_456"/>
            <p:cNvSpPr/>
            <p:nvPr/>
          </p:nvSpPr>
          <p:spPr>
            <a:xfrm>
              <a:off x="1333291" y="2707684"/>
              <a:ext cx="2464800" cy="1041600"/>
            </a:xfrm>
            <a:prstGeom prst="rect">
              <a:avLst/>
            </a:prstGeom>
            <a:solidFill>
              <a:srgbClr val="E69138"/>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Total demand falls and the economy slows. Some businesses might fail. </a:t>
              </a:r>
              <a:endParaRPr b="0" i="0" sz="1800" u="none" cap="none" strike="noStrike">
                <a:solidFill>
                  <a:srgbClr val="FFFFFF"/>
                </a:solidFill>
                <a:latin typeface="Arial"/>
                <a:ea typeface="Arial"/>
                <a:cs typeface="Arial"/>
                <a:sym typeface="Arial"/>
              </a:endParaRPr>
            </a:p>
          </p:txBody>
        </p:sp>
        <p:sp>
          <p:nvSpPr>
            <p:cNvPr id="226" name="Google Shape;226;g2237f21c3ad_0_456"/>
            <p:cNvSpPr/>
            <p:nvPr/>
          </p:nvSpPr>
          <p:spPr>
            <a:xfrm>
              <a:off x="1333272" y="2422673"/>
              <a:ext cx="2464800" cy="285000"/>
            </a:xfrm>
            <a:prstGeom prst="round1Rect">
              <a:avLst>
                <a:gd fmla="val 50000" name="adj"/>
              </a:avLst>
            </a:prstGeom>
            <a:solidFill>
              <a:srgbClr val="CC412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Crisis and Depression </a:t>
              </a:r>
              <a:endParaRPr b="0" i="0" sz="1600" u="none" cap="none" strike="noStrike">
                <a:solidFill>
                  <a:srgbClr val="FFFFFF"/>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237f21c3ad_1_84"/>
          <p:cNvSpPr txBox="1"/>
          <p:nvPr>
            <p:ph type="title"/>
          </p:nvPr>
        </p:nvSpPr>
        <p:spPr>
          <a:xfrm>
            <a:off x="807825" y="473200"/>
            <a:ext cx="30480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But the future is </a:t>
            </a:r>
            <a:r>
              <a:rPr lang="en-US">
                <a:solidFill>
                  <a:schemeClr val="accent6"/>
                </a:solidFill>
                <a:latin typeface="Lucida Sans"/>
                <a:ea typeface="Lucida Sans"/>
                <a:cs typeface="Lucida Sans"/>
                <a:sym typeface="Lucida Sans"/>
              </a:rPr>
              <a:t>uncertain.</a:t>
            </a:r>
            <a:endParaRPr>
              <a:solidFill>
                <a:schemeClr val="accent6"/>
              </a:solidFill>
            </a:endParaRPr>
          </a:p>
        </p:txBody>
      </p:sp>
      <p:grpSp>
        <p:nvGrpSpPr>
          <p:cNvPr id="232" name="Google Shape;232;g2237f21c3ad_1_84"/>
          <p:cNvGrpSpPr/>
          <p:nvPr/>
        </p:nvGrpSpPr>
        <p:grpSpPr>
          <a:xfrm>
            <a:off x="6314231" y="1527408"/>
            <a:ext cx="4233494" cy="4233494"/>
            <a:chOff x="2820225" y="891450"/>
            <a:chExt cx="3175200" cy="3175200"/>
          </a:xfrm>
        </p:grpSpPr>
        <p:sp>
          <p:nvSpPr>
            <p:cNvPr id="233" name="Google Shape;233;g2237f21c3ad_1_84"/>
            <p:cNvSpPr/>
            <p:nvPr/>
          </p:nvSpPr>
          <p:spPr>
            <a:xfrm rot="10800000">
              <a:off x="2820225" y="891450"/>
              <a:ext cx="3175200" cy="3175200"/>
            </a:xfrm>
            <a:prstGeom prst="blockArc">
              <a:avLst>
                <a:gd fmla="val 5399801" name="adj1"/>
                <a:gd fmla="val 3012680" name="adj2"/>
                <a:gd fmla="val 6939" name="adj3"/>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g2237f21c3ad_1_84"/>
            <p:cNvSpPr/>
            <p:nvPr/>
          </p:nvSpPr>
          <p:spPr>
            <a:xfrm rot="10800000">
              <a:off x="3175023" y="1179900"/>
              <a:ext cx="450600" cy="450600"/>
            </a:xfrm>
            <a:prstGeom prst="rtTriangle">
              <a:avLst/>
            </a:prstGeom>
            <a:solidFill>
              <a:srgbClr val="83E3D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5" name="Google Shape;235;g2237f21c3ad_1_84"/>
          <p:cNvGrpSpPr/>
          <p:nvPr/>
        </p:nvGrpSpPr>
        <p:grpSpPr>
          <a:xfrm>
            <a:off x="9318148" y="3568988"/>
            <a:ext cx="2562737" cy="1388777"/>
            <a:chOff x="5130371" y="2422673"/>
            <a:chExt cx="1922101" cy="1041609"/>
          </a:xfrm>
        </p:grpSpPr>
        <p:sp>
          <p:nvSpPr>
            <p:cNvPr id="236" name="Google Shape;236;g2237f21c3ad_1_84"/>
            <p:cNvSpPr/>
            <p:nvPr/>
          </p:nvSpPr>
          <p:spPr>
            <a:xfrm>
              <a:off x="5130372" y="2707682"/>
              <a:ext cx="1922100" cy="756600"/>
            </a:xfrm>
            <a:prstGeom prst="rect">
              <a:avLst/>
            </a:prstGeom>
            <a:solidFill>
              <a:srgbClr val="1B786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Businesses invest heavily to be prepared to make big profits in the future </a:t>
              </a:r>
              <a:endParaRPr b="0" i="0" sz="2400" u="none" cap="none" strike="noStrike">
                <a:solidFill>
                  <a:srgbClr val="FFFFFF"/>
                </a:solidFill>
                <a:latin typeface="Arial"/>
                <a:ea typeface="Arial"/>
                <a:cs typeface="Arial"/>
                <a:sym typeface="Arial"/>
              </a:endParaRPr>
            </a:p>
          </p:txBody>
        </p:sp>
        <p:sp>
          <p:nvSpPr>
            <p:cNvPr id="237" name="Google Shape;237;g2237f21c3ad_1_84"/>
            <p:cNvSpPr/>
            <p:nvPr/>
          </p:nvSpPr>
          <p:spPr>
            <a:xfrm>
              <a:off x="5130371" y="2422673"/>
              <a:ext cx="1922100" cy="285000"/>
            </a:xfrm>
            <a:prstGeom prst="round1Rect">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High Investment</a:t>
              </a:r>
              <a:endParaRPr b="0" i="0" sz="1600" u="none" cap="none" strike="noStrike">
                <a:solidFill>
                  <a:srgbClr val="FFFFFF"/>
                </a:solidFill>
                <a:latin typeface="Arial"/>
                <a:ea typeface="Arial"/>
                <a:cs typeface="Arial"/>
                <a:sym typeface="Arial"/>
              </a:endParaRPr>
            </a:p>
          </p:txBody>
        </p:sp>
      </p:grpSp>
      <p:grpSp>
        <p:nvGrpSpPr>
          <p:cNvPr id="238" name="Google Shape;238;g2237f21c3ad_1_84"/>
          <p:cNvGrpSpPr/>
          <p:nvPr/>
        </p:nvGrpSpPr>
        <p:grpSpPr>
          <a:xfrm>
            <a:off x="7541797" y="1097082"/>
            <a:ext cx="2024963" cy="1434615"/>
            <a:chOff x="3798075" y="709250"/>
            <a:chExt cx="1332300" cy="914700"/>
          </a:xfrm>
        </p:grpSpPr>
        <p:sp>
          <p:nvSpPr>
            <p:cNvPr id="239" name="Google Shape;239;g2237f21c3ad_1_84"/>
            <p:cNvSpPr/>
            <p:nvPr/>
          </p:nvSpPr>
          <p:spPr>
            <a:xfrm>
              <a:off x="3798075" y="994250"/>
              <a:ext cx="1332300" cy="629700"/>
            </a:xfrm>
            <a:prstGeom prst="rect">
              <a:avLst/>
            </a:prstGeom>
            <a:solidFill>
              <a:srgbClr val="1B786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Entrepreneurs think business will be strong in the future </a:t>
              </a:r>
              <a:endParaRPr b="0" i="0" sz="2400" u="none" cap="none" strike="noStrike">
                <a:solidFill>
                  <a:srgbClr val="FFFFFF"/>
                </a:solidFill>
                <a:latin typeface="Arial"/>
                <a:ea typeface="Arial"/>
                <a:cs typeface="Arial"/>
                <a:sym typeface="Arial"/>
              </a:endParaRPr>
            </a:p>
          </p:txBody>
        </p:sp>
        <p:sp>
          <p:nvSpPr>
            <p:cNvPr id="240" name="Google Shape;240;g2237f21c3ad_1_84"/>
            <p:cNvSpPr/>
            <p:nvPr/>
          </p:nvSpPr>
          <p:spPr>
            <a:xfrm>
              <a:off x="3798075" y="709250"/>
              <a:ext cx="1332300" cy="285000"/>
            </a:xfrm>
            <a:prstGeom prst="round1Rect">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Good Expectations</a:t>
              </a:r>
              <a:endParaRPr b="0" i="0" sz="1600" u="none" cap="none" strike="noStrike">
                <a:solidFill>
                  <a:srgbClr val="FFFFFF"/>
                </a:solidFill>
                <a:latin typeface="Arial"/>
                <a:ea typeface="Arial"/>
                <a:cs typeface="Arial"/>
                <a:sym typeface="Arial"/>
              </a:endParaRPr>
            </a:p>
          </p:txBody>
        </p:sp>
      </p:grpSp>
      <p:grpSp>
        <p:nvGrpSpPr>
          <p:cNvPr id="241" name="Google Shape;241;g2237f21c3ad_1_84"/>
          <p:cNvGrpSpPr/>
          <p:nvPr/>
        </p:nvGrpSpPr>
        <p:grpSpPr>
          <a:xfrm>
            <a:off x="4978966" y="3568957"/>
            <a:ext cx="2633659" cy="1500795"/>
            <a:chOff x="1333272" y="2422673"/>
            <a:chExt cx="2464819" cy="1326611"/>
          </a:xfrm>
        </p:grpSpPr>
        <p:sp>
          <p:nvSpPr>
            <p:cNvPr id="242" name="Google Shape;242;g2237f21c3ad_1_84"/>
            <p:cNvSpPr/>
            <p:nvPr/>
          </p:nvSpPr>
          <p:spPr>
            <a:xfrm>
              <a:off x="1333291" y="2707684"/>
              <a:ext cx="2464800" cy="1041600"/>
            </a:xfrm>
            <a:prstGeom prst="rect">
              <a:avLst/>
            </a:prstGeom>
            <a:solidFill>
              <a:srgbClr val="1B786E"/>
            </a:solid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Investments drive increased demand, boosting economic growth </a:t>
              </a:r>
              <a:endParaRPr b="0" i="0" sz="1800" u="none" cap="none" strike="noStrike">
                <a:solidFill>
                  <a:srgbClr val="FFFFFF"/>
                </a:solidFill>
                <a:latin typeface="Arial"/>
                <a:ea typeface="Arial"/>
                <a:cs typeface="Arial"/>
                <a:sym typeface="Arial"/>
              </a:endParaRPr>
            </a:p>
          </p:txBody>
        </p:sp>
        <p:sp>
          <p:nvSpPr>
            <p:cNvPr id="243" name="Google Shape;243;g2237f21c3ad_1_84"/>
            <p:cNvSpPr/>
            <p:nvPr/>
          </p:nvSpPr>
          <p:spPr>
            <a:xfrm>
              <a:off x="1333272" y="2422673"/>
              <a:ext cx="2464800" cy="285000"/>
            </a:xfrm>
            <a:prstGeom prst="round1Rect">
              <a:avLst>
                <a:gd fmla="val 50000" name="adj"/>
              </a:avLst>
            </a:prstGeom>
            <a:solidFill>
              <a:srgbClr val="155B5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FFFFFF"/>
                  </a:solidFill>
                  <a:latin typeface="Roboto"/>
                  <a:ea typeface="Roboto"/>
                  <a:cs typeface="Roboto"/>
                  <a:sym typeface="Roboto"/>
                </a:rPr>
                <a:t>Demand and Growth</a:t>
              </a:r>
              <a:endParaRPr b="0" i="0" sz="1600" u="none" cap="none" strike="noStrike">
                <a:solidFill>
                  <a:srgbClr val="FFFFFF"/>
                </a:solidFill>
                <a:latin typeface="Arial"/>
                <a:ea typeface="Arial"/>
                <a:cs typeface="Arial"/>
                <a:sym typeface="Arial"/>
              </a:endParaRPr>
            </a:p>
          </p:txBody>
        </p:sp>
      </p:grpSp>
      <p:sp>
        <p:nvSpPr>
          <p:cNvPr id="244" name="Google Shape;244;g2237f21c3ad_1_84"/>
          <p:cNvSpPr/>
          <p:nvPr/>
        </p:nvSpPr>
        <p:spPr>
          <a:xfrm>
            <a:off x="561700" y="869650"/>
            <a:ext cx="6763624" cy="5683398"/>
          </a:xfrm>
          <a:custGeom>
            <a:rect b="b" l="l" r="r" t="t"/>
            <a:pathLst>
              <a:path extrusionOk="0" h="234633" w="279229">
                <a:moveTo>
                  <a:pt x="226402" y="115372"/>
                </a:moveTo>
                <a:cubicBezTo>
                  <a:pt x="219581" y="106633"/>
                  <a:pt x="199546" y="58355"/>
                  <a:pt x="185478" y="62938"/>
                </a:cubicBezTo>
                <a:cubicBezTo>
                  <a:pt x="171410" y="67521"/>
                  <a:pt x="157023" y="116438"/>
                  <a:pt x="141996" y="142868"/>
                </a:cubicBezTo>
                <a:cubicBezTo>
                  <a:pt x="126969" y="169298"/>
                  <a:pt x="117591" y="210862"/>
                  <a:pt x="95317" y="221519"/>
                </a:cubicBezTo>
                <a:cubicBezTo>
                  <a:pt x="73043" y="232176"/>
                  <a:pt x="22101" y="221626"/>
                  <a:pt x="8353" y="206812"/>
                </a:cubicBezTo>
                <a:cubicBezTo>
                  <a:pt x="-5395" y="191998"/>
                  <a:pt x="-706" y="136793"/>
                  <a:pt x="12829" y="132637"/>
                </a:cubicBezTo>
                <a:cubicBezTo>
                  <a:pt x="26364" y="128481"/>
                  <a:pt x="88390" y="172922"/>
                  <a:pt x="89562" y="181874"/>
                </a:cubicBezTo>
                <a:cubicBezTo>
                  <a:pt x="90734" y="190826"/>
                  <a:pt x="19650" y="195622"/>
                  <a:pt x="19863" y="186350"/>
                </a:cubicBezTo>
                <a:cubicBezTo>
                  <a:pt x="20076" y="177078"/>
                  <a:pt x="65157" y="118783"/>
                  <a:pt x="90841" y="126243"/>
                </a:cubicBezTo>
                <a:cubicBezTo>
                  <a:pt x="116525" y="133703"/>
                  <a:pt x="155318" y="219175"/>
                  <a:pt x="173968" y="231111"/>
                </a:cubicBezTo>
                <a:cubicBezTo>
                  <a:pt x="192618" y="243047"/>
                  <a:pt x="224377" y="221519"/>
                  <a:pt x="202743" y="197860"/>
                </a:cubicBezTo>
                <a:cubicBezTo>
                  <a:pt x="181109" y="174201"/>
                  <a:pt x="68141" y="109830"/>
                  <a:pt x="44162" y="89155"/>
                </a:cubicBezTo>
                <a:cubicBezTo>
                  <a:pt x="20183" y="68480"/>
                  <a:pt x="59509" y="79137"/>
                  <a:pt x="58869" y="73808"/>
                </a:cubicBezTo>
                <a:cubicBezTo>
                  <a:pt x="58230" y="68479"/>
                  <a:pt x="24552" y="62725"/>
                  <a:pt x="40325" y="57183"/>
                </a:cubicBezTo>
                <a:cubicBezTo>
                  <a:pt x="56098" y="51641"/>
                  <a:pt x="136667" y="49936"/>
                  <a:pt x="153506" y="40557"/>
                </a:cubicBezTo>
                <a:cubicBezTo>
                  <a:pt x="170345" y="31179"/>
                  <a:pt x="134323" y="4962"/>
                  <a:pt x="141357" y="912"/>
                </a:cubicBezTo>
                <a:cubicBezTo>
                  <a:pt x="148391" y="-3138"/>
                  <a:pt x="189634" y="7946"/>
                  <a:pt x="195709" y="16259"/>
                </a:cubicBezTo>
                <a:cubicBezTo>
                  <a:pt x="201784" y="24572"/>
                  <a:pt x="165762" y="47379"/>
                  <a:pt x="177805" y="50789"/>
                </a:cubicBezTo>
                <a:cubicBezTo>
                  <a:pt x="189848" y="54199"/>
                  <a:pt x="251128" y="39172"/>
                  <a:pt x="267966" y="36721"/>
                </a:cubicBezTo>
                <a:cubicBezTo>
                  <a:pt x="284805" y="34270"/>
                  <a:pt x="277024" y="36188"/>
                  <a:pt x="278836" y="36081"/>
                </a:cubicBezTo>
              </a:path>
            </a:pathLst>
          </a:custGeom>
          <a:no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237f21c3ad_1_84"/>
          <p:cNvSpPr/>
          <p:nvPr/>
        </p:nvSpPr>
        <p:spPr>
          <a:xfrm>
            <a:off x="5614275" y="2257900"/>
            <a:ext cx="2135400" cy="1247100"/>
          </a:xfrm>
          <a:prstGeom prst="mathMultiply">
            <a:avLst>
              <a:gd fmla="val 23520" name="adj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Content</a:t>
            </a:r>
            <a:endParaRPr/>
          </a:p>
        </p:txBody>
      </p:sp>
      <p:sp>
        <p:nvSpPr>
          <p:cNvPr id="94" name="Google Shape;94;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463550" lvl="0" marL="463550" rtl="0" algn="l">
              <a:lnSpc>
                <a:spcPct val="150000"/>
              </a:lnSpc>
              <a:spcBef>
                <a:spcPts val="0"/>
              </a:spcBef>
              <a:spcAft>
                <a:spcPts val="0"/>
              </a:spcAft>
              <a:buSzPts val="2600"/>
              <a:buFont typeface="Arial"/>
              <a:buAutoNum type="arabicPeriod"/>
            </a:pPr>
            <a:r>
              <a:rPr lang="en-US" sz="2600">
                <a:latin typeface="Verdana"/>
                <a:ea typeface="Verdana"/>
                <a:cs typeface="Verdana"/>
                <a:sym typeface="Verdana"/>
              </a:rPr>
              <a:t>Introduction and Motivation</a:t>
            </a:r>
            <a:endParaRPr/>
          </a:p>
          <a:p>
            <a:pPr indent="-463550" lvl="0" marL="463550" rtl="0" algn="l">
              <a:lnSpc>
                <a:spcPct val="150000"/>
              </a:lnSpc>
              <a:spcBef>
                <a:spcPts val="0"/>
              </a:spcBef>
              <a:spcAft>
                <a:spcPts val="0"/>
              </a:spcAft>
              <a:buSzPts val="2600"/>
              <a:buFont typeface="Arial"/>
              <a:buAutoNum type="arabicPeriod"/>
            </a:pPr>
            <a:r>
              <a:rPr lang="en-US" sz="2600">
                <a:latin typeface="Verdana"/>
                <a:ea typeface="Verdana"/>
                <a:cs typeface="Verdana"/>
                <a:sym typeface="Verdana"/>
              </a:rPr>
              <a:t>The Great Depression (1929 - 1941)</a:t>
            </a:r>
            <a:endParaRPr/>
          </a:p>
          <a:p>
            <a:pPr indent="-463550" lvl="0" marL="463550" rtl="0" algn="l">
              <a:lnSpc>
                <a:spcPct val="150000"/>
              </a:lnSpc>
              <a:spcBef>
                <a:spcPts val="0"/>
              </a:spcBef>
              <a:spcAft>
                <a:spcPts val="0"/>
              </a:spcAft>
              <a:buSzPts val="2600"/>
              <a:buFont typeface="Arial"/>
              <a:buAutoNum type="arabicPeriod"/>
            </a:pPr>
            <a:r>
              <a:rPr lang="en-US" sz="2600">
                <a:latin typeface="Verdana"/>
                <a:ea typeface="Verdana"/>
                <a:cs typeface="Verdana"/>
                <a:sym typeface="Verdana"/>
              </a:rPr>
              <a:t>The (general) theory of Keynes (1936)</a:t>
            </a:r>
            <a:endParaRPr/>
          </a:p>
          <a:p>
            <a:pPr indent="-463550" lvl="0" marL="463550" rtl="0" algn="l">
              <a:lnSpc>
                <a:spcPct val="150000"/>
              </a:lnSpc>
              <a:spcBef>
                <a:spcPts val="0"/>
              </a:spcBef>
              <a:spcAft>
                <a:spcPts val="0"/>
              </a:spcAft>
              <a:buSzPts val="2600"/>
              <a:buFont typeface="Arial"/>
              <a:buAutoNum type="arabicPeriod"/>
            </a:pPr>
            <a:r>
              <a:rPr lang="en-US" sz="2600">
                <a:latin typeface="Verdana"/>
                <a:ea typeface="Verdana"/>
                <a:cs typeface="Verdana"/>
                <a:sym typeface="Verdana"/>
              </a:rPr>
              <a:t>Expansion of the State (1940s - 1960s)</a:t>
            </a:r>
            <a:endParaRPr/>
          </a:p>
          <a:p>
            <a:pPr indent="-463550" lvl="0" marL="463550" rtl="0" algn="l">
              <a:lnSpc>
                <a:spcPct val="150000"/>
              </a:lnSpc>
              <a:spcBef>
                <a:spcPts val="0"/>
              </a:spcBef>
              <a:spcAft>
                <a:spcPts val="0"/>
              </a:spcAft>
              <a:buSzPts val="2600"/>
              <a:buFont typeface="Arial"/>
              <a:buAutoNum type="arabicPeriod"/>
            </a:pPr>
            <a:r>
              <a:rPr lang="en-US" sz="2600">
                <a:latin typeface="Verdana"/>
                <a:ea typeface="Verdana"/>
                <a:cs typeface="Verdana"/>
                <a:sym typeface="Verdana"/>
              </a:rPr>
              <a:t>Stagflation and Energy Crises (1970s)</a:t>
            </a:r>
            <a:endParaRPr/>
          </a:p>
          <a:p>
            <a:pPr indent="-463550" lvl="0" marL="463550" rtl="0" algn="l">
              <a:lnSpc>
                <a:spcPct val="150000"/>
              </a:lnSpc>
              <a:spcBef>
                <a:spcPts val="0"/>
              </a:spcBef>
              <a:spcAft>
                <a:spcPts val="0"/>
              </a:spcAft>
              <a:buSzPts val="2600"/>
              <a:buFont typeface="Arial"/>
              <a:buAutoNum type="arabicPeriod"/>
            </a:pPr>
            <a:r>
              <a:rPr lang="en-US" sz="2600">
                <a:latin typeface="Verdana"/>
                <a:ea typeface="Verdana"/>
                <a:cs typeface="Verdana"/>
                <a:sym typeface="Verdana"/>
              </a:rPr>
              <a:t>Crisis and you!? (21</a:t>
            </a:r>
            <a:r>
              <a:rPr baseline="30000" lang="en-US" sz="2600">
                <a:latin typeface="Verdana"/>
                <a:ea typeface="Verdana"/>
                <a:cs typeface="Verdana"/>
                <a:sym typeface="Verdana"/>
              </a:rPr>
              <a:t>st</a:t>
            </a:r>
            <a:r>
              <a:rPr lang="en-US" sz="2600">
                <a:latin typeface="Verdana"/>
                <a:ea typeface="Verdana"/>
                <a:cs typeface="Verdana"/>
                <a:sym typeface="Verdana"/>
              </a:rPr>
              <a:t> Century)</a:t>
            </a:r>
            <a:endParaRPr/>
          </a:p>
          <a:p>
            <a:pPr indent="-298450" lvl="0" marL="463550" rtl="0" algn="l">
              <a:lnSpc>
                <a:spcPct val="90000"/>
              </a:lnSpc>
              <a:spcBef>
                <a:spcPts val="0"/>
              </a:spcBef>
              <a:spcAft>
                <a:spcPts val="0"/>
              </a:spcAft>
              <a:buSzPts val="2600"/>
              <a:buFont typeface="Arial"/>
              <a:buNone/>
            </a:pPr>
            <a:r>
              <a:t/>
            </a:r>
            <a:endParaRPr sz="2500">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237f21c3ad_0_61"/>
          <p:cNvSpPr txBox="1"/>
          <p:nvPr>
            <p:ph idx="1" type="body"/>
          </p:nvPr>
        </p:nvSpPr>
        <p:spPr>
          <a:xfrm>
            <a:off x="839825" y="917500"/>
            <a:ext cx="6539100" cy="53184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50000"/>
              </a:lnSpc>
              <a:spcBef>
                <a:spcPts val="0"/>
              </a:spcBef>
              <a:spcAft>
                <a:spcPts val="0"/>
              </a:spcAft>
              <a:buSzPct val="100000"/>
              <a:buNone/>
            </a:pPr>
            <a:r>
              <a:rPr lang="en-US" sz="2600">
                <a:latin typeface="Verdana"/>
                <a:ea typeface="Verdana"/>
                <a:cs typeface="Verdana"/>
                <a:sym typeface="Verdana"/>
              </a:rPr>
              <a:t>Expectations are unstable because they are based on psychological factors. Keynes called </a:t>
            </a:r>
            <a:r>
              <a:rPr lang="en-US" sz="3200">
                <a:solidFill>
                  <a:srgbClr val="8296B0"/>
                </a:solidFill>
                <a:latin typeface="Lucida Sans"/>
                <a:ea typeface="Lucida Sans"/>
                <a:cs typeface="Lucida Sans"/>
                <a:sym typeface="Lucida Sans"/>
              </a:rPr>
              <a:t>Animal Spirits </a:t>
            </a:r>
            <a:r>
              <a:rPr lang="en-US" sz="2600">
                <a:latin typeface="Verdana"/>
                <a:ea typeface="Verdana"/>
                <a:cs typeface="Verdana"/>
                <a:sym typeface="Verdana"/>
              </a:rPr>
              <a:t>this psychological aspect of investment decisions by firms.</a:t>
            </a:r>
            <a:endParaRPr sz="2600">
              <a:latin typeface="Verdana"/>
              <a:ea typeface="Verdana"/>
              <a:cs typeface="Verdana"/>
              <a:sym typeface="Verdana"/>
            </a:endParaRPr>
          </a:p>
          <a:p>
            <a:pPr indent="0" lvl="0" marL="0" rtl="0" algn="l">
              <a:lnSpc>
                <a:spcPct val="150000"/>
              </a:lnSpc>
              <a:spcBef>
                <a:spcPts val="0"/>
              </a:spcBef>
              <a:spcAft>
                <a:spcPts val="0"/>
              </a:spcAft>
              <a:buSzPct val="100000"/>
              <a:buNone/>
            </a:pPr>
            <a:r>
              <a:rPr lang="en-US" sz="2600">
                <a:latin typeface="Verdana"/>
                <a:ea typeface="Verdana"/>
                <a:cs typeface="Verdana"/>
                <a:sym typeface="Verdana"/>
              </a:rPr>
              <a:t> </a:t>
            </a:r>
            <a:endParaRPr sz="2600">
              <a:latin typeface="Verdana"/>
              <a:ea typeface="Verdana"/>
              <a:cs typeface="Verdana"/>
              <a:sym typeface="Verdana"/>
            </a:endParaRPr>
          </a:p>
          <a:p>
            <a:pPr indent="0" lvl="0" marL="0" rtl="0" algn="l">
              <a:lnSpc>
                <a:spcPct val="150000"/>
              </a:lnSpc>
              <a:spcBef>
                <a:spcPts val="0"/>
              </a:spcBef>
              <a:spcAft>
                <a:spcPts val="0"/>
              </a:spcAft>
              <a:buSzPct val="100000"/>
              <a:buNone/>
            </a:pPr>
            <a:r>
              <a:rPr lang="en-US" sz="2600">
                <a:latin typeface="Verdana"/>
                <a:ea typeface="Verdana"/>
                <a:cs typeface="Verdana"/>
                <a:sym typeface="Verdana"/>
              </a:rPr>
              <a:t>On the Black Tuesday, expectations crumbled and resulted in a panic in the financial market, leading to the Great Depression. </a:t>
            </a:r>
            <a:endParaRPr sz="2600">
              <a:latin typeface="Verdana"/>
              <a:ea typeface="Verdana"/>
              <a:cs typeface="Verdana"/>
              <a:sym typeface="Verdana"/>
            </a:endParaRPr>
          </a:p>
        </p:txBody>
      </p:sp>
      <p:pic>
        <p:nvPicPr>
          <p:cNvPr id="251" name="Google Shape;251;g2237f21c3ad_0_61"/>
          <p:cNvPicPr preferRelativeResize="0"/>
          <p:nvPr/>
        </p:nvPicPr>
        <p:blipFill rotWithShape="1">
          <a:blip r:embed="rId3">
            <a:alphaModFix/>
          </a:blip>
          <a:srcRect b="0" l="0" r="0" t="0"/>
          <a:stretch/>
        </p:blipFill>
        <p:spPr>
          <a:xfrm>
            <a:off x="7490935" y="-76200"/>
            <a:ext cx="4626950" cy="6958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237f21c3ad_1_105"/>
          <p:cNvSpPr txBox="1"/>
          <p:nvPr>
            <p:ph type="title"/>
          </p:nvPr>
        </p:nvSpPr>
        <p:spPr>
          <a:xfrm>
            <a:off x="839800" y="457200"/>
            <a:ext cx="4919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Government investment</a:t>
            </a:r>
            <a:endParaRPr/>
          </a:p>
        </p:txBody>
      </p:sp>
      <p:sp>
        <p:nvSpPr>
          <p:cNvPr id="257" name="Google Shape;257;g2237f21c3ad_1_105"/>
          <p:cNvSpPr txBox="1"/>
          <p:nvPr>
            <p:ph idx="1" type="body"/>
          </p:nvPr>
        </p:nvSpPr>
        <p:spPr>
          <a:xfrm>
            <a:off x="839825" y="2057400"/>
            <a:ext cx="4462500" cy="3811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50000"/>
              </a:lnSpc>
              <a:spcBef>
                <a:spcPts val="0"/>
              </a:spcBef>
              <a:spcAft>
                <a:spcPts val="0"/>
              </a:spcAft>
              <a:buClr>
                <a:schemeClr val="dk1"/>
              </a:buClr>
              <a:buSzPts val="2600"/>
              <a:buFont typeface="Arial"/>
              <a:buNone/>
            </a:pPr>
            <a:r>
              <a:rPr lang="en-US" sz="2600">
                <a:latin typeface="Verdana"/>
                <a:ea typeface="Verdana"/>
                <a:cs typeface="Verdana"/>
                <a:sym typeface="Verdana"/>
              </a:rPr>
              <a:t>If businesses don’t want to invest enough to keep the economy going, the government can step in to help. </a:t>
            </a:r>
            <a:endParaRPr sz="2600">
              <a:latin typeface="Verdana"/>
              <a:ea typeface="Verdana"/>
              <a:cs typeface="Verdana"/>
              <a:sym typeface="Verdana"/>
            </a:endParaRPr>
          </a:p>
          <a:p>
            <a:pPr indent="0" lvl="0" marL="0" rtl="0" algn="l">
              <a:lnSpc>
                <a:spcPct val="150000"/>
              </a:lnSpc>
              <a:spcBef>
                <a:spcPts val="0"/>
              </a:spcBef>
              <a:spcAft>
                <a:spcPts val="0"/>
              </a:spcAft>
              <a:buClr>
                <a:schemeClr val="dk1"/>
              </a:buClr>
              <a:buSzPts val="2600"/>
              <a:buFont typeface="Arial"/>
              <a:buNone/>
            </a:pPr>
            <a:r>
              <a:t/>
            </a:r>
            <a:endParaRPr sz="2600">
              <a:latin typeface="Verdana"/>
              <a:ea typeface="Verdana"/>
              <a:cs typeface="Verdana"/>
              <a:sym typeface="Verdana"/>
            </a:endParaRPr>
          </a:p>
          <a:p>
            <a:pPr indent="0" lvl="0" marL="0" rtl="0" algn="l">
              <a:lnSpc>
                <a:spcPct val="150000"/>
              </a:lnSpc>
              <a:spcBef>
                <a:spcPts val="0"/>
              </a:spcBef>
              <a:spcAft>
                <a:spcPts val="0"/>
              </a:spcAft>
              <a:buClr>
                <a:schemeClr val="dk1"/>
              </a:buClr>
              <a:buSzPts val="2600"/>
              <a:buFont typeface="Arial"/>
              <a:buNone/>
            </a:pPr>
            <a:r>
              <a:t/>
            </a:r>
            <a:endParaRPr sz="2600">
              <a:latin typeface="Verdana"/>
              <a:ea typeface="Verdana"/>
              <a:cs typeface="Verdana"/>
              <a:sym typeface="Verdana"/>
            </a:endParaRPr>
          </a:p>
        </p:txBody>
      </p:sp>
      <p:pic>
        <p:nvPicPr>
          <p:cNvPr id="258" name="Google Shape;258;g2237f21c3ad_1_105"/>
          <p:cNvPicPr preferRelativeResize="0"/>
          <p:nvPr/>
        </p:nvPicPr>
        <p:blipFill rotWithShape="1">
          <a:blip r:embed="rId3">
            <a:alphaModFix/>
          </a:blip>
          <a:srcRect b="0" l="0" r="0" t="0"/>
          <a:stretch/>
        </p:blipFill>
        <p:spPr>
          <a:xfrm>
            <a:off x="5911300" y="1130888"/>
            <a:ext cx="6128300" cy="4596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solidFill>
                  <a:srgbClr val="8296B0"/>
                </a:solidFill>
                <a:latin typeface="Lucida Sans"/>
                <a:ea typeface="Lucida Sans"/>
                <a:cs typeface="Lucida Sans"/>
                <a:sym typeface="Lucida Sans"/>
              </a:rPr>
              <a:t>Expansion of the State</a:t>
            </a:r>
            <a:endParaRPr/>
          </a:p>
        </p:txBody>
      </p:sp>
      <p:sp>
        <p:nvSpPr>
          <p:cNvPr id="264" name="Google Shape;264;p1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rPr lang="en-US" sz="3600">
                <a:latin typeface="Verdana"/>
                <a:ea typeface="Verdana"/>
                <a:cs typeface="Verdana"/>
                <a:sym typeface="Verdana"/>
              </a:rPr>
              <a:t>1940s - 1960s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237f21c3ad_1_116"/>
          <p:cNvSpPr txBox="1"/>
          <p:nvPr>
            <p:ph type="title"/>
          </p:nvPr>
        </p:nvSpPr>
        <p:spPr>
          <a:xfrm>
            <a:off x="839800" y="457200"/>
            <a:ext cx="7302300" cy="992100"/>
          </a:xfrm>
          <a:prstGeom prst="rect">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Growth of government spending</a:t>
            </a:r>
            <a:endParaRPr/>
          </a:p>
        </p:txBody>
      </p:sp>
      <p:sp>
        <p:nvSpPr>
          <p:cNvPr id="270" name="Google Shape;270;g2237f21c3ad_1_116"/>
          <p:cNvSpPr txBox="1"/>
          <p:nvPr/>
        </p:nvSpPr>
        <p:spPr>
          <a:xfrm>
            <a:off x="3529475" y="1544500"/>
            <a:ext cx="1494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rgbClr val="F19C62"/>
                </a:solidFill>
                <a:latin typeface="Verdana"/>
                <a:ea typeface="Verdana"/>
                <a:cs typeface="Verdana"/>
                <a:sym typeface="Verdana"/>
              </a:rPr>
              <a:t>New Deal</a:t>
            </a:r>
            <a:endParaRPr b="0" i="0" sz="600" u="none" cap="none" strike="noStrike">
              <a:solidFill>
                <a:srgbClr val="F19C62"/>
              </a:solidFill>
              <a:latin typeface="Arial"/>
              <a:ea typeface="Arial"/>
              <a:cs typeface="Arial"/>
              <a:sym typeface="Arial"/>
            </a:endParaRPr>
          </a:p>
        </p:txBody>
      </p:sp>
      <p:sp>
        <p:nvSpPr>
          <p:cNvPr id="271" name="Google Shape;271;g2237f21c3ad_1_116"/>
          <p:cNvSpPr txBox="1"/>
          <p:nvPr/>
        </p:nvSpPr>
        <p:spPr>
          <a:xfrm>
            <a:off x="4850850" y="1373100"/>
            <a:ext cx="15648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799ABC"/>
                </a:solidFill>
                <a:latin typeface="Verdana"/>
                <a:ea typeface="Verdana"/>
                <a:cs typeface="Verdana"/>
                <a:sym typeface="Verdana"/>
              </a:rPr>
              <a:t>USA in World War II</a:t>
            </a:r>
            <a:endParaRPr b="0" i="0" sz="500" u="none" cap="none" strike="noStrike">
              <a:solidFill>
                <a:srgbClr val="799ABC"/>
              </a:solidFill>
              <a:latin typeface="Arial"/>
              <a:ea typeface="Arial"/>
              <a:cs typeface="Arial"/>
              <a:sym typeface="Arial"/>
            </a:endParaRPr>
          </a:p>
        </p:txBody>
      </p:sp>
      <p:sp>
        <p:nvSpPr>
          <p:cNvPr id="272" name="Google Shape;272;g2237f21c3ad_1_116"/>
          <p:cNvSpPr txBox="1"/>
          <p:nvPr/>
        </p:nvSpPr>
        <p:spPr>
          <a:xfrm>
            <a:off x="6778550" y="1343100"/>
            <a:ext cx="2141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9BC57E"/>
                </a:solidFill>
                <a:latin typeface="Verdana"/>
                <a:ea typeface="Verdana"/>
                <a:cs typeface="Verdana"/>
                <a:sym typeface="Verdana"/>
              </a:rPr>
              <a:t>Rise of </a:t>
            </a:r>
            <a:endParaRPr b="0" i="0" sz="1800" u="none" cap="none" strike="noStrike">
              <a:solidFill>
                <a:srgbClr val="9BC57E"/>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9BC57E"/>
                </a:solidFill>
                <a:latin typeface="Verdana"/>
                <a:ea typeface="Verdana"/>
                <a:cs typeface="Verdana"/>
                <a:sym typeface="Verdana"/>
              </a:rPr>
              <a:t>Welfare State</a:t>
            </a:r>
            <a:endParaRPr b="0" i="0" sz="600" u="none" cap="none" strike="noStrike">
              <a:solidFill>
                <a:srgbClr val="9BC57E"/>
              </a:solidFill>
              <a:latin typeface="Arial"/>
              <a:ea typeface="Arial"/>
              <a:cs typeface="Arial"/>
              <a:sym typeface="Arial"/>
            </a:endParaRPr>
          </a:p>
        </p:txBody>
      </p:sp>
      <p:pic>
        <p:nvPicPr>
          <p:cNvPr id="273" name="Google Shape;273;g2237f21c3ad_1_116"/>
          <p:cNvPicPr preferRelativeResize="0"/>
          <p:nvPr/>
        </p:nvPicPr>
        <p:blipFill>
          <a:blip r:embed="rId3">
            <a:alphaModFix/>
          </a:blip>
          <a:stretch>
            <a:fillRect/>
          </a:stretch>
        </p:blipFill>
        <p:spPr>
          <a:xfrm>
            <a:off x="1909888" y="2101400"/>
            <a:ext cx="7446723" cy="4471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2237f21c3ad_1_110"/>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F19C62"/>
                </a:solidFill>
                <a:latin typeface="Lucida Sans"/>
                <a:ea typeface="Lucida Sans"/>
                <a:cs typeface="Lucida Sans"/>
                <a:sym typeface="Lucida Sans"/>
              </a:rPr>
              <a:t>New Deal</a:t>
            </a:r>
            <a:endParaRPr>
              <a:solidFill>
                <a:srgbClr val="F19C62"/>
              </a:solidFill>
            </a:endParaRPr>
          </a:p>
        </p:txBody>
      </p:sp>
      <p:sp>
        <p:nvSpPr>
          <p:cNvPr id="279" name="Google Shape;279;g2237f21c3ad_1_110"/>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2600"/>
              <a:buNone/>
            </a:pPr>
            <a:r>
              <a:rPr lang="en-US" sz="2600">
                <a:latin typeface="Verdana"/>
                <a:ea typeface="Verdana"/>
                <a:cs typeface="Verdana"/>
                <a:sym typeface="Verdana"/>
              </a:rPr>
              <a:t>The New Deal was a series of government programs designed to increase investment and put Americans back to work.  </a:t>
            </a:r>
            <a:endParaRPr/>
          </a:p>
        </p:txBody>
      </p:sp>
      <p:pic>
        <p:nvPicPr>
          <p:cNvPr id="280" name="Google Shape;280;g2237f21c3ad_1_110"/>
          <p:cNvPicPr preferRelativeResize="0"/>
          <p:nvPr/>
        </p:nvPicPr>
        <p:blipFill rotWithShape="1">
          <a:blip r:embed="rId3">
            <a:alphaModFix/>
          </a:blip>
          <a:srcRect b="0" l="0" r="0" t="0"/>
          <a:stretch/>
        </p:blipFill>
        <p:spPr>
          <a:xfrm>
            <a:off x="6636473" y="590938"/>
            <a:ext cx="4527026" cy="56761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2237f21c3ad_0_25"/>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World War II</a:t>
            </a:r>
            <a:endParaRPr/>
          </a:p>
        </p:txBody>
      </p:sp>
      <p:sp>
        <p:nvSpPr>
          <p:cNvPr id="286" name="Google Shape;286;g2237f21c3ad_0_25"/>
          <p:cNvSpPr txBox="1"/>
          <p:nvPr>
            <p:ph idx="1" type="body"/>
          </p:nvPr>
        </p:nvSpPr>
        <p:spPr>
          <a:xfrm>
            <a:off x="839800" y="2057400"/>
            <a:ext cx="4935300" cy="41397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SzPts val="2600"/>
              <a:buNone/>
            </a:pPr>
            <a:r>
              <a:rPr lang="en-US" sz="2600">
                <a:latin typeface="Verdana"/>
                <a:ea typeface="Verdana"/>
                <a:cs typeface="Verdana"/>
                <a:sym typeface="Verdana"/>
              </a:rPr>
              <a:t>When the United States entered the World War, the government borrowed money and invested massively in the war effort.  </a:t>
            </a:r>
            <a:endParaRPr/>
          </a:p>
        </p:txBody>
      </p:sp>
      <p:pic>
        <p:nvPicPr>
          <p:cNvPr id="287" name="Google Shape;287;g2237f21c3ad_0_25"/>
          <p:cNvPicPr preferRelativeResize="0"/>
          <p:nvPr/>
        </p:nvPicPr>
        <p:blipFill rotWithShape="1">
          <a:blip r:embed="rId3">
            <a:alphaModFix/>
          </a:blip>
          <a:srcRect b="0" l="0" r="0" t="0"/>
          <a:stretch/>
        </p:blipFill>
        <p:spPr>
          <a:xfrm>
            <a:off x="6707688" y="457200"/>
            <a:ext cx="4000500" cy="5686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237f21c3ad_0_509"/>
          <p:cNvSpPr txBox="1"/>
          <p:nvPr>
            <p:ph type="title"/>
          </p:nvPr>
        </p:nvSpPr>
        <p:spPr>
          <a:xfrm>
            <a:off x="839801" y="457200"/>
            <a:ext cx="50463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9BC57E"/>
                </a:solidFill>
                <a:latin typeface="Lucida Sans"/>
                <a:ea typeface="Lucida Sans"/>
                <a:cs typeface="Lucida Sans"/>
                <a:sym typeface="Lucida Sans"/>
              </a:rPr>
              <a:t>Rise of the Welfare State</a:t>
            </a:r>
            <a:endParaRPr>
              <a:solidFill>
                <a:srgbClr val="9BC57E"/>
              </a:solidFill>
            </a:endParaRPr>
          </a:p>
        </p:txBody>
      </p:sp>
      <p:sp>
        <p:nvSpPr>
          <p:cNvPr id="293" name="Google Shape;293;g2237f21c3ad_0_509"/>
          <p:cNvSpPr txBox="1"/>
          <p:nvPr>
            <p:ph idx="1" type="body"/>
          </p:nvPr>
        </p:nvSpPr>
        <p:spPr>
          <a:xfrm>
            <a:off x="839800" y="2057400"/>
            <a:ext cx="4506300" cy="3811500"/>
          </a:xfrm>
          <a:prstGeom prst="rect">
            <a:avLst/>
          </a:prstGeom>
          <a:noFill/>
          <a:ln>
            <a:noFill/>
          </a:ln>
        </p:spPr>
        <p:txBody>
          <a:bodyPr anchorCtr="0" anchor="t" bIns="45700" lIns="91425" spcFirstLastPara="1" rIns="91425" wrap="square" tIns="45700">
            <a:normAutofit/>
          </a:bodyPr>
          <a:lstStyle/>
          <a:p>
            <a:pPr indent="0" lvl="0" marL="0" rtl="0" algn="l">
              <a:lnSpc>
                <a:spcPct val="130000"/>
              </a:lnSpc>
              <a:spcBef>
                <a:spcPts val="0"/>
              </a:spcBef>
              <a:spcAft>
                <a:spcPts val="0"/>
              </a:spcAft>
              <a:buClr>
                <a:schemeClr val="dk1"/>
              </a:buClr>
              <a:buSzPts val="2405"/>
              <a:buFont typeface="Arial"/>
              <a:buNone/>
            </a:pPr>
            <a:r>
              <a:rPr lang="en-US" sz="2205">
                <a:latin typeface="Verdana"/>
                <a:ea typeface="Verdana"/>
                <a:cs typeface="Verdana"/>
                <a:sym typeface="Verdana"/>
              </a:rPr>
              <a:t>The phenomenal expansion of state intervention was characterized by an increase in state spending, both on social programs and on support for the private sector.</a:t>
            </a:r>
            <a:endParaRPr sz="1280"/>
          </a:p>
        </p:txBody>
      </p:sp>
      <p:sp>
        <p:nvSpPr>
          <p:cNvPr id="294" name="Google Shape;294;g2237f21c3ad_0_509"/>
          <p:cNvSpPr txBox="1"/>
          <p:nvPr/>
        </p:nvSpPr>
        <p:spPr>
          <a:xfrm>
            <a:off x="5546050" y="5768100"/>
            <a:ext cx="6341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Verdana"/>
                <a:ea typeface="Verdana"/>
                <a:cs typeface="Verdana"/>
                <a:sym typeface="Verdana"/>
              </a:rPr>
              <a:t>Source: </a:t>
            </a:r>
            <a:r>
              <a:rPr b="0" i="0" lang="en-US" sz="1400" u="none" cap="none" strike="noStrike">
                <a:solidFill>
                  <a:srgbClr val="000000"/>
                </a:solidFill>
                <a:latin typeface="Verdana"/>
                <a:ea typeface="Verdana"/>
                <a:cs typeface="Verdana"/>
                <a:sym typeface="Verdana"/>
              </a:rPr>
              <a:t>U.S. Federal Government </a:t>
            </a:r>
            <a:r>
              <a:rPr lang="en-US">
                <a:latin typeface="Verdana"/>
                <a:ea typeface="Verdana"/>
                <a:cs typeface="Verdana"/>
                <a:sym typeface="Verdana"/>
              </a:rPr>
              <a:t>Revenues </a:t>
            </a:r>
            <a:r>
              <a:rPr b="0" i="0" lang="en-US" sz="1400" u="none" cap="none" strike="noStrike">
                <a:solidFill>
                  <a:srgbClr val="000000"/>
                </a:solidFill>
                <a:latin typeface="Verdana"/>
                <a:ea typeface="Verdana"/>
                <a:cs typeface="Verdana"/>
                <a:sym typeface="Verdana"/>
              </a:rPr>
              <a:t>1930-2022 (% of GDP)</a:t>
            </a:r>
            <a:endParaRPr b="0" i="0" sz="1400" u="none" cap="none" strike="noStrike">
              <a:solidFill>
                <a:srgbClr val="000000"/>
              </a:solidFill>
              <a:latin typeface="Verdana"/>
              <a:ea typeface="Verdana"/>
              <a:cs typeface="Verdana"/>
              <a:sym typeface="Verdana"/>
            </a:endParaRPr>
          </a:p>
        </p:txBody>
      </p:sp>
      <p:pic>
        <p:nvPicPr>
          <p:cNvPr id="295" name="Google Shape;295;g2237f21c3ad_0_509"/>
          <p:cNvPicPr preferRelativeResize="0"/>
          <p:nvPr/>
        </p:nvPicPr>
        <p:blipFill rotWithShape="1">
          <a:blip r:embed="rId3">
            <a:alphaModFix/>
          </a:blip>
          <a:srcRect b="0" l="0" r="0" t="0"/>
          <a:stretch/>
        </p:blipFill>
        <p:spPr>
          <a:xfrm>
            <a:off x="5545954" y="1852950"/>
            <a:ext cx="6341246" cy="3811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g2237f21c3ad_1_139"/>
          <p:cNvSpPr txBox="1"/>
          <p:nvPr>
            <p:ph type="title"/>
          </p:nvPr>
        </p:nvSpPr>
        <p:spPr>
          <a:xfrm>
            <a:off x="839800" y="472800"/>
            <a:ext cx="7286100" cy="900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Recovery of economic growth </a:t>
            </a:r>
            <a:endParaRPr/>
          </a:p>
        </p:txBody>
      </p:sp>
      <p:sp>
        <p:nvSpPr>
          <p:cNvPr id="301" name="Google Shape;301;g2237f21c3ad_1_139"/>
          <p:cNvSpPr txBox="1"/>
          <p:nvPr/>
        </p:nvSpPr>
        <p:spPr>
          <a:xfrm>
            <a:off x="8592725" y="229338"/>
            <a:ext cx="14949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rgbClr val="F19C62"/>
                </a:solidFill>
                <a:latin typeface="Verdana"/>
                <a:ea typeface="Verdana"/>
                <a:cs typeface="Verdana"/>
                <a:sym typeface="Verdana"/>
              </a:rPr>
              <a:t>New Deal</a:t>
            </a:r>
            <a:endParaRPr b="0" i="0" sz="600" u="none" cap="none" strike="noStrike">
              <a:solidFill>
                <a:srgbClr val="F19C62"/>
              </a:solidFill>
              <a:latin typeface="Arial"/>
              <a:ea typeface="Arial"/>
              <a:cs typeface="Arial"/>
              <a:sym typeface="Arial"/>
            </a:endParaRPr>
          </a:p>
        </p:txBody>
      </p:sp>
      <p:sp>
        <p:nvSpPr>
          <p:cNvPr id="302" name="Google Shape;302;g2237f21c3ad_1_139"/>
          <p:cNvSpPr txBox="1"/>
          <p:nvPr/>
        </p:nvSpPr>
        <p:spPr>
          <a:xfrm>
            <a:off x="8402425" y="547350"/>
            <a:ext cx="27561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799ABC"/>
                </a:solidFill>
                <a:latin typeface="Verdana"/>
                <a:ea typeface="Verdana"/>
                <a:cs typeface="Verdana"/>
                <a:sym typeface="Verdana"/>
              </a:rPr>
              <a:t>USA in World War II</a:t>
            </a:r>
            <a:endParaRPr b="0" i="0" sz="500" u="none" cap="none" strike="noStrike">
              <a:solidFill>
                <a:srgbClr val="799ABC"/>
              </a:solidFill>
              <a:latin typeface="Arial"/>
              <a:ea typeface="Arial"/>
              <a:cs typeface="Arial"/>
              <a:sym typeface="Arial"/>
            </a:endParaRPr>
          </a:p>
        </p:txBody>
      </p:sp>
      <p:sp>
        <p:nvSpPr>
          <p:cNvPr id="303" name="Google Shape;303;g2237f21c3ad_1_139"/>
          <p:cNvSpPr txBox="1"/>
          <p:nvPr/>
        </p:nvSpPr>
        <p:spPr>
          <a:xfrm>
            <a:off x="8125900" y="862500"/>
            <a:ext cx="35037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9BC57E"/>
                </a:solidFill>
                <a:latin typeface="Verdana"/>
                <a:ea typeface="Verdana"/>
                <a:cs typeface="Verdana"/>
                <a:sym typeface="Verdana"/>
              </a:rPr>
              <a:t>Rise of Welfare State</a:t>
            </a:r>
            <a:endParaRPr b="0" i="0" sz="600" u="none" cap="none" strike="noStrike">
              <a:solidFill>
                <a:srgbClr val="9BC57E"/>
              </a:solidFill>
              <a:latin typeface="Arial"/>
              <a:ea typeface="Arial"/>
              <a:cs typeface="Arial"/>
              <a:sym typeface="Arial"/>
            </a:endParaRPr>
          </a:p>
        </p:txBody>
      </p:sp>
      <p:sp>
        <p:nvSpPr>
          <p:cNvPr id="304" name="Google Shape;304;g2237f21c3ad_1_139"/>
          <p:cNvSpPr txBox="1"/>
          <p:nvPr/>
        </p:nvSpPr>
        <p:spPr>
          <a:xfrm>
            <a:off x="6178700" y="1963125"/>
            <a:ext cx="60018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100"/>
              <a:buFont typeface="Arial"/>
              <a:buNone/>
            </a:pPr>
            <a:r>
              <a:rPr b="0" i="0" lang="en-US" sz="2100" u="none" cap="none" strike="noStrike">
                <a:solidFill>
                  <a:schemeClr val="dk1"/>
                </a:solidFill>
                <a:latin typeface="Verdana"/>
                <a:ea typeface="Verdana"/>
                <a:cs typeface="Verdana"/>
                <a:sym typeface="Verdana"/>
              </a:rPr>
              <a:t>US Real GDP, 1930-1970</a:t>
            </a:r>
            <a:endParaRPr b="0" i="0" sz="900" u="none" cap="none" strike="noStrike">
              <a:solidFill>
                <a:srgbClr val="000000"/>
              </a:solidFill>
              <a:latin typeface="Arial"/>
              <a:ea typeface="Arial"/>
              <a:cs typeface="Arial"/>
              <a:sym typeface="Arial"/>
            </a:endParaRPr>
          </a:p>
        </p:txBody>
      </p:sp>
      <p:sp>
        <p:nvSpPr>
          <p:cNvPr id="305" name="Google Shape;305;g2237f21c3ad_1_139"/>
          <p:cNvSpPr txBox="1"/>
          <p:nvPr/>
        </p:nvSpPr>
        <p:spPr>
          <a:xfrm>
            <a:off x="70625" y="1963125"/>
            <a:ext cx="60018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2100"/>
              <a:buFont typeface="Arial"/>
              <a:buNone/>
            </a:pPr>
            <a:r>
              <a:rPr b="0" i="0" lang="en-US" sz="2100" u="none" cap="none" strike="noStrike">
                <a:solidFill>
                  <a:schemeClr val="dk1"/>
                </a:solidFill>
                <a:latin typeface="Verdana"/>
                <a:ea typeface="Verdana"/>
                <a:cs typeface="Verdana"/>
                <a:sym typeface="Verdana"/>
              </a:rPr>
              <a:t>US Government Spending, 1930-1960</a:t>
            </a:r>
            <a:endParaRPr b="0" i="0" sz="900" u="none" cap="none" strike="noStrike">
              <a:solidFill>
                <a:srgbClr val="000000"/>
              </a:solidFill>
              <a:latin typeface="Arial"/>
              <a:ea typeface="Arial"/>
              <a:cs typeface="Arial"/>
              <a:sym typeface="Arial"/>
            </a:endParaRPr>
          </a:p>
        </p:txBody>
      </p:sp>
      <p:pic>
        <p:nvPicPr>
          <p:cNvPr id="306" name="Google Shape;306;g2237f21c3ad_1_139"/>
          <p:cNvPicPr preferRelativeResize="0"/>
          <p:nvPr/>
        </p:nvPicPr>
        <p:blipFill rotWithShape="1">
          <a:blip r:embed="rId3">
            <a:alphaModFix/>
          </a:blip>
          <a:srcRect b="0" l="0" r="0" t="0"/>
          <a:stretch/>
        </p:blipFill>
        <p:spPr>
          <a:xfrm>
            <a:off x="6178700" y="2623425"/>
            <a:ext cx="5860900" cy="3514981"/>
          </a:xfrm>
          <a:prstGeom prst="rect">
            <a:avLst/>
          </a:prstGeom>
          <a:noFill/>
          <a:ln>
            <a:noFill/>
          </a:ln>
        </p:spPr>
      </p:pic>
      <p:pic>
        <p:nvPicPr>
          <p:cNvPr id="307" name="Google Shape;307;g2237f21c3ad_1_139"/>
          <p:cNvPicPr preferRelativeResize="0"/>
          <p:nvPr/>
        </p:nvPicPr>
        <p:blipFill>
          <a:blip r:embed="rId4">
            <a:alphaModFix/>
          </a:blip>
          <a:stretch>
            <a:fillRect/>
          </a:stretch>
        </p:blipFill>
        <p:spPr>
          <a:xfrm>
            <a:off x="141077" y="2621389"/>
            <a:ext cx="5860901" cy="3519035"/>
          </a:xfrm>
          <a:prstGeom prst="rect">
            <a:avLst/>
          </a:prstGeom>
          <a:noFill/>
          <a:ln>
            <a:noFill/>
          </a:ln>
        </p:spPr>
      </p:pic>
      <p:sp>
        <p:nvSpPr>
          <p:cNvPr id="308" name="Google Shape;308;g2237f21c3ad_1_139"/>
          <p:cNvSpPr txBox="1"/>
          <p:nvPr/>
        </p:nvSpPr>
        <p:spPr>
          <a:xfrm rot="-5400000">
            <a:off x="5023950" y="3987350"/>
            <a:ext cx="2113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latin typeface="Verdana"/>
                <a:ea typeface="Verdana"/>
                <a:cs typeface="Verdana"/>
                <a:sym typeface="Verdana"/>
              </a:rPr>
              <a:t>(millions of 2012 dollars)</a:t>
            </a:r>
            <a:endParaRPr sz="1200">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solidFill>
                  <a:srgbClr val="8296B0"/>
                </a:solidFill>
                <a:latin typeface="Lucida Sans"/>
                <a:ea typeface="Lucida Sans"/>
                <a:cs typeface="Lucida Sans"/>
                <a:sym typeface="Lucida Sans"/>
              </a:rPr>
              <a:t>Stagflation and Energy Crises</a:t>
            </a:r>
            <a:endParaRPr/>
          </a:p>
        </p:txBody>
      </p:sp>
      <p:sp>
        <p:nvSpPr>
          <p:cNvPr id="314" name="Google Shape;314;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rPr lang="en-US" sz="3600">
                <a:latin typeface="Verdana"/>
                <a:ea typeface="Verdana"/>
                <a:cs typeface="Verdana"/>
                <a:sym typeface="Verdana"/>
              </a:rPr>
              <a:t>1970s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2237f21c3ad_0_55"/>
          <p:cNvSpPr txBox="1"/>
          <p:nvPr>
            <p:ph type="title"/>
          </p:nvPr>
        </p:nvSpPr>
        <p:spPr>
          <a:xfrm>
            <a:off x="839805" y="457200"/>
            <a:ext cx="54765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Oil prices spike in 1970s</a:t>
            </a:r>
            <a:endParaRPr/>
          </a:p>
        </p:txBody>
      </p:sp>
      <p:pic>
        <p:nvPicPr>
          <p:cNvPr id="320" name="Google Shape;320;g2237f21c3ad_0_55"/>
          <p:cNvPicPr preferRelativeResize="0"/>
          <p:nvPr/>
        </p:nvPicPr>
        <p:blipFill rotWithShape="1">
          <a:blip r:embed="rId3">
            <a:alphaModFix/>
          </a:blip>
          <a:srcRect b="0" l="0" r="0" t="0"/>
          <a:stretch/>
        </p:blipFill>
        <p:spPr>
          <a:xfrm>
            <a:off x="0" y="3188814"/>
            <a:ext cx="12192000" cy="3482587"/>
          </a:xfrm>
          <a:prstGeom prst="rect">
            <a:avLst/>
          </a:prstGeom>
          <a:noFill/>
          <a:ln>
            <a:noFill/>
          </a:ln>
        </p:spPr>
      </p:pic>
      <p:cxnSp>
        <p:nvCxnSpPr>
          <p:cNvPr id="321" name="Google Shape;321;g2237f21c3ad_0_55"/>
          <p:cNvCxnSpPr/>
          <p:nvPr/>
        </p:nvCxnSpPr>
        <p:spPr>
          <a:xfrm>
            <a:off x="7277500" y="3188825"/>
            <a:ext cx="2045700" cy="986100"/>
          </a:xfrm>
          <a:prstGeom prst="straightConnector1">
            <a:avLst/>
          </a:prstGeom>
          <a:noFill/>
          <a:ln cap="flat" cmpd="sng" w="28575">
            <a:solidFill>
              <a:schemeClr val="dk2"/>
            </a:solidFill>
            <a:prstDash val="solid"/>
            <a:round/>
            <a:headEnd len="sm" w="sm" type="none"/>
            <a:tailEnd len="med" w="med" type="triangle"/>
          </a:ln>
        </p:spPr>
      </p:cxnSp>
      <p:cxnSp>
        <p:nvCxnSpPr>
          <p:cNvPr id="322" name="Google Shape;322;g2237f21c3ad_0_55"/>
          <p:cNvCxnSpPr/>
          <p:nvPr/>
        </p:nvCxnSpPr>
        <p:spPr>
          <a:xfrm>
            <a:off x="6888375" y="4174925"/>
            <a:ext cx="2045700" cy="986100"/>
          </a:xfrm>
          <a:prstGeom prst="straightConnector1">
            <a:avLst/>
          </a:prstGeom>
          <a:noFill/>
          <a:ln cap="flat" cmpd="sng" w="28575">
            <a:solidFill>
              <a:schemeClr val="dk2"/>
            </a:solidFill>
            <a:prstDash val="solid"/>
            <a:round/>
            <a:headEnd len="sm" w="sm" type="none"/>
            <a:tailEnd len="med" w="med" type="triangle"/>
          </a:ln>
        </p:spPr>
      </p:cxnSp>
      <p:sp>
        <p:nvSpPr>
          <p:cNvPr id="323" name="Google Shape;323;g2237f21c3ad_0_55"/>
          <p:cNvSpPr txBox="1"/>
          <p:nvPr/>
        </p:nvSpPr>
        <p:spPr>
          <a:xfrm>
            <a:off x="5210850" y="3696525"/>
            <a:ext cx="177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Arab-Israeli conflict</a:t>
            </a:r>
            <a:endParaRPr b="0" i="0" sz="1400" u="none" cap="none" strike="noStrike">
              <a:solidFill>
                <a:srgbClr val="000000"/>
              </a:solidFill>
              <a:latin typeface="Arial"/>
              <a:ea typeface="Arial"/>
              <a:cs typeface="Arial"/>
              <a:sym typeface="Arial"/>
            </a:endParaRPr>
          </a:p>
        </p:txBody>
      </p:sp>
      <p:sp>
        <p:nvSpPr>
          <p:cNvPr id="324" name="Google Shape;324;g2237f21c3ad_0_55"/>
          <p:cNvSpPr txBox="1"/>
          <p:nvPr/>
        </p:nvSpPr>
        <p:spPr>
          <a:xfrm>
            <a:off x="5800975" y="2788613"/>
            <a:ext cx="177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Iranian Revolution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ph type="title"/>
          </p:nvPr>
        </p:nvSpPr>
        <p:spPr>
          <a:xfrm>
            <a:off x="839788" y="457200"/>
            <a:ext cx="3932237"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Motivation</a:t>
            </a:r>
            <a:endParaRPr/>
          </a:p>
        </p:txBody>
      </p:sp>
      <p:sp>
        <p:nvSpPr>
          <p:cNvPr id="100" name="Google Shape;100;p3"/>
          <p:cNvSpPr txBox="1"/>
          <p:nvPr>
            <p:ph idx="1" type="body"/>
          </p:nvPr>
        </p:nvSpPr>
        <p:spPr>
          <a:xfrm>
            <a:off x="839788" y="2057400"/>
            <a:ext cx="5156975" cy="381158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50000"/>
              </a:lnSpc>
              <a:spcBef>
                <a:spcPts val="0"/>
              </a:spcBef>
              <a:spcAft>
                <a:spcPts val="0"/>
              </a:spcAft>
              <a:buSzPts val="2600"/>
              <a:buFont typeface="Verdana"/>
              <a:buChar char="•"/>
            </a:pPr>
            <a:r>
              <a:rPr lang="en-US" sz="2400">
                <a:latin typeface="Verdana"/>
                <a:ea typeface="Verdana"/>
                <a:cs typeface="Verdana"/>
                <a:sym typeface="Verdana"/>
              </a:rPr>
              <a:t>Crises are a key part of the history of capitalism.</a:t>
            </a:r>
            <a:endParaRPr/>
          </a:p>
          <a:p>
            <a:pPr indent="-228600" lvl="0" marL="228600" rtl="0" algn="l">
              <a:lnSpc>
                <a:spcPct val="150000"/>
              </a:lnSpc>
              <a:spcBef>
                <a:spcPts val="0"/>
              </a:spcBef>
              <a:spcAft>
                <a:spcPts val="0"/>
              </a:spcAft>
              <a:buSzPts val="2600"/>
              <a:buFont typeface="Verdana"/>
              <a:buChar char="•"/>
            </a:pPr>
            <a:r>
              <a:rPr lang="en-US" sz="2400">
                <a:latin typeface="Verdana"/>
                <a:ea typeface="Verdana"/>
                <a:cs typeface="Verdana"/>
                <a:sym typeface="Verdana"/>
              </a:rPr>
              <a:t>Economic theory can be used to minimize the impacts of a crisis.</a:t>
            </a:r>
            <a:endParaRPr/>
          </a:p>
          <a:p>
            <a:pPr indent="-222250" lvl="0" marL="228600" rtl="0" algn="l">
              <a:lnSpc>
                <a:spcPct val="150000"/>
              </a:lnSpc>
              <a:spcBef>
                <a:spcPts val="0"/>
              </a:spcBef>
              <a:spcAft>
                <a:spcPts val="0"/>
              </a:spcAft>
              <a:buSzPts val="2500"/>
              <a:buFont typeface="Verdana"/>
              <a:buChar char="•"/>
            </a:pPr>
            <a:r>
              <a:rPr lang="en-US" sz="2400">
                <a:latin typeface="Verdana"/>
                <a:ea typeface="Verdana"/>
                <a:cs typeface="Verdana"/>
                <a:sym typeface="Verdana"/>
              </a:rPr>
              <a:t>Keynes provides key insights about how to manage crises.</a:t>
            </a:r>
            <a:endParaRPr sz="1500"/>
          </a:p>
        </p:txBody>
      </p:sp>
      <p:pic>
        <p:nvPicPr>
          <p:cNvPr id="101" name="Google Shape;101;p3"/>
          <p:cNvPicPr preferRelativeResize="0"/>
          <p:nvPr>
            <p:ph idx="2" type="pic"/>
          </p:nvPr>
        </p:nvPicPr>
        <p:blipFill rotWithShape="1">
          <a:blip r:embed="rId3">
            <a:alphaModFix/>
          </a:blip>
          <a:srcRect b="0" l="7785" r="7783" t="0"/>
          <a:stretch/>
        </p:blipFill>
        <p:spPr>
          <a:xfrm>
            <a:off x="6411433" y="1198681"/>
            <a:ext cx="4940779" cy="3901284"/>
          </a:xfrm>
          <a:prstGeom prst="rect">
            <a:avLst/>
          </a:prstGeom>
          <a:noFill/>
          <a:ln>
            <a:noFill/>
          </a:ln>
        </p:spPr>
      </p:pic>
      <p:sp>
        <p:nvSpPr>
          <p:cNvPr id="102" name="Google Shape;102;p3"/>
          <p:cNvSpPr txBox="1"/>
          <p:nvPr/>
        </p:nvSpPr>
        <p:spPr>
          <a:xfrm rot="-344010">
            <a:off x="6322785" y="5251212"/>
            <a:ext cx="5933641" cy="983293"/>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2400"/>
              <a:buFont typeface="Arial"/>
              <a:buNone/>
            </a:pPr>
            <a:r>
              <a:rPr b="0" i="0" lang="en-US" sz="2400" u="none" cap="none" strike="noStrike">
                <a:solidFill>
                  <a:schemeClr val="accent2"/>
                </a:solidFill>
                <a:latin typeface="Lucida Sans"/>
                <a:ea typeface="Lucida Sans"/>
                <a:cs typeface="Lucida Sans"/>
                <a:sym typeface="Lucida Sans"/>
              </a:rPr>
              <a:t>How can we keep his bad day from becoming your country's bad decade?</a:t>
            </a:r>
            <a:endParaRPr b="0" i="0" sz="2400" u="none" cap="none" strike="noStrike">
              <a:solidFill>
                <a:schemeClr val="accent2"/>
              </a:solidFill>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237f21c3ad_1_170"/>
          <p:cNvSpPr txBox="1"/>
          <p:nvPr>
            <p:ph type="title"/>
          </p:nvPr>
        </p:nvSpPr>
        <p:spPr>
          <a:xfrm>
            <a:off x="839800" y="457200"/>
            <a:ext cx="4238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Stagnation+Inflation =</a:t>
            </a:r>
            <a:endParaRPr>
              <a:solidFill>
                <a:srgbClr val="8296B0"/>
              </a:solidFill>
              <a:latin typeface="Lucida Sans"/>
              <a:ea typeface="Lucida Sans"/>
              <a:cs typeface="Lucida Sans"/>
              <a:sym typeface="Lucida Sans"/>
            </a:endParaRPr>
          </a:p>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Stagflation</a:t>
            </a:r>
            <a:endParaRPr/>
          </a:p>
        </p:txBody>
      </p:sp>
      <p:pic>
        <p:nvPicPr>
          <p:cNvPr id="330" name="Google Shape;330;g2237f21c3ad_1_170"/>
          <p:cNvPicPr preferRelativeResize="0"/>
          <p:nvPr/>
        </p:nvPicPr>
        <p:blipFill rotWithShape="1">
          <a:blip r:embed="rId3">
            <a:alphaModFix/>
          </a:blip>
          <a:srcRect b="0" l="0" r="0" t="0"/>
          <a:stretch/>
        </p:blipFill>
        <p:spPr>
          <a:xfrm>
            <a:off x="0" y="2695333"/>
            <a:ext cx="12192001" cy="4162667"/>
          </a:xfrm>
          <a:prstGeom prst="rect">
            <a:avLst/>
          </a:prstGeom>
          <a:noFill/>
          <a:ln>
            <a:noFill/>
          </a:ln>
        </p:spPr>
      </p:pic>
      <p:sp>
        <p:nvSpPr>
          <p:cNvPr id="331" name="Google Shape;331;g2237f21c3ad_1_170"/>
          <p:cNvSpPr txBox="1"/>
          <p:nvPr/>
        </p:nvSpPr>
        <p:spPr>
          <a:xfrm>
            <a:off x="9341700" y="549300"/>
            <a:ext cx="2850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accent1"/>
                </a:solidFill>
                <a:latin typeface="Verdana"/>
                <a:ea typeface="Verdana"/>
                <a:cs typeface="Verdana"/>
                <a:sym typeface="Verdana"/>
              </a:rPr>
              <a:t>High Inflation </a:t>
            </a:r>
            <a:endParaRPr b="0" i="0" sz="2000" u="none" cap="none" strike="noStrike">
              <a:solidFill>
                <a:schemeClr val="accent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980000"/>
                </a:solidFill>
                <a:latin typeface="Verdana"/>
                <a:ea typeface="Verdana"/>
                <a:cs typeface="Verdana"/>
                <a:sym typeface="Verdana"/>
              </a:rPr>
              <a:t>High unemployment</a:t>
            </a:r>
            <a:r>
              <a:rPr b="1" i="0" lang="en-US" sz="2000" u="none" cap="none" strike="noStrike">
                <a:solidFill>
                  <a:srgbClr val="980000"/>
                </a:solidFill>
                <a:latin typeface="Verdana"/>
                <a:ea typeface="Verdana"/>
                <a:cs typeface="Verdana"/>
                <a:sym typeface="Verdana"/>
              </a:rPr>
              <a:t> </a:t>
            </a:r>
            <a:endParaRPr b="1" i="0" sz="2000" u="none" cap="none" strike="noStrike">
              <a:solidFill>
                <a:srgbClr val="980000"/>
              </a:solidFill>
              <a:latin typeface="Verdana"/>
              <a:ea typeface="Verdana"/>
              <a:cs typeface="Verdana"/>
              <a:sym typeface="Verdana"/>
            </a:endParaRPr>
          </a:p>
        </p:txBody>
      </p:sp>
      <p:cxnSp>
        <p:nvCxnSpPr>
          <p:cNvPr id="332" name="Google Shape;332;g2237f21c3ad_1_170"/>
          <p:cNvCxnSpPr/>
          <p:nvPr/>
        </p:nvCxnSpPr>
        <p:spPr>
          <a:xfrm flipH="1" rot="10800000">
            <a:off x="2267700" y="3589413"/>
            <a:ext cx="7656600" cy="1104900"/>
          </a:xfrm>
          <a:prstGeom prst="straightConnector1">
            <a:avLst/>
          </a:prstGeom>
          <a:noFill/>
          <a:ln cap="flat" cmpd="sng" w="38100">
            <a:solidFill>
              <a:schemeClr val="accent4"/>
            </a:solidFill>
            <a:prstDash val="solid"/>
            <a:round/>
            <a:headEnd len="sm" w="sm" type="none"/>
            <a:tailEnd len="med" w="med" type="triangle"/>
          </a:ln>
        </p:spPr>
      </p:cxnSp>
      <p:cxnSp>
        <p:nvCxnSpPr>
          <p:cNvPr id="333" name="Google Shape;333;g2237f21c3ad_1_170"/>
          <p:cNvCxnSpPr/>
          <p:nvPr/>
        </p:nvCxnSpPr>
        <p:spPr>
          <a:xfrm flipH="1" rot="10800000">
            <a:off x="4559025" y="5453950"/>
            <a:ext cx="5593500" cy="729600"/>
          </a:xfrm>
          <a:prstGeom prst="straightConnector1">
            <a:avLst/>
          </a:prstGeom>
          <a:noFill/>
          <a:ln cap="flat" cmpd="sng" w="38100">
            <a:solidFill>
              <a:srgbClr val="9BC57E"/>
            </a:solidFill>
            <a:prstDash val="solid"/>
            <a:round/>
            <a:headEnd len="sm" w="sm" type="none"/>
            <a:tailEnd len="med" w="med" type="triangle"/>
          </a:ln>
        </p:spPr>
      </p:cxnSp>
      <p:sp>
        <p:nvSpPr>
          <p:cNvPr id="334" name="Google Shape;334;g2237f21c3ad_1_170"/>
          <p:cNvSpPr txBox="1"/>
          <p:nvPr/>
        </p:nvSpPr>
        <p:spPr>
          <a:xfrm rot="-452599">
            <a:off x="5288159" y="3693486"/>
            <a:ext cx="1615682" cy="46175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4"/>
                </a:solidFill>
                <a:latin typeface="Verdana"/>
                <a:ea typeface="Verdana"/>
                <a:cs typeface="Verdana"/>
                <a:sym typeface="Verdana"/>
              </a:rPr>
              <a:t>Inflation</a:t>
            </a:r>
            <a:r>
              <a:rPr b="0" i="0" lang="en-US" sz="1800" u="none" cap="none" strike="noStrike">
                <a:solidFill>
                  <a:schemeClr val="accent1"/>
                </a:solidFill>
                <a:latin typeface="Verdana"/>
                <a:ea typeface="Verdana"/>
                <a:cs typeface="Verdana"/>
                <a:sym typeface="Verdana"/>
              </a:rPr>
              <a:t> </a:t>
            </a:r>
            <a:endParaRPr b="1" i="0" sz="1800" u="none" cap="none" strike="noStrike">
              <a:solidFill>
                <a:srgbClr val="980000"/>
              </a:solidFill>
              <a:latin typeface="Verdana"/>
              <a:ea typeface="Verdana"/>
              <a:cs typeface="Verdana"/>
              <a:sym typeface="Verdana"/>
            </a:endParaRPr>
          </a:p>
        </p:txBody>
      </p:sp>
      <p:sp>
        <p:nvSpPr>
          <p:cNvPr id="335" name="Google Shape;335;g2237f21c3ad_1_170"/>
          <p:cNvSpPr txBox="1"/>
          <p:nvPr/>
        </p:nvSpPr>
        <p:spPr>
          <a:xfrm rot="-362581">
            <a:off x="6917765" y="5695779"/>
            <a:ext cx="2248394" cy="46186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6"/>
                </a:solidFill>
                <a:latin typeface="Verdana"/>
                <a:ea typeface="Verdana"/>
                <a:cs typeface="Verdana"/>
                <a:sym typeface="Verdana"/>
              </a:rPr>
              <a:t>Unemployment</a:t>
            </a:r>
            <a:endParaRPr b="1" i="0" sz="1800" u="none" cap="none" strike="noStrike">
              <a:solidFill>
                <a:srgbClr val="980000"/>
              </a:solidFill>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2237f21c3ad_1_182"/>
          <p:cNvSpPr txBox="1"/>
          <p:nvPr>
            <p:ph type="title"/>
          </p:nvPr>
        </p:nvSpPr>
        <p:spPr>
          <a:xfrm>
            <a:off x="839800" y="457200"/>
            <a:ext cx="4238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How to fight stagflation? </a:t>
            </a:r>
            <a:endParaRPr/>
          </a:p>
        </p:txBody>
      </p:sp>
      <p:sp>
        <p:nvSpPr>
          <p:cNvPr id="341" name="Google Shape;341;g2237f21c3ad_1_182"/>
          <p:cNvSpPr txBox="1"/>
          <p:nvPr>
            <p:ph idx="1" type="body"/>
          </p:nvPr>
        </p:nvSpPr>
        <p:spPr>
          <a:xfrm>
            <a:off x="839800" y="2169950"/>
            <a:ext cx="4374900" cy="46620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SzPts val="1600"/>
              <a:buNone/>
            </a:pPr>
            <a:r>
              <a:rPr lang="en-US" sz="2400">
                <a:latin typeface="Verdana"/>
                <a:ea typeface="Verdana"/>
                <a:cs typeface="Verdana"/>
                <a:sym typeface="Verdana"/>
              </a:rPr>
              <a:t>Increasing cost of oil drove up prices and caused recessions in the 1970s.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rPr lang="en-US" sz="2400">
                <a:latin typeface="Verdana"/>
                <a:ea typeface="Verdana"/>
                <a:cs typeface="Verdana"/>
                <a:sym typeface="Verdana"/>
              </a:rPr>
              <a:t>This was different from the crisis of the 1930s when there was not enough investment and demand.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t/>
            </a:r>
            <a:endParaRPr sz="2400">
              <a:latin typeface="Verdana"/>
              <a:ea typeface="Verdana"/>
              <a:cs typeface="Verdana"/>
              <a:sym typeface="Verdana"/>
            </a:endParaRPr>
          </a:p>
        </p:txBody>
      </p:sp>
      <p:pic>
        <p:nvPicPr>
          <p:cNvPr id="342" name="Google Shape;342;g2237f21c3ad_1_182"/>
          <p:cNvPicPr preferRelativeResize="0"/>
          <p:nvPr/>
        </p:nvPicPr>
        <p:blipFill rotWithShape="1">
          <a:blip r:embed="rId3">
            <a:alphaModFix/>
          </a:blip>
          <a:srcRect b="0" l="0" r="0" t="0"/>
          <a:stretch/>
        </p:blipFill>
        <p:spPr>
          <a:xfrm>
            <a:off x="5469051" y="1094440"/>
            <a:ext cx="6021924" cy="4774461"/>
          </a:xfrm>
          <a:prstGeom prst="rect">
            <a:avLst/>
          </a:prstGeom>
          <a:noFill/>
          <a:ln>
            <a:noFill/>
          </a:ln>
        </p:spPr>
      </p:pic>
      <p:sp>
        <p:nvSpPr>
          <p:cNvPr id="343" name="Google Shape;343;g2237f21c3ad_1_182"/>
          <p:cNvSpPr txBox="1"/>
          <p:nvPr/>
        </p:nvSpPr>
        <p:spPr>
          <a:xfrm>
            <a:off x="5398700" y="5950625"/>
            <a:ext cx="6175500" cy="431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chemeClr val="accent1"/>
                </a:solidFill>
                <a:latin typeface="Calibri"/>
                <a:ea typeface="Calibri"/>
                <a:cs typeface="Calibri"/>
                <a:sym typeface="Calibri"/>
              </a:rPr>
              <a:t>Chairman of the US Federal Reserve Paul Volcker studies his options</a:t>
            </a:r>
            <a:endParaRPr b="0" i="1" sz="1600" u="none" cap="none" strike="noStrike">
              <a:solidFill>
                <a:schemeClr val="accen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237f21c3ad_1_162"/>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Solution:</a:t>
            </a:r>
            <a:endParaRPr>
              <a:solidFill>
                <a:srgbClr val="8296B0"/>
              </a:solidFill>
              <a:latin typeface="Lucida Sans"/>
              <a:ea typeface="Lucida Sans"/>
              <a:cs typeface="Lucida Sans"/>
              <a:sym typeface="Lucida Sans"/>
            </a:endParaRPr>
          </a:p>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Stop inflation </a:t>
            </a:r>
            <a:endParaRPr/>
          </a:p>
        </p:txBody>
      </p:sp>
      <p:sp>
        <p:nvSpPr>
          <p:cNvPr id="349" name="Google Shape;349;g2237f21c3ad_1_162"/>
          <p:cNvSpPr txBox="1"/>
          <p:nvPr>
            <p:ph idx="1" type="body"/>
          </p:nvPr>
        </p:nvSpPr>
        <p:spPr>
          <a:xfrm>
            <a:off x="4771900" y="653400"/>
            <a:ext cx="7420200" cy="1207800"/>
          </a:xfrm>
          <a:prstGeom prst="rect">
            <a:avLst/>
          </a:prstGeom>
          <a:noFill/>
          <a:ln>
            <a:noFill/>
          </a:ln>
        </p:spPr>
        <p:txBody>
          <a:bodyPr anchorCtr="0" anchor="t" bIns="45700" lIns="91425" spcFirstLastPara="1" rIns="91425" wrap="square" tIns="45700">
            <a:normAutofit fontScale="77500"/>
          </a:bodyPr>
          <a:lstStyle/>
          <a:p>
            <a:pPr indent="0" lvl="0" marL="0" rtl="0" algn="l">
              <a:lnSpc>
                <a:spcPct val="150000"/>
              </a:lnSpc>
              <a:spcBef>
                <a:spcPts val="0"/>
              </a:spcBef>
              <a:spcAft>
                <a:spcPts val="0"/>
              </a:spcAft>
              <a:buSzPct val="100000"/>
              <a:buNone/>
            </a:pPr>
            <a:r>
              <a:rPr lang="en-US" sz="2600">
                <a:latin typeface="Verdana"/>
                <a:ea typeface="Verdana"/>
                <a:cs typeface="Verdana"/>
                <a:sym typeface="Verdana"/>
              </a:rPr>
              <a:t>A massive spike in interest rates in the United States controlled inflation but worsen unemployment.</a:t>
            </a:r>
            <a:endParaRPr/>
          </a:p>
        </p:txBody>
      </p:sp>
      <p:pic>
        <p:nvPicPr>
          <p:cNvPr id="350" name="Google Shape;350;g2237f21c3ad_1_162"/>
          <p:cNvPicPr preferRelativeResize="0"/>
          <p:nvPr/>
        </p:nvPicPr>
        <p:blipFill rotWithShape="1">
          <a:blip r:embed="rId3">
            <a:alphaModFix/>
          </a:blip>
          <a:srcRect b="0" l="0" r="0" t="0"/>
          <a:stretch/>
        </p:blipFill>
        <p:spPr>
          <a:xfrm>
            <a:off x="1522350" y="2042287"/>
            <a:ext cx="9763325" cy="4586126"/>
          </a:xfrm>
          <a:prstGeom prst="rect">
            <a:avLst/>
          </a:prstGeom>
          <a:noFill/>
          <a:ln>
            <a:noFill/>
          </a:ln>
        </p:spPr>
      </p:pic>
      <p:cxnSp>
        <p:nvCxnSpPr>
          <p:cNvPr id="351" name="Google Shape;351;g2237f21c3ad_1_162"/>
          <p:cNvCxnSpPr/>
          <p:nvPr/>
        </p:nvCxnSpPr>
        <p:spPr>
          <a:xfrm>
            <a:off x="8478350" y="2772300"/>
            <a:ext cx="1005600" cy="1313400"/>
          </a:xfrm>
          <a:prstGeom prst="straightConnector1">
            <a:avLst/>
          </a:prstGeom>
          <a:noFill/>
          <a:ln cap="flat" cmpd="sng" w="38100">
            <a:solidFill>
              <a:schemeClr val="accent4"/>
            </a:solidFill>
            <a:prstDash val="solid"/>
            <a:round/>
            <a:headEnd len="sm" w="sm" type="none"/>
            <a:tailEnd len="med" w="med" type="triangle"/>
          </a:ln>
        </p:spPr>
      </p:cxnSp>
      <p:cxnSp>
        <p:nvCxnSpPr>
          <p:cNvPr id="352" name="Google Shape;352;g2237f21c3ad_1_162"/>
          <p:cNvCxnSpPr/>
          <p:nvPr/>
        </p:nvCxnSpPr>
        <p:spPr>
          <a:xfrm flipH="1" rot="10800000">
            <a:off x="8920250" y="4481325"/>
            <a:ext cx="956700" cy="551100"/>
          </a:xfrm>
          <a:prstGeom prst="straightConnector1">
            <a:avLst/>
          </a:prstGeom>
          <a:noFill/>
          <a:ln cap="flat" cmpd="sng" w="38100">
            <a:solidFill>
              <a:srgbClr val="9BC57E"/>
            </a:solidFill>
            <a:prstDash val="solid"/>
            <a:round/>
            <a:headEnd len="sm" w="sm" type="none"/>
            <a:tailEnd len="med" w="med" type="triangle"/>
          </a:ln>
        </p:spPr>
      </p:cxnSp>
      <p:sp>
        <p:nvSpPr>
          <p:cNvPr id="353" name="Google Shape;353;g2237f21c3ad_1_162"/>
          <p:cNvSpPr txBox="1"/>
          <p:nvPr/>
        </p:nvSpPr>
        <p:spPr>
          <a:xfrm rot="2699520">
            <a:off x="8222242" y="2888456"/>
            <a:ext cx="1517805" cy="101568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4"/>
                </a:solidFill>
                <a:latin typeface="Verdana"/>
                <a:ea typeface="Verdana"/>
                <a:cs typeface="Verdana"/>
                <a:sym typeface="Verdana"/>
              </a:rPr>
              <a:t>Inflation</a:t>
            </a:r>
            <a:r>
              <a:rPr b="0" i="0" lang="en-US" sz="1800" u="none" cap="none" strike="noStrike">
                <a:solidFill>
                  <a:schemeClr val="accent1"/>
                </a:solidFill>
                <a:latin typeface="Verdana"/>
                <a:ea typeface="Verdana"/>
                <a:cs typeface="Verdana"/>
                <a:sym typeface="Verdana"/>
              </a:rPr>
              <a:t> </a:t>
            </a:r>
            <a:endParaRPr b="0" i="0" sz="1800" u="none" cap="none" strike="noStrike">
              <a:solidFill>
                <a:schemeClr val="accent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980000"/>
              </a:solidFill>
              <a:latin typeface="Verdana"/>
              <a:ea typeface="Verdana"/>
              <a:cs typeface="Verdana"/>
              <a:sym typeface="Verdana"/>
            </a:endParaRPr>
          </a:p>
        </p:txBody>
      </p:sp>
      <p:sp>
        <p:nvSpPr>
          <p:cNvPr id="354" name="Google Shape;354;g2237f21c3ad_1_162"/>
          <p:cNvSpPr txBox="1"/>
          <p:nvPr/>
        </p:nvSpPr>
        <p:spPr>
          <a:xfrm rot="-1344455">
            <a:off x="8481521" y="4804119"/>
            <a:ext cx="2248469" cy="461795"/>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6"/>
                </a:solidFill>
                <a:latin typeface="Verdana"/>
                <a:ea typeface="Verdana"/>
                <a:cs typeface="Verdana"/>
                <a:sym typeface="Verdana"/>
              </a:rPr>
              <a:t>Unemployment</a:t>
            </a:r>
            <a:endParaRPr b="1" i="0" sz="1800" u="none" cap="none" strike="noStrike">
              <a:solidFill>
                <a:srgbClr val="980000"/>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solidFill>
                  <a:srgbClr val="8296B0"/>
                </a:solidFill>
                <a:latin typeface="Lucida Sans"/>
                <a:ea typeface="Lucida Sans"/>
                <a:cs typeface="Lucida Sans"/>
                <a:sym typeface="Lucida Sans"/>
              </a:rPr>
              <a:t>Crisis and you!?</a:t>
            </a:r>
            <a:endParaRPr/>
          </a:p>
        </p:txBody>
      </p:sp>
      <p:sp>
        <p:nvSpPr>
          <p:cNvPr id="360" name="Google Shape;360;p1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rPr lang="en-US" sz="3600">
                <a:latin typeface="Verdana"/>
                <a:ea typeface="Verdana"/>
                <a:cs typeface="Verdana"/>
                <a:sym typeface="Verdana"/>
              </a:rPr>
              <a:t>21st Century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g2237f21c3ad_1_212"/>
          <p:cNvPicPr preferRelativeResize="0"/>
          <p:nvPr/>
        </p:nvPicPr>
        <p:blipFill rotWithShape="1">
          <a:blip r:embed="rId3">
            <a:alphaModFix/>
          </a:blip>
          <a:srcRect b="0" l="0" r="0" t="0"/>
          <a:stretch/>
        </p:blipFill>
        <p:spPr>
          <a:xfrm>
            <a:off x="2816798" y="0"/>
            <a:ext cx="8868451" cy="6858000"/>
          </a:xfrm>
          <a:prstGeom prst="rect">
            <a:avLst/>
          </a:prstGeom>
          <a:noFill/>
          <a:ln>
            <a:noFill/>
          </a:ln>
        </p:spPr>
      </p:pic>
      <p:sp>
        <p:nvSpPr>
          <p:cNvPr id="366" name="Google Shape;366;g2237f21c3ad_1_212"/>
          <p:cNvSpPr txBox="1"/>
          <p:nvPr>
            <p:ph type="title"/>
          </p:nvPr>
        </p:nvSpPr>
        <p:spPr>
          <a:xfrm>
            <a:off x="256150" y="3604800"/>
            <a:ext cx="4545300" cy="253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sz="3743">
                <a:solidFill>
                  <a:srgbClr val="8296B0"/>
                </a:solidFill>
                <a:latin typeface="Lucida Sans"/>
                <a:ea typeface="Lucida Sans"/>
                <a:cs typeface="Lucida Sans"/>
                <a:sym typeface="Lucida Sans"/>
              </a:rPr>
              <a:t>Activity.</a:t>
            </a:r>
            <a:endParaRPr sz="3743">
              <a:solidFill>
                <a:srgbClr val="8296B0"/>
              </a:solidFill>
              <a:latin typeface="Lucida Sans"/>
              <a:ea typeface="Lucida Sans"/>
              <a:cs typeface="Lucida Sans"/>
              <a:sym typeface="Lucida Sans"/>
            </a:endParaRPr>
          </a:p>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Policy response to the Great Financial Crisis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22660f98359_0_1"/>
          <p:cNvSpPr txBox="1"/>
          <p:nvPr>
            <p:ph type="title"/>
          </p:nvPr>
        </p:nvSpPr>
        <p:spPr>
          <a:xfrm>
            <a:off x="589650" y="165375"/>
            <a:ext cx="11215500" cy="1286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sz="3443">
                <a:solidFill>
                  <a:srgbClr val="8296B0"/>
                </a:solidFill>
                <a:latin typeface="Lucida Sans"/>
                <a:ea typeface="Lucida Sans"/>
                <a:cs typeface="Lucida Sans"/>
                <a:sym typeface="Lucida Sans"/>
              </a:rPr>
              <a:t>Activity. </a:t>
            </a:r>
            <a:r>
              <a:rPr lang="en-US" sz="2800">
                <a:solidFill>
                  <a:srgbClr val="8296B0"/>
                </a:solidFill>
                <a:latin typeface="Lucida Sans"/>
                <a:ea typeface="Lucida Sans"/>
                <a:cs typeface="Lucida Sans"/>
                <a:sym typeface="Lucida Sans"/>
              </a:rPr>
              <a:t>Policy response to the 2008 Global Financial Crisis</a:t>
            </a:r>
            <a:r>
              <a:rPr lang="en-US" sz="3000">
                <a:solidFill>
                  <a:srgbClr val="8296B0"/>
                </a:solidFill>
                <a:latin typeface="Lucida Sans"/>
                <a:ea typeface="Lucida Sans"/>
                <a:cs typeface="Lucida Sans"/>
                <a:sym typeface="Lucida Sans"/>
              </a:rPr>
              <a:t> </a:t>
            </a:r>
            <a:endParaRPr sz="3000"/>
          </a:p>
        </p:txBody>
      </p:sp>
      <p:pic>
        <p:nvPicPr>
          <p:cNvPr id="372" name="Google Shape;372;g22660f98359_0_1"/>
          <p:cNvPicPr preferRelativeResize="0"/>
          <p:nvPr/>
        </p:nvPicPr>
        <p:blipFill rotWithShape="1">
          <a:blip r:embed="rId3">
            <a:alphaModFix/>
          </a:blip>
          <a:srcRect b="0" l="0" r="0" t="0"/>
          <a:stretch/>
        </p:blipFill>
        <p:spPr>
          <a:xfrm>
            <a:off x="2070625" y="1452075"/>
            <a:ext cx="8551551" cy="5001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237f21c3ad_1_220"/>
          <p:cNvSpPr txBox="1"/>
          <p:nvPr>
            <p:ph type="title"/>
          </p:nvPr>
        </p:nvSpPr>
        <p:spPr>
          <a:xfrm>
            <a:off x="839800" y="457200"/>
            <a:ext cx="4238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Optional: Homework </a:t>
            </a:r>
            <a:endParaRPr/>
          </a:p>
        </p:txBody>
      </p:sp>
      <p:sp>
        <p:nvSpPr>
          <p:cNvPr id="378" name="Google Shape;378;g2237f21c3ad_1_220"/>
          <p:cNvSpPr txBox="1"/>
          <p:nvPr>
            <p:ph idx="1" type="body"/>
          </p:nvPr>
        </p:nvSpPr>
        <p:spPr>
          <a:xfrm>
            <a:off x="839800" y="2169950"/>
            <a:ext cx="5247900" cy="40383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SzPts val="1600"/>
              <a:buNone/>
            </a:pPr>
            <a:r>
              <a:rPr lang="en-US" sz="2400">
                <a:latin typeface="Verdana"/>
                <a:ea typeface="Verdana"/>
                <a:cs typeface="Verdana"/>
                <a:sym typeface="Verdana"/>
              </a:rPr>
              <a:t>Repeat this activity for a different economic crisis that happened after 1980 in a country other than your own.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t/>
            </a:r>
            <a:endParaRPr sz="2400">
              <a:latin typeface="Verdana"/>
              <a:ea typeface="Verdana"/>
              <a:cs typeface="Verdana"/>
              <a:sym typeface="Verdana"/>
            </a:endParaRPr>
          </a:p>
          <a:p>
            <a:pPr indent="0" lvl="0" marL="0" rtl="0" algn="l">
              <a:lnSpc>
                <a:spcPct val="115000"/>
              </a:lnSpc>
              <a:spcBef>
                <a:spcPts val="0"/>
              </a:spcBef>
              <a:spcAft>
                <a:spcPts val="0"/>
              </a:spcAft>
              <a:buSzPts val="1600"/>
              <a:buNone/>
            </a:pPr>
            <a:r>
              <a:rPr lang="en-US" sz="2400">
                <a:latin typeface="Verdana"/>
                <a:ea typeface="Verdana"/>
                <a:cs typeface="Verdana"/>
                <a:sym typeface="Verdana"/>
              </a:rPr>
              <a:t>Write your results in an approximately 500-word essay. </a:t>
            </a:r>
            <a:endParaRPr sz="2400">
              <a:latin typeface="Verdana"/>
              <a:ea typeface="Verdana"/>
              <a:cs typeface="Verdana"/>
              <a:sym typeface="Verdana"/>
            </a:endParaRPr>
          </a:p>
        </p:txBody>
      </p:sp>
      <p:pic>
        <p:nvPicPr>
          <p:cNvPr id="379" name="Google Shape;379;g2237f21c3ad_1_220"/>
          <p:cNvPicPr preferRelativeResize="0"/>
          <p:nvPr/>
        </p:nvPicPr>
        <p:blipFill rotWithShape="1">
          <a:blip r:embed="rId3">
            <a:alphaModFix/>
          </a:blip>
          <a:srcRect b="0" l="0" r="26155" t="0"/>
          <a:stretch/>
        </p:blipFill>
        <p:spPr>
          <a:xfrm>
            <a:off x="6944225" y="1297025"/>
            <a:ext cx="5247776" cy="4263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Calibri"/>
              <a:buNone/>
            </a:pPr>
            <a:r>
              <a:rPr lang="en-US">
                <a:solidFill>
                  <a:srgbClr val="8296B0"/>
                </a:solidFill>
                <a:latin typeface="Lucida Sans"/>
                <a:ea typeface="Lucida Sans"/>
                <a:cs typeface="Lucida Sans"/>
                <a:sym typeface="Lucida Sans"/>
              </a:rPr>
              <a:t>The Great Depression</a:t>
            </a:r>
            <a:endParaRPr/>
          </a:p>
        </p:txBody>
      </p:sp>
      <p:sp>
        <p:nvSpPr>
          <p:cNvPr id="108" name="Google Shape;108;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888888"/>
              </a:buClr>
              <a:buSzPts val="2400"/>
              <a:buNone/>
            </a:pPr>
            <a:r>
              <a:rPr lang="en-US" sz="3600">
                <a:latin typeface="Verdana"/>
                <a:ea typeface="Verdana"/>
                <a:cs typeface="Verdana"/>
                <a:sym typeface="Verdana"/>
              </a:rPr>
              <a:t>1929 - 1941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Black Tuesday (Spotlight on American History): Barbara Feinberg:  9781562945749: Amazon.com: Books" id="113" name="Google Shape;113;p5"/>
          <p:cNvPicPr preferRelativeResize="0"/>
          <p:nvPr/>
        </p:nvPicPr>
        <p:blipFill rotWithShape="1">
          <a:blip r:embed="rId3">
            <a:alphaModFix amt="32000"/>
          </a:blip>
          <a:srcRect b="0" l="0" r="0" t="0"/>
          <a:stretch/>
        </p:blipFill>
        <p:spPr>
          <a:xfrm rot="-1111435">
            <a:off x="1433094" y="4601668"/>
            <a:ext cx="3559489" cy="4325455"/>
          </a:xfrm>
          <a:prstGeom prst="rect">
            <a:avLst/>
          </a:prstGeom>
          <a:noFill/>
          <a:ln>
            <a:noFill/>
          </a:ln>
          <a:effectLst>
            <a:outerShdw blurRad="50800" rotWithShape="0" algn="ctr" dir="5400000" dist="50800">
              <a:srgbClr val="000000"/>
            </a:outerShdw>
          </a:effectLst>
        </p:spPr>
      </p:pic>
      <p:sp>
        <p:nvSpPr>
          <p:cNvPr id="114" name="Google Shape;11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Stock Market Crash</a:t>
            </a:r>
            <a:endParaRPr/>
          </a:p>
        </p:txBody>
      </p:sp>
      <p:sp>
        <p:nvSpPr>
          <p:cNvPr id="115" name="Google Shape;115;p5"/>
          <p:cNvSpPr txBox="1"/>
          <p:nvPr>
            <p:ph idx="1" type="body"/>
          </p:nvPr>
        </p:nvSpPr>
        <p:spPr>
          <a:xfrm>
            <a:off x="838200" y="1555400"/>
            <a:ext cx="5461200" cy="4351200"/>
          </a:xfrm>
          <a:prstGeom prst="rect">
            <a:avLst/>
          </a:prstGeom>
          <a:noFill/>
          <a:ln>
            <a:noFill/>
          </a:ln>
        </p:spPr>
        <p:txBody>
          <a:bodyPr anchorCtr="0" anchor="t" bIns="45700" lIns="91425" spcFirstLastPara="1" rIns="91425" wrap="square" tIns="45700">
            <a:normAutofit/>
          </a:bodyPr>
          <a:lstStyle/>
          <a:p>
            <a:pPr indent="-285750" lvl="0" marL="285750" rtl="0" algn="l">
              <a:lnSpc>
                <a:spcPct val="150000"/>
              </a:lnSpc>
              <a:spcBef>
                <a:spcPts val="0"/>
              </a:spcBef>
              <a:spcAft>
                <a:spcPts val="0"/>
              </a:spcAft>
              <a:buSzPts val="2800"/>
              <a:buChar char="•"/>
            </a:pPr>
            <a:r>
              <a:rPr lang="en-US" sz="2200">
                <a:latin typeface="Verdana"/>
                <a:ea typeface="Verdana"/>
                <a:cs typeface="Verdana"/>
                <a:sym typeface="Verdana"/>
              </a:rPr>
              <a:t>In October 1929, panic took over on Wall Street. </a:t>
            </a:r>
            <a:endParaRPr sz="3000"/>
          </a:p>
          <a:p>
            <a:pPr indent="-285750" lvl="0" marL="285750" rtl="0" algn="l">
              <a:lnSpc>
                <a:spcPct val="150000"/>
              </a:lnSpc>
              <a:spcBef>
                <a:spcPts val="0"/>
              </a:spcBef>
              <a:spcAft>
                <a:spcPts val="0"/>
              </a:spcAft>
              <a:buSzPts val="2600"/>
              <a:buChar char="•"/>
            </a:pPr>
            <a:r>
              <a:rPr lang="en-US" sz="2200">
                <a:latin typeface="Verdana"/>
                <a:ea typeface="Verdana"/>
                <a:cs typeface="Verdana"/>
                <a:sym typeface="Verdana"/>
              </a:rPr>
              <a:t>During the Black Monday and Black Tuesday (28</a:t>
            </a:r>
            <a:r>
              <a:rPr baseline="30000" lang="en-US" sz="2200">
                <a:latin typeface="Verdana"/>
                <a:ea typeface="Verdana"/>
                <a:cs typeface="Verdana"/>
                <a:sym typeface="Verdana"/>
              </a:rPr>
              <a:t>th</a:t>
            </a:r>
            <a:r>
              <a:rPr lang="en-US" sz="2200">
                <a:latin typeface="Verdana"/>
                <a:ea typeface="Verdana"/>
                <a:cs typeface="Verdana"/>
                <a:sym typeface="Verdana"/>
              </a:rPr>
              <a:t> and 29</a:t>
            </a:r>
            <a:r>
              <a:rPr baseline="30000" lang="en-US" sz="2200">
                <a:latin typeface="Verdana"/>
                <a:ea typeface="Verdana"/>
                <a:cs typeface="Verdana"/>
                <a:sym typeface="Verdana"/>
              </a:rPr>
              <a:t>th</a:t>
            </a:r>
            <a:r>
              <a:rPr lang="en-US" sz="2200">
                <a:latin typeface="Verdana"/>
                <a:ea typeface="Verdana"/>
                <a:cs typeface="Verdana"/>
                <a:sym typeface="Verdana"/>
              </a:rPr>
              <a:t> of October), the stock market lost 25% of its value.</a:t>
            </a:r>
            <a:r>
              <a:rPr lang="en-US" sz="2000">
                <a:latin typeface="Verdana"/>
                <a:ea typeface="Verdana"/>
                <a:cs typeface="Verdana"/>
                <a:sym typeface="Verdana"/>
              </a:rPr>
              <a:t> </a:t>
            </a:r>
            <a:endParaRPr/>
          </a:p>
        </p:txBody>
      </p:sp>
      <p:pic>
        <p:nvPicPr>
          <p:cNvPr descr="Chart 1: Dow Jones Industrial Average Index daily closing price, January 2, 1920, to December 31, 1954. Data plotted as a curve. Units are index value. Minor tick marks indicate the first trading day of the year. As shown in the figure, the index peaked on September 3, 1929, closing at 381.17. The index declined until July 8, 1932, when it closed at $41.22. The index did not reach the 1929 high again until November 23, 1954." id="116" name="Google Shape;116;p5"/>
          <p:cNvPicPr preferRelativeResize="0"/>
          <p:nvPr/>
        </p:nvPicPr>
        <p:blipFill rotWithShape="1">
          <a:blip r:embed="rId4">
            <a:alphaModFix/>
          </a:blip>
          <a:srcRect b="0" l="0" r="0" t="0"/>
          <a:stretch/>
        </p:blipFill>
        <p:spPr>
          <a:xfrm>
            <a:off x="6604526" y="1027906"/>
            <a:ext cx="5180187" cy="51801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6"/>
          <p:cNvSpPr txBox="1"/>
          <p:nvPr>
            <p:ph type="title"/>
          </p:nvPr>
        </p:nvSpPr>
        <p:spPr>
          <a:xfrm>
            <a:off x="394375" y="1639663"/>
            <a:ext cx="2943300" cy="3220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496B0"/>
                </a:solidFill>
                <a:latin typeface="Lucida Sans"/>
                <a:ea typeface="Lucida Sans"/>
                <a:cs typeface="Lucida Sans"/>
                <a:sym typeface="Lucida Sans"/>
              </a:rPr>
              <a:t>Banking Crisis</a:t>
            </a:r>
            <a:endParaRPr>
              <a:solidFill>
                <a:srgbClr val="8496B0"/>
              </a:solidFill>
            </a:endParaRPr>
          </a:p>
        </p:txBody>
      </p:sp>
      <p:pic>
        <p:nvPicPr>
          <p:cNvPr id="122" name="Google Shape;122;p6"/>
          <p:cNvPicPr preferRelativeResize="0"/>
          <p:nvPr/>
        </p:nvPicPr>
        <p:blipFill rotWithShape="1">
          <a:blip r:embed="rId3">
            <a:alphaModFix/>
          </a:blip>
          <a:srcRect b="0" l="0" r="0" t="0"/>
          <a:stretch/>
        </p:blipFill>
        <p:spPr>
          <a:xfrm>
            <a:off x="3639850" y="492500"/>
            <a:ext cx="7950100" cy="566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656998" y="2350300"/>
            <a:ext cx="31557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sz="4000">
                <a:solidFill>
                  <a:srgbClr val="8296B0"/>
                </a:solidFill>
                <a:latin typeface="Lucida Sans"/>
                <a:ea typeface="Lucida Sans"/>
                <a:cs typeface="Lucida Sans"/>
                <a:sym typeface="Lucida Sans"/>
              </a:rPr>
              <a:t>Production Stoppage</a:t>
            </a:r>
            <a:endParaRPr sz="4000"/>
          </a:p>
        </p:txBody>
      </p:sp>
      <p:pic>
        <p:nvPicPr>
          <p:cNvPr id="128" name="Google Shape;128;p7"/>
          <p:cNvPicPr preferRelativeResize="0"/>
          <p:nvPr/>
        </p:nvPicPr>
        <p:blipFill rotWithShape="1">
          <a:blip r:embed="rId3">
            <a:alphaModFix/>
          </a:blip>
          <a:srcRect b="0" l="0" r="0" t="0"/>
          <a:stretch/>
        </p:blipFill>
        <p:spPr>
          <a:xfrm>
            <a:off x="3827100" y="1645725"/>
            <a:ext cx="7438100" cy="4917576"/>
          </a:xfrm>
          <a:prstGeom prst="rect">
            <a:avLst/>
          </a:prstGeom>
          <a:noFill/>
          <a:ln>
            <a:noFill/>
          </a:ln>
        </p:spPr>
      </p:pic>
      <p:sp>
        <p:nvSpPr>
          <p:cNvPr id="129" name="Google Shape;129;p7"/>
          <p:cNvSpPr txBox="1"/>
          <p:nvPr/>
        </p:nvSpPr>
        <p:spPr>
          <a:xfrm>
            <a:off x="4421650" y="724300"/>
            <a:ext cx="62490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Verdana"/>
                <a:ea typeface="Verdana"/>
                <a:cs typeface="Verdana"/>
                <a:sym typeface="Verdana"/>
              </a:rPr>
              <a:t>US Real GDP, annual, 1910-1960</a:t>
            </a:r>
            <a:endParaRPr b="0" i="0" sz="2100" u="none" cap="none" strike="noStrike">
              <a:solidFill>
                <a:srgbClr val="000000"/>
              </a:solidFill>
              <a:latin typeface="Verdana"/>
              <a:ea typeface="Verdana"/>
              <a:cs typeface="Verdana"/>
              <a:sym typeface="Verdana"/>
            </a:endParaRPr>
          </a:p>
        </p:txBody>
      </p:sp>
      <p:sp>
        <p:nvSpPr>
          <p:cNvPr id="130" name="Google Shape;130;p7"/>
          <p:cNvSpPr txBox="1"/>
          <p:nvPr/>
        </p:nvSpPr>
        <p:spPr>
          <a:xfrm>
            <a:off x="6191600" y="1232200"/>
            <a:ext cx="30000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A64D79"/>
                </a:solidFill>
                <a:latin typeface="Verdana"/>
                <a:ea typeface="Verdana"/>
                <a:cs typeface="Verdana"/>
                <a:sym typeface="Verdana"/>
              </a:rPr>
              <a:t>Great Depression (1929–1939)</a:t>
            </a:r>
            <a:r>
              <a:rPr b="0" i="0" lang="en-US" sz="1700" u="none" cap="none" strike="noStrike">
                <a:solidFill>
                  <a:schemeClr val="dk1"/>
                </a:solidFill>
                <a:latin typeface="Verdana"/>
                <a:ea typeface="Verdana"/>
                <a:cs typeface="Verdana"/>
                <a:sym typeface="Verdana"/>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8296B0"/>
              </a:buClr>
              <a:buSzPts val="4400"/>
              <a:buFont typeface="Lucida Sans"/>
              <a:buNone/>
            </a:pPr>
            <a:r>
              <a:rPr lang="en-US">
                <a:solidFill>
                  <a:srgbClr val="8296B0"/>
                </a:solidFill>
                <a:latin typeface="Lucida Sans"/>
                <a:ea typeface="Lucida Sans"/>
                <a:cs typeface="Lucida Sans"/>
                <a:sym typeface="Lucida Sans"/>
              </a:rPr>
              <a:t>International Contagion</a:t>
            </a:r>
            <a:endParaRPr/>
          </a:p>
        </p:txBody>
      </p:sp>
      <p:pic>
        <p:nvPicPr>
          <p:cNvPr id="136" name="Google Shape;136;p8"/>
          <p:cNvPicPr preferRelativeResize="0"/>
          <p:nvPr/>
        </p:nvPicPr>
        <p:blipFill rotWithShape="1">
          <a:blip r:embed="rId3">
            <a:alphaModFix/>
          </a:blip>
          <a:srcRect b="0" l="0" r="0" t="0"/>
          <a:stretch/>
        </p:blipFill>
        <p:spPr>
          <a:xfrm>
            <a:off x="1337025" y="1843100"/>
            <a:ext cx="9517951" cy="45975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ph type="title"/>
          </p:nvPr>
        </p:nvSpPr>
        <p:spPr>
          <a:xfrm>
            <a:off x="611188" y="1447800"/>
            <a:ext cx="3932100" cy="1600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8296B0"/>
              </a:buClr>
              <a:buSzPct val="104760"/>
              <a:buFont typeface="Lucida Sans"/>
              <a:buNone/>
            </a:pPr>
            <a:r>
              <a:rPr lang="en-US" sz="4200">
                <a:solidFill>
                  <a:srgbClr val="8296B0"/>
                </a:solidFill>
                <a:latin typeface="Lucida Sans"/>
                <a:ea typeface="Lucida Sans"/>
                <a:cs typeface="Lucida Sans"/>
                <a:sym typeface="Lucida Sans"/>
              </a:rPr>
              <a:t>Prolonged Unemployment</a:t>
            </a:r>
            <a:endParaRPr sz="4200"/>
          </a:p>
        </p:txBody>
      </p:sp>
      <p:sp>
        <p:nvSpPr>
          <p:cNvPr id="142" name="Google Shape;142;p9"/>
          <p:cNvSpPr txBox="1"/>
          <p:nvPr>
            <p:ph idx="1" type="body"/>
          </p:nvPr>
        </p:nvSpPr>
        <p:spPr>
          <a:xfrm>
            <a:off x="611200" y="3279200"/>
            <a:ext cx="3277800" cy="27723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SzPts val="2600"/>
              <a:buNone/>
            </a:pPr>
            <a:r>
              <a:rPr lang="en-US" sz="2400">
                <a:latin typeface="Verdana"/>
                <a:ea typeface="Verdana"/>
                <a:cs typeface="Verdana"/>
                <a:sym typeface="Verdana"/>
              </a:rPr>
              <a:t>Unemployment in the United States reached 25%.</a:t>
            </a:r>
            <a:endParaRPr sz="2400">
              <a:latin typeface="Verdana"/>
              <a:ea typeface="Verdana"/>
              <a:cs typeface="Verdana"/>
              <a:sym typeface="Verdana"/>
            </a:endParaRPr>
          </a:p>
        </p:txBody>
      </p:sp>
      <p:pic>
        <p:nvPicPr>
          <p:cNvPr id="143" name="Google Shape;143;p9"/>
          <p:cNvPicPr preferRelativeResize="0"/>
          <p:nvPr/>
        </p:nvPicPr>
        <p:blipFill rotWithShape="1">
          <a:blip r:embed="rId3">
            <a:alphaModFix/>
          </a:blip>
          <a:srcRect b="0" l="0" r="0" t="0"/>
          <a:stretch/>
        </p:blipFill>
        <p:spPr>
          <a:xfrm>
            <a:off x="4564606" y="965352"/>
            <a:ext cx="7418593" cy="4927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