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67" r:id="rId3"/>
    <p:sldId id="257" r:id="rId4"/>
    <p:sldId id="269" r:id="rId5"/>
    <p:sldId id="26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Qqa/oTpO9QbAvedZ4SN0YGU3l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24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ba685f64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2ba685f64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d484a599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g14d484a599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d484a599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dirty="0">
                <a:latin typeface="Lucida Sans" panose="020B0602030504020204" pitchFamily="34" charset="0"/>
              </a:rPr>
              <a:t>Source image: https://itechiteasy.com/satellite-crop-monitoring/</a:t>
            </a:r>
            <a:endParaRPr dirty="0"/>
          </a:p>
        </p:txBody>
      </p:sp>
      <p:sp>
        <p:nvSpPr>
          <p:cNvPr id="88" name="Google Shape;88;g14d484a599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89774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Source image: https://www.agcanada.com/daily/farmers-edge-expands-satellite-imagery-offering</a:t>
            </a:r>
            <a:endParaRPr lang="en-GB" b="0" dirty="0">
              <a:effectLst/>
            </a:endParaRPr>
          </a:p>
        </p:txBody>
      </p:sp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79797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dirty="0"/>
              <a:t>Source image: https://www.eoportal.org/satellite-missions/planet#spacecraft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dirty="0"/>
              <a:t>Sources images:</a:t>
            </a:r>
            <a:br>
              <a:rPr lang="nl-NL" dirty="0"/>
            </a:br>
            <a:r>
              <a:rPr lang="nl-NL" dirty="0"/>
              <a:t>https://toppng.com/free-image/farmer-icon-PNG-free-PNG-Images_125717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dirty="0"/>
              <a:t>https://www.iconfinder.com/icons/7451746/financial_analyst_analise_money_analysis_icon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dirty="0"/>
              <a:t>Source image: https://www.queensway-academy.com/learn/articles/learn-trade-commodities/</a:t>
            </a:r>
            <a:endParaRPr dirty="0"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4d484a5991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g14d484a5991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700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308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176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9224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1978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284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411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745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7797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401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895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233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ce-watch.org/uf/financialisation-of-foo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490537" y="361950"/>
            <a:ext cx="11211000" cy="6165300"/>
          </a:xfrm>
          <a:prstGeom prst="snip2DiagRect">
            <a:avLst>
              <a:gd name="adj1" fmla="val 0"/>
              <a:gd name="adj2" fmla="val 16667"/>
            </a:avLst>
          </a:prstGeom>
          <a:noFill/>
          <a:ln w="60325" cap="flat" cmpd="dbl">
            <a:solidFill>
              <a:srgbClr val="8296B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ucida Sans"/>
              <a:buNone/>
            </a:pPr>
            <a:r>
              <a:rPr lang="en-US" dirty="0">
                <a:latin typeface="Lucida Sans"/>
                <a:ea typeface="Lucida Sans"/>
                <a:cs typeface="Lucida Sans"/>
                <a:sym typeface="Lucida Sans"/>
              </a:rPr>
              <a:t>Space &amp; Agriculture</a:t>
            </a:r>
            <a:endParaRPr i="1" dirty="0"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697224" y="147950"/>
            <a:ext cx="4789176" cy="477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8496B0"/>
                </a:solidFill>
                <a:effectLst/>
                <a:uLnTx/>
                <a:uFillTx/>
                <a:latin typeface="Lucida Sans"/>
                <a:ea typeface="Lucida Sans"/>
                <a:cs typeface="Lucida Sans"/>
                <a:sym typeface="Lucida Sans"/>
              </a:rPr>
              <a:t>This Month in the Economy Exercise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4d484a5991_0_3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4d484a5991_0_35"/>
          <p:cNvSpPr txBox="1">
            <a:spLocks noGrp="1"/>
          </p:cNvSpPr>
          <p:nvPr>
            <p:ph type="title"/>
          </p:nvPr>
        </p:nvSpPr>
        <p:spPr>
          <a:xfrm>
            <a:off x="572493" y="209964"/>
            <a:ext cx="11018400" cy="14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>
                <a:latin typeface="Lucida Sans" panose="020B0602030504020204" pitchFamily="34" charset="0"/>
              </a:rPr>
              <a:t>Learning </a:t>
            </a:r>
            <a:r>
              <a:rPr lang="nl-NL" dirty="0" err="1">
                <a:latin typeface="Lucida Sans" panose="020B0602030504020204" pitchFamily="34" charset="0"/>
              </a:rPr>
              <a:t>objectives</a:t>
            </a:r>
            <a:endParaRPr dirty="0">
              <a:latin typeface="Lucida Sans" panose="020B0602030504020204" pitchFamily="34" charset="0"/>
            </a:endParaRPr>
          </a:p>
        </p:txBody>
      </p:sp>
      <p:sp>
        <p:nvSpPr>
          <p:cNvPr id="92" name="Google Shape;92;g14d484a5991_0_35"/>
          <p:cNvSpPr/>
          <p:nvPr/>
        </p:nvSpPr>
        <p:spPr>
          <a:xfrm>
            <a:off x="572493" y="1681544"/>
            <a:ext cx="10972800" cy="18288"/>
          </a:xfrm>
          <a:custGeom>
            <a:avLst/>
            <a:gdLst/>
            <a:ahLst/>
            <a:cxnLst/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4509"/>
            </a:schemeClr>
          </a:solidFill>
          <a:ln w="44450" cap="rnd" cmpd="sng">
            <a:solidFill>
              <a:schemeClr val="accent2">
                <a:alpha val="74509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14d484a5991_0_35"/>
          <p:cNvSpPr txBox="1">
            <a:spLocks noGrp="1"/>
          </p:cNvSpPr>
          <p:nvPr>
            <p:ph type="body" idx="1"/>
          </p:nvPr>
        </p:nvSpPr>
        <p:spPr>
          <a:xfrm>
            <a:off x="572492" y="2071316"/>
            <a:ext cx="7288139" cy="41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Understanding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basic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workings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of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satellite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crop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monitoring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commodity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futures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Understanding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what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financialization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is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reflecting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upon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it.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399E41-B223-48F9-9A39-5D08BF0E1F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4d484a5991_0_3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4d484a5991_0_35"/>
          <p:cNvSpPr txBox="1">
            <a:spLocks noGrp="1"/>
          </p:cNvSpPr>
          <p:nvPr>
            <p:ph type="title"/>
          </p:nvPr>
        </p:nvSpPr>
        <p:spPr>
          <a:xfrm>
            <a:off x="572493" y="209964"/>
            <a:ext cx="11018400" cy="14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4400" dirty="0">
                <a:latin typeface="Lucida Sans" panose="020B0602030504020204" pitchFamily="34" charset="0"/>
              </a:rPr>
              <a:t>Modern technologies used by farmers</a:t>
            </a:r>
            <a:endParaRPr dirty="0">
              <a:latin typeface="Lucida Sans" panose="020B0602030504020204" pitchFamily="34" charset="0"/>
            </a:endParaRPr>
          </a:p>
        </p:txBody>
      </p:sp>
      <p:sp>
        <p:nvSpPr>
          <p:cNvPr id="92" name="Google Shape;92;g14d484a5991_0_35"/>
          <p:cNvSpPr/>
          <p:nvPr/>
        </p:nvSpPr>
        <p:spPr>
          <a:xfrm>
            <a:off x="572493" y="1681544"/>
            <a:ext cx="10972800" cy="18288"/>
          </a:xfrm>
          <a:custGeom>
            <a:avLst/>
            <a:gdLst/>
            <a:ahLst/>
            <a:cxnLst/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4509"/>
            </a:schemeClr>
          </a:solidFill>
          <a:ln w="44450" cap="rnd" cmpd="sng">
            <a:solidFill>
              <a:schemeClr val="accent2">
                <a:alpha val="74509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14d484a5991_0_35"/>
          <p:cNvSpPr txBox="1">
            <a:spLocks noGrp="1"/>
          </p:cNvSpPr>
          <p:nvPr>
            <p:ph type="body" idx="1"/>
          </p:nvPr>
        </p:nvSpPr>
        <p:spPr>
          <a:xfrm>
            <a:off x="572492" y="2071316"/>
            <a:ext cx="7288139" cy="41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Autonomous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self-driving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tractors</a:t>
            </a: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Drones</a:t>
            </a: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Satellites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oogle Shape;104;g1768af4059e_0_5">
            <a:extLst>
              <a:ext uri="{FF2B5EF4-FFF2-40B4-BE49-F238E27FC236}">
                <a16:creationId xmlns:a16="http://schemas.microsoft.com/office/drawing/2014/main" id="{309CAB75-4ABD-4B6E-BB9D-03D7B6C6E1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3050" y="2891925"/>
            <a:ext cx="7138926" cy="39660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858AAF-28AB-4114-AC79-2A7E064FFD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58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640080" y="862981"/>
            <a:ext cx="5068262" cy="115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3000" dirty="0" err="1">
                <a:latin typeface="Lucida Sans" panose="020B0602030504020204" pitchFamily="34" charset="0"/>
              </a:rPr>
              <a:t>Satellite</a:t>
            </a:r>
            <a:r>
              <a:rPr lang="nl-NL" sz="3000" dirty="0">
                <a:latin typeface="Lucida Sans" panose="020B0602030504020204" pitchFamily="34" charset="0"/>
              </a:rPr>
              <a:t> </a:t>
            </a:r>
            <a:r>
              <a:rPr lang="nl-NL" sz="3000" dirty="0" err="1">
                <a:latin typeface="Lucida Sans" panose="020B0602030504020204" pitchFamily="34" charset="0"/>
              </a:rPr>
              <a:t>crop</a:t>
            </a:r>
            <a:r>
              <a:rPr lang="nl-NL" sz="3000" dirty="0">
                <a:latin typeface="Lucida Sans" panose="020B0602030504020204" pitchFamily="34" charset="0"/>
              </a:rPr>
              <a:t> monitoring: </a:t>
            </a:r>
            <a:r>
              <a:rPr lang="nl-NL" sz="3000" dirty="0" err="1">
                <a:latin typeface="Lucida Sans" panose="020B0602030504020204" pitchFamily="34" charset="0"/>
              </a:rPr>
              <a:t>What</a:t>
            </a:r>
            <a:r>
              <a:rPr lang="nl-NL" sz="3000" dirty="0">
                <a:latin typeface="Lucida Sans" panose="020B0602030504020204" pitchFamily="34" charset="0"/>
              </a:rPr>
              <a:t> is </a:t>
            </a:r>
            <a:r>
              <a:rPr lang="nl-NL" sz="3000" dirty="0" err="1">
                <a:latin typeface="Lucida Sans" panose="020B0602030504020204" pitchFamily="34" charset="0"/>
              </a:rPr>
              <a:t>it</a:t>
            </a:r>
            <a:r>
              <a:rPr lang="nl-NL" sz="3000" dirty="0">
                <a:latin typeface="Lucida Sans" panose="020B0602030504020204" pitchFamily="34" charset="0"/>
              </a:rPr>
              <a:t>?</a:t>
            </a:r>
            <a:endParaRPr sz="3000" dirty="0">
              <a:latin typeface="Lucida Sans" panose="020B0602030504020204" pitchFamily="34" charset="0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640080" y="2343050"/>
            <a:ext cx="3474720" cy="18288"/>
          </a:xfrm>
          <a:custGeom>
            <a:avLst/>
            <a:gdLst/>
            <a:ahLst/>
            <a:cxnLst/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14;p2" descr="De bronafbeelding bekijken">
            <a:extLst>
              <a:ext uri="{FF2B5EF4-FFF2-40B4-BE49-F238E27FC236}">
                <a16:creationId xmlns:a16="http://schemas.microsoft.com/office/drawing/2014/main" id="{75FB512D-2D0A-4E0B-987E-8145983410D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7738" r="31031"/>
          <a:stretch/>
        </p:blipFill>
        <p:spPr>
          <a:xfrm>
            <a:off x="5550358" y="10"/>
            <a:ext cx="6641641" cy="6858000"/>
          </a:xfrm>
          <a:custGeom>
            <a:avLst/>
            <a:gdLst/>
            <a:ahLst/>
            <a:cxnLst/>
            <a:rect l="l" t="t" r="r" b="b"/>
            <a:pathLst>
              <a:path w="6883948" h="6858000" extrusionOk="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noFill/>
          <a:ln>
            <a:noFill/>
          </a:ln>
          <a:effectLst>
            <a:outerShdw blurRad="50800" dist="38100" dir="10800000" algn="r" rotWithShape="0">
              <a:srgbClr val="D8D8D8">
                <a:alpha val="29411"/>
              </a:srgbClr>
            </a:outerShdw>
          </a:effectLst>
        </p:spPr>
      </p:pic>
      <p:sp>
        <p:nvSpPr>
          <p:cNvPr id="10" name="Google Shape;113;p2">
            <a:extLst>
              <a:ext uri="{FF2B5EF4-FFF2-40B4-BE49-F238E27FC236}">
                <a16:creationId xmlns:a16="http://schemas.microsoft.com/office/drawing/2014/main" id="{43D53161-D943-40B8-9B84-3CD597275C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1479" y="2688336"/>
            <a:ext cx="4498800" cy="3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Real-time digital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crop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monitoring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based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on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observations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of fields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satellites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This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is a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quicker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less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labour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-intensive way of monitoring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when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compared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normal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assessment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methods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where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people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visit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fields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physically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 make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observations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1FA06-E3AB-491A-9F2C-45120E3844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21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640080" y="325369"/>
            <a:ext cx="4243589" cy="115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3100" dirty="0">
                <a:latin typeface="Lucida Sans" panose="020B0602030504020204" pitchFamily="34" charset="0"/>
              </a:rPr>
              <a:t>A </a:t>
            </a:r>
            <a:r>
              <a:rPr lang="nl-NL" sz="3100" dirty="0" err="1">
                <a:latin typeface="Lucida Sans" panose="020B0602030504020204" pitchFamily="34" charset="0"/>
              </a:rPr>
              <a:t>key</a:t>
            </a:r>
            <a:r>
              <a:rPr lang="nl-NL" sz="3100" dirty="0">
                <a:latin typeface="Lucida Sans" panose="020B0602030504020204" pitchFamily="34" charset="0"/>
              </a:rPr>
              <a:t> provider: </a:t>
            </a:r>
            <a:r>
              <a:rPr lang="nl-NL" sz="3100" dirty="0" err="1">
                <a:latin typeface="Lucida Sans" panose="020B0602030504020204" pitchFamily="34" charset="0"/>
              </a:rPr>
              <a:t>Planet</a:t>
            </a:r>
            <a:r>
              <a:rPr lang="nl-NL" sz="3100" dirty="0">
                <a:latin typeface="Lucida Sans" panose="020B0602030504020204" pitchFamily="34" charset="0"/>
              </a:rPr>
              <a:t> Labs</a:t>
            </a:r>
            <a:endParaRPr sz="3100" dirty="0">
              <a:latin typeface="Lucida Sans" panose="020B0602030504020204" pitchFamily="34" charset="0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640080" y="1801512"/>
            <a:ext cx="3474720" cy="18288"/>
          </a:xfrm>
          <a:custGeom>
            <a:avLst/>
            <a:gdLst/>
            <a:ahLst/>
            <a:cxnLst/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 txBox="1">
            <a:spLocks noGrp="1"/>
          </p:cNvSpPr>
          <p:nvPr>
            <p:ph type="body" idx="1"/>
          </p:nvPr>
        </p:nvSpPr>
        <p:spPr>
          <a:xfrm>
            <a:off x="549603" y="1977225"/>
            <a:ext cx="5097217" cy="438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Headquarters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Silicon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Valley (US California)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Founded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in 2010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former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NASA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scientists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Initially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financed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venture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capital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Since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2021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publicly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traded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on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New York Stock Exchange (Wall Street)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with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total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equity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value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of $1.3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billion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as of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Oct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2022.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As of 2021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roughly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200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satellites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500 employees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700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customers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$130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million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revenue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1" indent="-20446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20"/>
              <a:buChar char="•"/>
            </a:pP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$50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million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gross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profit</a:t>
            </a: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4" name="Google Shape;124;p3" descr="De bronafbeelding bekijken"/>
          <p:cNvPicPr preferRelativeResize="0"/>
          <p:nvPr/>
        </p:nvPicPr>
        <p:blipFill rotWithShape="1">
          <a:blip r:embed="rId3">
            <a:alphaModFix/>
          </a:blip>
          <a:srcRect l="22851" r="20728"/>
          <a:stretch/>
        </p:blipFill>
        <p:spPr>
          <a:xfrm>
            <a:off x="5523749" y="10"/>
            <a:ext cx="6666728" cy="6857990"/>
          </a:xfrm>
          <a:custGeom>
            <a:avLst/>
            <a:gdLst/>
            <a:ahLst/>
            <a:cxnLst/>
            <a:rect l="l" t="t" r="r" b="b"/>
            <a:pathLst>
              <a:path w="6878775" h="6858000" extrusionOk="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428461-4AAF-4BF7-9293-EE5018F3A4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>
            <a:spLocks noGrp="1"/>
          </p:cNvSpPr>
          <p:nvPr>
            <p:ph type="title"/>
          </p:nvPr>
        </p:nvSpPr>
        <p:spPr>
          <a:xfrm>
            <a:off x="640080" y="329184"/>
            <a:ext cx="5327583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</a:pPr>
            <a:r>
              <a:rPr lang="nl-NL" sz="3100" dirty="0" err="1">
                <a:latin typeface="Lucida Sans" panose="020B0602030504020204" pitchFamily="34" charset="0"/>
              </a:rPr>
              <a:t>Satellite</a:t>
            </a:r>
            <a:r>
              <a:rPr lang="nl-NL" sz="3100" dirty="0">
                <a:latin typeface="Lucida Sans" panose="020B0602030504020204" pitchFamily="34" charset="0"/>
              </a:rPr>
              <a:t> </a:t>
            </a:r>
            <a:r>
              <a:rPr lang="nl-NL" sz="3100" dirty="0" err="1">
                <a:latin typeface="Lucida Sans" panose="020B0602030504020204" pitchFamily="34" charset="0"/>
              </a:rPr>
              <a:t>crop</a:t>
            </a:r>
            <a:r>
              <a:rPr lang="nl-NL" sz="3100" dirty="0">
                <a:latin typeface="Lucida Sans" panose="020B0602030504020204" pitchFamily="34" charset="0"/>
              </a:rPr>
              <a:t> monitoring: </a:t>
            </a:r>
            <a:r>
              <a:rPr lang="nl-NL" sz="3100" dirty="0" err="1">
                <a:latin typeface="Lucida Sans" panose="020B0602030504020204" pitchFamily="34" charset="0"/>
              </a:rPr>
              <a:t>What</a:t>
            </a:r>
            <a:r>
              <a:rPr lang="nl-NL" sz="3100" dirty="0">
                <a:latin typeface="Lucida Sans" panose="020B0602030504020204" pitchFamily="34" charset="0"/>
              </a:rPr>
              <a:t> is </a:t>
            </a:r>
            <a:r>
              <a:rPr lang="nl-NL" sz="3100" dirty="0" err="1">
                <a:latin typeface="Lucida Sans" panose="020B0602030504020204" pitchFamily="34" charset="0"/>
              </a:rPr>
              <a:t>it</a:t>
            </a:r>
            <a:r>
              <a:rPr lang="nl-NL" sz="3100" dirty="0">
                <a:latin typeface="Lucida Sans" panose="020B0602030504020204" pitchFamily="34" charset="0"/>
              </a:rPr>
              <a:t> </a:t>
            </a:r>
            <a:r>
              <a:rPr lang="nl-NL" sz="3100" dirty="0" err="1">
                <a:latin typeface="Lucida Sans" panose="020B0602030504020204" pitchFamily="34" charset="0"/>
              </a:rPr>
              <a:t>used</a:t>
            </a:r>
            <a:r>
              <a:rPr lang="nl-NL" sz="3100" dirty="0">
                <a:latin typeface="Lucida Sans" panose="020B0602030504020204" pitchFamily="34" charset="0"/>
              </a:rPr>
              <a:t> </a:t>
            </a:r>
            <a:r>
              <a:rPr lang="nl-NL" sz="3100" dirty="0" err="1">
                <a:latin typeface="Lucida Sans" panose="020B0602030504020204" pitchFamily="34" charset="0"/>
              </a:rPr>
              <a:t>for</a:t>
            </a:r>
            <a:r>
              <a:rPr lang="nl-NL" sz="3100" dirty="0">
                <a:latin typeface="Lucida Sans" panose="020B0602030504020204" pitchFamily="34" charset="0"/>
              </a:rPr>
              <a:t>?</a:t>
            </a:r>
            <a:endParaRPr sz="3100" dirty="0">
              <a:latin typeface="Lucida Sans" panose="020B0602030504020204" pitchFamily="34" charset="0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758952" y="2395728"/>
            <a:ext cx="4243589" cy="18288"/>
          </a:xfrm>
          <a:custGeom>
            <a:avLst/>
            <a:gdLst/>
            <a:ahLst/>
            <a:cxnLst/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640080" y="2706624"/>
            <a:ext cx="6894576" cy="348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Real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economy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Helping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farmers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machinery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producers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manage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crops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predict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harvest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times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yields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Financial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economy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Helping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business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owners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investors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insurance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companies,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financial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traders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brokers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predict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revenues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capital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requirements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risk assessments,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market trends. 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33" name="Google Shape;133;p5" descr="De bronafbeelding bekijk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7426" y="1045323"/>
            <a:ext cx="2212514" cy="2431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5" descr="De bronafbeelding bekijke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73668" y="4079193"/>
            <a:ext cx="2176272" cy="21762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4B39D7-0F51-4432-BC89-AA8C6B1455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 txBox="1">
            <a:spLocks noGrp="1"/>
          </p:cNvSpPr>
          <p:nvPr>
            <p:ph type="title"/>
          </p:nvPr>
        </p:nvSpPr>
        <p:spPr>
          <a:xfrm>
            <a:off x="572493" y="209964"/>
            <a:ext cx="11018520" cy="143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dirty="0">
                <a:latin typeface="Lucida Sans" panose="020B0602030504020204" pitchFamily="34" charset="0"/>
              </a:rPr>
              <a:t>Commodity </a:t>
            </a:r>
            <a:r>
              <a:rPr lang="nl-NL" dirty="0" err="1">
                <a:latin typeface="Lucida Sans" panose="020B0602030504020204" pitchFamily="34" charset="0"/>
              </a:rPr>
              <a:t>Futures</a:t>
            </a:r>
            <a:endParaRPr dirty="0">
              <a:latin typeface="Lucida Sans" panose="020B0602030504020204" pitchFamily="34" charset="0"/>
            </a:endParaRPr>
          </a:p>
        </p:txBody>
      </p:sp>
      <p:sp>
        <p:nvSpPr>
          <p:cNvPr id="141" name="Google Shape;141;p6"/>
          <p:cNvSpPr/>
          <p:nvPr/>
        </p:nvSpPr>
        <p:spPr>
          <a:xfrm>
            <a:off x="572493" y="1681544"/>
            <a:ext cx="10972800" cy="18288"/>
          </a:xfrm>
          <a:custGeom>
            <a:avLst/>
            <a:gdLst/>
            <a:ahLst/>
            <a:cxnLst/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4509"/>
            </a:schemeClr>
          </a:solidFill>
          <a:ln w="44450" cap="rnd" cmpd="sng">
            <a:solidFill>
              <a:schemeClr val="accent2">
                <a:alpha val="74509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6"/>
          <p:cNvSpPr txBox="1">
            <a:spLocks noGrp="1"/>
          </p:cNvSpPr>
          <p:nvPr>
            <p:ph type="body" idx="1"/>
          </p:nvPr>
        </p:nvSpPr>
        <p:spPr>
          <a:xfrm>
            <a:off x="572493" y="2071316"/>
            <a:ext cx="6713552" cy="4119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Contract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buy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or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sell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agricultural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product or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raw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material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at a set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price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date in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future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rarely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done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farmers as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minimum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are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large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for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them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instead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done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financial actors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large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corporations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Only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2% of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futures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contracts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end in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physical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delivery. In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other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98%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only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money changes hands (</a:t>
            </a:r>
            <a:r>
              <a:rPr lang="nl-NL" sz="2200" u="sng" dirty="0">
                <a:solidFill>
                  <a:schemeClr val="hlink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FAO US, 2018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). 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3" name="Google Shape;143;p6" descr="De bronafbeelding bekijken"/>
          <p:cNvPicPr preferRelativeResize="0"/>
          <p:nvPr/>
        </p:nvPicPr>
        <p:blipFill rotWithShape="1">
          <a:blip r:embed="rId4">
            <a:alphaModFix/>
          </a:blip>
          <a:srcRect l="7226" t="1" r="6043" b="1"/>
          <a:stretch/>
        </p:blipFill>
        <p:spPr>
          <a:xfrm>
            <a:off x="7858538" y="2813297"/>
            <a:ext cx="4038601" cy="236315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69B618-5829-4D58-AEC6-E7B4D01FED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dirty="0" err="1">
                <a:latin typeface="Lucida Sans" panose="020B0602030504020204" pitchFamily="34" charset="0"/>
              </a:rPr>
              <a:t>Financialization</a:t>
            </a:r>
            <a:endParaRPr dirty="0">
              <a:latin typeface="Lucida Sans" panose="020B0602030504020204" pitchFamily="34" charset="0"/>
            </a:endParaRPr>
          </a:p>
        </p:txBody>
      </p:sp>
      <p:sp>
        <p:nvSpPr>
          <p:cNvPr id="150" name="Google Shape;150;p8"/>
          <p:cNvSpPr/>
          <p:nvPr/>
        </p:nvSpPr>
        <p:spPr>
          <a:xfrm>
            <a:off x="643278" y="2372868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8"/>
          <p:cNvSpPr txBox="1">
            <a:spLocks noGrp="1"/>
          </p:cNvSpPr>
          <p:nvPr>
            <p:ph type="body" idx="1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Financialization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Increased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size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importance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of financial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activities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entities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economy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relation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its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real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economic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activities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production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Example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: A house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becomes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more of a financial investment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compared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a home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to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live in.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2" name="Google Shape;152;p8" descr="Chart, line ch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9048" y="1443303"/>
            <a:ext cx="5458968" cy="39713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CB212A-6AE2-4DC4-B99B-E75819A6A2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4d484a5991_0_11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14d484a5991_0_11"/>
          <p:cNvSpPr txBox="1">
            <a:spLocks noGrp="1"/>
          </p:cNvSpPr>
          <p:nvPr>
            <p:ph type="title"/>
          </p:nvPr>
        </p:nvSpPr>
        <p:spPr>
          <a:xfrm>
            <a:off x="572493" y="209964"/>
            <a:ext cx="11018400" cy="14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latin typeface="Lucida Sans" panose="020B0602030504020204" pitchFamily="34" charset="0"/>
              </a:rPr>
              <a:t>Discuss in groups of 3 (or 4)</a:t>
            </a:r>
          </a:p>
        </p:txBody>
      </p:sp>
      <p:sp>
        <p:nvSpPr>
          <p:cNvPr id="159" name="Google Shape;159;g14d484a5991_0_11"/>
          <p:cNvSpPr/>
          <p:nvPr/>
        </p:nvSpPr>
        <p:spPr>
          <a:xfrm>
            <a:off x="572493" y="1681544"/>
            <a:ext cx="10972800" cy="18288"/>
          </a:xfrm>
          <a:custGeom>
            <a:avLst/>
            <a:gdLst/>
            <a:ahLst/>
            <a:cxnLst/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4509"/>
            </a:schemeClr>
          </a:solidFill>
          <a:ln w="44450" cap="rnd" cmpd="sng">
            <a:solidFill>
              <a:schemeClr val="accent2">
                <a:alpha val="74509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g14d484a5991_0_11"/>
          <p:cNvSpPr txBox="1">
            <a:spLocks noGrp="1"/>
          </p:cNvSpPr>
          <p:nvPr>
            <p:ph type="body" idx="1"/>
          </p:nvPr>
        </p:nvSpPr>
        <p:spPr>
          <a:xfrm>
            <a:off x="572493" y="2071316"/>
            <a:ext cx="6713700" cy="41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What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is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likely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societal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impact of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using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satellites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for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commodity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futures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about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financialization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more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broadly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for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what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financial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speculation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trading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purposes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might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other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new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technologies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be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used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0" lvl="1" indent="-3930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Artificial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intelligence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indent="-393065">
              <a:spcBef>
                <a:spcPts val="1000"/>
              </a:spcBef>
              <a:buSzPct val="116666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Biotech</a:t>
            </a:r>
            <a:endParaRPr lang="nl-NL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0" lvl="1" indent="-3930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Digital art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0" lvl="1" indent="-3930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16666"/>
              <a:buChar char="•"/>
            </a:pP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Internet of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things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0" lvl="1" indent="-3930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27272"/>
              <a:buChar char="•"/>
            </a:pP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Other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 new </a:t>
            </a:r>
            <a:r>
              <a:rPr lang="nl-NL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technologies</a:t>
            </a:r>
            <a:r>
              <a:rPr lang="nl-NL" sz="2200" dirty="0">
                <a:latin typeface="Verdana" panose="020B0604030504040204" pitchFamily="34" charset="0"/>
                <a:ea typeface="Verdana" panose="020B0604030504040204" pitchFamily="34" charset="0"/>
              </a:rPr>
              <a:t>: …</a:t>
            </a:r>
            <a:endParaRPr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17ED8F-B5ED-48B8-849C-512BFB30FD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9</a:t>
            </a:fld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506</Words>
  <Application>Microsoft Office PowerPoint</Application>
  <PresentationFormat>Widescreen</PresentationFormat>
  <Paragraphs>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Lucida Sans</vt:lpstr>
      <vt:lpstr>Verdana</vt:lpstr>
      <vt:lpstr>Office Theme</vt:lpstr>
      <vt:lpstr>1_Office Theme</vt:lpstr>
      <vt:lpstr>Space &amp; Agriculture</vt:lpstr>
      <vt:lpstr>Learning objectives</vt:lpstr>
      <vt:lpstr>Modern technologies used by farmers</vt:lpstr>
      <vt:lpstr>Satellite crop monitoring: What is it?</vt:lpstr>
      <vt:lpstr>A key provider: Planet Labs</vt:lpstr>
      <vt:lpstr>Satellite crop monitoring: What is it used for?</vt:lpstr>
      <vt:lpstr>Commodity Futures</vt:lpstr>
      <vt:lpstr>Financialization</vt:lpstr>
      <vt:lpstr>Discuss in groups of 3 (or 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&amp; Agriculture</dc:title>
  <dc:creator>Sam De Muijnck</dc:creator>
  <cp:lastModifiedBy>Sam De Muijnck</cp:lastModifiedBy>
  <cp:revision>4</cp:revision>
  <dcterms:created xsi:type="dcterms:W3CDTF">2022-10-17T09:07:35Z</dcterms:created>
  <dcterms:modified xsi:type="dcterms:W3CDTF">2022-10-31T16:25:03Z</dcterms:modified>
</cp:coreProperties>
</file>