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eea.europa.eu/media/infographics/the-breakdown-of-a-plastic/view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vironment.ec.europa.eu/publications/communication-eu-policy-framework-biobased-biodegradable-and-compostable-plastics_e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38dc01b4f9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1" name="Google Shape;131;g238dc01b4f9_0_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e376749ed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e376749ed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38dc01b4f9_0_3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8" name="Google Shape;138;g238dc01b4f9_0_3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4d4ccf95e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44d4ccf95e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47a03854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47a03854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e374545dd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e374545d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44d4ccf95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44d4ccf95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https://www.eea.europa.eu/media/infographics/the-breakdown-of-a-plastic/view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e374545dd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e374545dd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e374545dd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e374545dd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44d4ccf95e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44d4ccf95e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https://environment.ec.europa.eu/publications/communication-eu-policy-framework-biobased-biodegradable-and-compostable-plastics_en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21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16.png"/><Relationship Id="rId8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11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7" Type="http://schemas.openxmlformats.org/officeDocument/2006/relationships/image" Target="../media/image13.png"/><Relationship Id="rId8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9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13.png"/><Relationship Id="rId8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/>
          <p:nvPr/>
        </p:nvSpPr>
        <p:spPr>
          <a:xfrm>
            <a:off x="367903" y="271463"/>
            <a:ext cx="8408400" cy="4623900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dbl" w="603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Lucida Sans"/>
              <a:buNone/>
            </a:pPr>
            <a:r>
              <a:rPr lang="en-GB">
                <a:solidFill>
                  <a:schemeClr val="accent2"/>
                </a:solidFill>
                <a:latin typeface="Lucida Sans"/>
                <a:ea typeface="Lucida Sans"/>
                <a:cs typeface="Lucida Sans"/>
                <a:sym typeface="Lucida Sans"/>
              </a:rPr>
              <a:t>Production and Waste</a:t>
            </a:r>
            <a:r>
              <a:rPr lang="en-GB">
                <a:solidFill>
                  <a:schemeClr val="accent2"/>
                </a:solidFill>
                <a:latin typeface="Lucida Sans"/>
                <a:ea typeface="Lucida Sans"/>
                <a:cs typeface="Lucida Sans"/>
                <a:sym typeface="Lucida Sans"/>
              </a:rPr>
              <a:t>: Plastic Pollution</a:t>
            </a:r>
            <a:endParaRPr i="1">
              <a:solidFill>
                <a:schemeClr val="accent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5" name="Google Shape;135;p26"/>
          <p:cNvSpPr txBox="1"/>
          <p:nvPr>
            <p:ph idx="1" type="subTitle"/>
          </p:nvPr>
        </p:nvSpPr>
        <p:spPr>
          <a:xfrm>
            <a:off x="1143000" y="3030651"/>
            <a:ext cx="68580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i="1" lang="en-GB" sz="2700">
                <a:solidFill>
                  <a:schemeClr val="accent2"/>
                </a:solidFill>
                <a:latin typeface="Lucida Sans"/>
                <a:ea typeface="Lucida Sans"/>
                <a:cs typeface="Lucida Sans"/>
                <a:sym typeface="Lucida Sans"/>
              </a:rPr>
              <a:t>This Month in the Economy: June 2023</a:t>
            </a:r>
            <a:endParaRPr sz="27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250" y="197650"/>
            <a:ext cx="3442150" cy="34421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5"/>
          <p:cNvSpPr txBox="1"/>
          <p:nvPr>
            <p:ph type="title"/>
          </p:nvPr>
        </p:nvSpPr>
        <p:spPr>
          <a:xfrm>
            <a:off x="5285475" y="197650"/>
            <a:ext cx="32298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second task</a:t>
            </a:r>
            <a:endParaRPr/>
          </a:p>
        </p:txBody>
      </p:sp>
      <p:sp>
        <p:nvSpPr>
          <p:cNvPr id="237" name="Google Shape;237;p35"/>
          <p:cNvSpPr txBox="1"/>
          <p:nvPr/>
        </p:nvSpPr>
        <p:spPr>
          <a:xfrm>
            <a:off x="4291700" y="1169450"/>
            <a:ext cx="4571100" cy="23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Verdana"/>
                <a:ea typeface="Verdana"/>
                <a:cs typeface="Verdana"/>
                <a:sym typeface="Verdana"/>
              </a:rPr>
              <a:t>Bioplastics don’t yet seem to be the solution. So how else can you change </a:t>
            </a:r>
            <a:r>
              <a:rPr b="1" lang="en-GB" sz="1300" u="sng">
                <a:latin typeface="Verdana"/>
                <a:ea typeface="Verdana"/>
                <a:cs typeface="Verdana"/>
                <a:sym typeface="Verdana"/>
              </a:rPr>
              <a:t>your</a:t>
            </a:r>
            <a:r>
              <a:rPr lang="en-GB" sz="1300">
                <a:latin typeface="Verdana"/>
                <a:ea typeface="Verdana"/>
                <a:cs typeface="Verdana"/>
                <a:sym typeface="Verdana"/>
              </a:rPr>
              <a:t> production process?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Verdana"/>
              <a:buAutoNum type="arabicPeriod"/>
            </a:pPr>
            <a:r>
              <a:rPr lang="en-GB" sz="1300">
                <a:latin typeface="Verdana"/>
                <a:ea typeface="Verdana"/>
                <a:cs typeface="Verdana"/>
                <a:sym typeface="Verdana"/>
              </a:rPr>
              <a:t>Extraction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Verdana"/>
              <a:buAutoNum type="arabicPeriod"/>
            </a:pPr>
            <a:r>
              <a:rPr lang="en-GB" sz="1300">
                <a:latin typeface="Verdana"/>
                <a:ea typeface="Verdana"/>
                <a:cs typeface="Verdana"/>
                <a:sym typeface="Verdana"/>
              </a:rPr>
              <a:t>Manufacturing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Verdana"/>
              <a:buAutoNum type="arabicPeriod"/>
            </a:pPr>
            <a:r>
              <a:rPr lang="en-GB" sz="1300">
                <a:latin typeface="Verdana"/>
                <a:ea typeface="Verdana"/>
                <a:cs typeface="Verdana"/>
                <a:sym typeface="Verdana"/>
              </a:rPr>
              <a:t>Distribution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Verdana"/>
              <a:buAutoNum type="arabicPeriod"/>
            </a:pPr>
            <a:r>
              <a:rPr lang="en-GB" sz="1300">
                <a:latin typeface="Verdana"/>
                <a:ea typeface="Verdana"/>
                <a:cs typeface="Verdana"/>
                <a:sym typeface="Verdana"/>
              </a:rPr>
              <a:t>Consumption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Verdana"/>
              <a:buAutoNum type="arabicPeriod"/>
            </a:pPr>
            <a:r>
              <a:rPr lang="en-GB" sz="1300">
                <a:latin typeface="Verdana"/>
                <a:ea typeface="Verdana"/>
                <a:cs typeface="Verdana"/>
                <a:sym typeface="Verdana"/>
              </a:rPr>
              <a:t>Waste disposal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8" name="Google Shape;23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0625" y="4299488"/>
            <a:ext cx="357500" cy="3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3575" y="4299488"/>
            <a:ext cx="357500" cy="3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9400" y="4299488"/>
            <a:ext cx="357500" cy="3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2363" y="4299488"/>
            <a:ext cx="357500" cy="3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7325" y="3873250"/>
            <a:ext cx="1054600" cy="10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9125" y="3873250"/>
            <a:ext cx="1054600" cy="10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22950" y="3873250"/>
            <a:ext cx="1054600" cy="10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04075" y="3950950"/>
            <a:ext cx="1054600" cy="10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82938" y="3950950"/>
            <a:ext cx="1054600" cy="105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7"/>
          <p:cNvPicPr preferRelativeResize="0"/>
          <p:nvPr/>
        </p:nvPicPr>
        <p:blipFill rotWithShape="1">
          <a:blip r:embed="rId3">
            <a:alphaModFix/>
          </a:blip>
          <a:srcRect b="182" l="0" r="0" t="3728"/>
          <a:stretch/>
        </p:blipFill>
        <p:spPr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7"/>
          <p:cNvSpPr txBox="1"/>
          <p:nvPr>
            <p:ph type="title"/>
          </p:nvPr>
        </p:nvSpPr>
        <p:spPr>
          <a:xfrm>
            <a:off x="628650" y="446306"/>
            <a:ext cx="78867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Neuton"/>
              <a:buNone/>
            </a:pPr>
            <a:r>
              <a:rPr b="1" lang="en-GB" sz="32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Overview of today’s class</a:t>
            </a:r>
            <a:endParaRPr b="1" sz="32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pSp>
        <p:nvGrpSpPr>
          <p:cNvPr id="142" name="Google Shape;142;p27"/>
          <p:cNvGrpSpPr/>
          <p:nvPr/>
        </p:nvGrpSpPr>
        <p:grpSpPr>
          <a:xfrm>
            <a:off x="628650" y="1582047"/>
            <a:ext cx="7886700" cy="2588276"/>
            <a:chOff x="0" y="893371"/>
            <a:chExt cx="10515600" cy="3451035"/>
          </a:xfrm>
        </p:grpSpPr>
        <p:sp>
          <p:nvSpPr>
            <p:cNvPr id="143" name="Google Shape;143;p27"/>
            <p:cNvSpPr/>
            <p:nvPr/>
          </p:nvSpPr>
          <p:spPr>
            <a:xfrm>
              <a:off x="0" y="1779916"/>
              <a:ext cx="10515600" cy="791400"/>
            </a:xfrm>
            <a:prstGeom prst="roundRect">
              <a:avLst>
                <a:gd fmla="val 16667" name="adj"/>
              </a:avLst>
            </a:prstGeom>
            <a:solidFill>
              <a:srgbClr val="CA5C27">
                <a:alpha val="4000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7"/>
            <p:cNvSpPr txBox="1"/>
            <p:nvPr/>
          </p:nvSpPr>
          <p:spPr>
            <a:xfrm>
              <a:off x="38638" y="1818554"/>
              <a:ext cx="10438200" cy="71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4300" lIns="94300" spcFirstLastPara="1" rIns="94300" wrap="square" tIns="9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Neuton"/>
                <a:buNone/>
              </a:pPr>
              <a:r>
                <a:rPr lang="en-GB" sz="20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How are plastic bottle produced?</a:t>
              </a:r>
              <a:endParaRPr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45" name="Google Shape;145;p27"/>
            <p:cNvSpPr/>
            <p:nvPr/>
          </p:nvSpPr>
          <p:spPr>
            <a:xfrm>
              <a:off x="0" y="2666461"/>
              <a:ext cx="10515600" cy="791400"/>
            </a:xfrm>
            <a:prstGeom prst="roundRect">
              <a:avLst>
                <a:gd fmla="val 16667" name="adj"/>
              </a:avLst>
            </a:prstGeom>
            <a:solidFill>
              <a:srgbClr val="CA5C27">
                <a:alpha val="4000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7"/>
            <p:cNvSpPr txBox="1"/>
            <p:nvPr/>
          </p:nvSpPr>
          <p:spPr>
            <a:xfrm>
              <a:off x="38638" y="2705099"/>
              <a:ext cx="10438200" cy="71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4300" lIns="94300" spcFirstLastPara="1" rIns="94300" wrap="square" tIns="94300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Neuton"/>
                <a:buNone/>
              </a:pPr>
              <a:r>
                <a:rPr lang="en-GB" sz="20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What alternatives are available?</a:t>
              </a:r>
              <a:endParaRPr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47" name="Google Shape;147;p27"/>
            <p:cNvSpPr/>
            <p:nvPr/>
          </p:nvSpPr>
          <p:spPr>
            <a:xfrm>
              <a:off x="0" y="3553006"/>
              <a:ext cx="10515600" cy="791400"/>
            </a:xfrm>
            <a:prstGeom prst="roundRect">
              <a:avLst>
                <a:gd fmla="val 16667" name="adj"/>
              </a:avLst>
            </a:prstGeom>
            <a:solidFill>
              <a:srgbClr val="CA5C27">
                <a:alpha val="4000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7"/>
            <p:cNvSpPr txBox="1"/>
            <p:nvPr/>
          </p:nvSpPr>
          <p:spPr>
            <a:xfrm>
              <a:off x="38638" y="3591644"/>
              <a:ext cx="10438200" cy="71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4300" lIns="94300" spcFirstLastPara="1" rIns="94300" wrap="square" tIns="9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Neuton"/>
                <a:buNone/>
              </a:pPr>
              <a:r>
                <a:rPr lang="en-GB" sz="20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How can we organise our production differently?</a:t>
              </a:r>
              <a:endParaRPr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49" name="Google Shape;149;p27"/>
            <p:cNvSpPr/>
            <p:nvPr/>
          </p:nvSpPr>
          <p:spPr>
            <a:xfrm>
              <a:off x="0" y="893371"/>
              <a:ext cx="10515600" cy="791400"/>
            </a:xfrm>
            <a:prstGeom prst="roundRect">
              <a:avLst>
                <a:gd fmla="val 16667" name="adj"/>
              </a:avLst>
            </a:prstGeom>
            <a:solidFill>
              <a:srgbClr val="CA5C27">
                <a:alpha val="4000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7"/>
            <p:cNvSpPr txBox="1"/>
            <p:nvPr/>
          </p:nvSpPr>
          <p:spPr>
            <a:xfrm>
              <a:off x="38638" y="932009"/>
              <a:ext cx="10438200" cy="71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4300" lIns="94300" spcFirstLastPara="1" rIns="94300" wrap="square" tIns="94300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Neuton"/>
                <a:buNone/>
              </a:pPr>
              <a:r>
                <a:rPr lang="en-GB" sz="20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What is a production process?</a:t>
              </a:r>
              <a:endParaRPr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>
            <p:ph type="title"/>
          </p:nvPr>
        </p:nvSpPr>
        <p:spPr>
          <a:xfrm>
            <a:off x="2471400" y="565325"/>
            <a:ext cx="42012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Lucida Sans"/>
                <a:ea typeface="Lucida Sans"/>
                <a:cs typeface="Lucida Sans"/>
                <a:sym typeface="Lucida Sans"/>
              </a:rPr>
              <a:t>The p</a:t>
            </a:r>
            <a:r>
              <a:rPr lang="en-GB" sz="3000">
                <a:latin typeface="Lucida Sans"/>
                <a:ea typeface="Lucida Sans"/>
                <a:cs typeface="Lucida Sans"/>
                <a:sym typeface="Lucida Sans"/>
              </a:rPr>
              <a:t>roduction process</a:t>
            </a:r>
            <a:endParaRPr sz="3000"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56" name="Google Shape;1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8228" y="2044438"/>
            <a:ext cx="1054600" cy="10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904" y="2044438"/>
            <a:ext cx="1054600" cy="10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1728" y="2044438"/>
            <a:ext cx="1054600" cy="10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53479" y="2044438"/>
            <a:ext cx="1054600" cy="10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10625" y="2470688"/>
            <a:ext cx="357500" cy="3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95975" y="2470688"/>
            <a:ext cx="357500" cy="3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19400" y="2470688"/>
            <a:ext cx="357500" cy="3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32363" y="2470688"/>
            <a:ext cx="357500" cy="3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8"/>
          <p:cNvSpPr txBox="1"/>
          <p:nvPr/>
        </p:nvSpPr>
        <p:spPr>
          <a:xfrm>
            <a:off x="227750" y="3272825"/>
            <a:ext cx="105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Extraction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5" name="Google Shape;165;p28"/>
          <p:cNvSpPr txBox="1"/>
          <p:nvPr/>
        </p:nvSpPr>
        <p:spPr>
          <a:xfrm>
            <a:off x="2011675" y="3272825"/>
            <a:ext cx="1318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Manufacturing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6" name="Google Shape;166;p28"/>
          <p:cNvSpPr txBox="1"/>
          <p:nvPr/>
        </p:nvSpPr>
        <p:spPr>
          <a:xfrm>
            <a:off x="3989400" y="3272825"/>
            <a:ext cx="115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Distribution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7" name="Google Shape;167;p28"/>
          <p:cNvSpPr txBox="1"/>
          <p:nvPr/>
        </p:nvSpPr>
        <p:spPr>
          <a:xfrm>
            <a:off x="5799625" y="3272825"/>
            <a:ext cx="1318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Consumption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8" name="Google Shape;168;p28"/>
          <p:cNvSpPr txBox="1"/>
          <p:nvPr/>
        </p:nvSpPr>
        <p:spPr>
          <a:xfrm>
            <a:off x="7721375" y="3272825"/>
            <a:ext cx="1318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Waste disposal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9" name="Google Shape;169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27325" y="2044450"/>
            <a:ext cx="1054600" cy="105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type="title"/>
          </p:nvPr>
        </p:nvSpPr>
        <p:spPr>
          <a:xfrm>
            <a:off x="1652100" y="565325"/>
            <a:ext cx="58398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Lucida Sans"/>
                <a:ea typeface="Lucida Sans"/>
                <a:cs typeface="Lucida Sans"/>
                <a:sym typeface="Lucida Sans"/>
              </a:rPr>
              <a:t>Production of plastic bottles</a:t>
            </a:r>
            <a:endParaRPr sz="3000"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75" name="Google Shape;17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9977" y="2044438"/>
            <a:ext cx="1054600" cy="10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0625" y="2470688"/>
            <a:ext cx="357500" cy="3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4175" y="2470688"/>
            <a:ext cx="357500" cy="3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9400" y="2470688"/>
            <a:ext cx="357500" cy="3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2363" y="2470688"/>
            <a:ext cx="357500" cy="3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9"/>
          <p:cNvSpPr txBox="1"/>
          <p:nvPr/>
        </p:nvSpPr>
        <p:spPr>
          <a:xfrm>
            <a:off x="303950" y="3272825"/>
            <a:ext cx="105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Extraction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1" name="Google Shape;181;p29"/>
          <p:cNvSpPr txBox="1"/>
          <p:nvPr/>
        </p:nvSpPr>
        <p:spPr>
          <a:xfrm>
            <a:off x="2011675" y="3272825"/>
            <a:ext cx="1318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Manufacturing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2" name="Google Shape;182;p29"/>
          <p:cNvSpPr txBox="1"/>
          <p:nvPr/>
        </p:nvSpPr>
        <p:spPr>
          <a:xfrm>
            <a:off x="3989400" y="3272825"/>
            <a:ext cx="115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Distribution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3" name="Google Shape;183;p29"/>
          <p:cNvSpPr txBox="1"/>
          <p:nvPr/>
        </p:nvSpPr>
        <p:spPr>
          <a:xfrm>
            <a:off x="5927050" y="3272825"/>
            <a:ext cx="1318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Consumption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4" name="Google Shape;184;p29"/>
          <p:cNvSpPr txBox="1"/>
          <p:nvPr/>
        </p:nvSpPr>
        <p:spPr>
          <a:xfrm>
            <a:off x="7721375" y="3272825"/>
            <a:ext cx="1318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Waste disposal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5" name="Google Shape;18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900" y="2044450"/>
            <a:ext cx="1054600" cy="10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22950" y="2044450"/>
            <a:ext cx="1054600" cy="10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97763" y="2044450"/>
            <a:ext cx="1054600" cy="10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53475" y="2122150"/>
            <a:ext cx="1054600" cy="105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0150" y="152400"/>
            <a:ext cx="3619974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152400"/>
            <a:ext cx="4147455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/>
          <p:nvPr>
            <p:ph idx="1" type="body"/>
          </p:nvPr>
        </p:nvSpPr>
        <p:spPr>
          <a:xfrm>
            <a:off x="4978375" y="47250"/>
            <a:ext cx="4216500" cy="5020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450">
                <a:latin typeface="Verdana"/>
                <a:ea typeface="Verdana"/>
                <a:cs typeface="Verdana"/>
                <a:sym typeface="Verdana"/>
              </a:rPr>
              <a:t>If plastic is not carefully disposed of then it is often washed into the ocean, harming marine wildlife.</a:t>
            </a:r>
            <a:endParaRPr sz="145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450">
                <a:latin typeface="Verdana"/>
                <a:ea typeface="Verdana"/>
                <a:cs typeface="Verdana"/>
                <a:sym typeface="Verdana"/>
              </a:rPr>
              <a:t>Plastic does not decompose like organic materials. </a:t>
            </a:r>
            <a:r>
              <a:rPr lang="en-GB" sz="1450">
                <a:latin typeface="Verdana"/>
                <a:ea typeface="Verdana"/>
                <a:cs typeface="Verdana"/>
                <a:sym typeface="Verdana"/>
              </a:rPr>
              <a:t>Instead</a:t>
            </a:r>
            <a:r>
              <a:rPr lang="en-GB" sz="1450">
                <a:latin typeface="Verdana"/>
                <a:ea typeface="Verdana"/>
                <a:cs typeface="Verdana"/>
                <a:sym typeface="Verdana"/>
              </a:rPr>
              <a:t> it breaks into smaller and </a:t>
            </a:r>
            <a:r>
              <a:rPr lang="en-GB" sz="1450">
                <a:latin typeface="Verdana"/>
                <a:ea typeface="Verdana"/>
                <a:cs typeface="Verdana"/>
                <a:sym typeface="Verdana"/>
              </a:rPr>
              <a:t>smaller</a:t>
            </a:r>
            <a:r>
              <a:rPr lang="en-GB" sz="1450">
                <a:latin typeface="Verdana"/>
                <a:ea typeface="Verdana"/>
                <a:cs typeface="Verdana"/>
                <a:sym typeface="Verdana"/>
              </a:rPr>
              <a:t> pieces, known as microplastics and nanoplastics.</a:t>
            </a:r>
            <a:endParaRPr sz="145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450">
                <a:latin typeface="Verdana"/>
                <a:ea typeface="Verdana"/>
                <a:cs typeface="Verdana"/>
                <a:sym typeface="Verdana"/>
              </a:rPr>
              <a:t>Microplastics and nanoplastics are now found in our food, our drinking water and even the air we breathe – but it is not yet clear if or how they harm us.</a:t>
            </a:r>
            <a:endParaRPr sz="145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0" name="Google Shape;20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50"/>
            <a:ext cx="493464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 how do we do better?</a:t>
            </a:r>
            <a:endParaRPr/>
          </a:p>
        </p:txBody>
      </p:sp>
      <p:pic>
        <p:nvPicPr>
          <p:cNvPr id="206" name="Google Shape;20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400" y="1321375"/>
            <a:ext cx="3304275" cy="330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5950" y="1598824"/>
            <a:ext cx="2749400" cy="274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/>
          <p:nvPr>
            <p:ph type="title"/>
          </p:nvPr>
        </p:nvSpPr>
        <p:spPr>
          <a:xfrm>
            <a:off x="5285475" y="197650"/>
            <a:ext cx="32298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first task</a:t>
            </a:r>
            <a:endParaRPr/>
          </a:p>
        </p:txBody>
      </p:sp>
      <p:sp>
        <p:nvSpPr>
          <p:cNvPr id="213" name="Google Shape;213;p33"/>
          <p:cNvSpPr txBox="1"/>
          <p:nvPr/>
        </p:nvSpPr>
        <p:spPr>
          <a:xfrm>
            <a:off x="4301225" y="1169450"/>
            <a:ext cx="4606800" cy="24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Verdana"/>
                <a:ea typeface="Verdana"/>
                <a:cs typeface="Verdana"/>
                <a:sym typeface="Verdana"/>
              </a:rPr>
              <a:t>The Bioplastics Packaging Company </a:t>
            </a:r>
            <a:r>
              <a:rPr lang="en-GB" sz="1300">
                <a:latin typeface="Verdana"/>
                <a:ea typeface="Verdana"/>
                <a:cs typeface="Verdana"/>
                <a:sym typeface="Verdana"/>
              </a:rPr>
              <a:t>approach you with a proposal</a:t>
            </a:r>
            <a:r>
              <a:rPr lang="en-GB" sz="1300">
                <a:latin typeface="Verdana"/>
                <a:ea typeface="Verdana"/>
                <a:cs typeface="Verdana"/>
                <a:sym typeface="Verdana"/>
              </a:rPr>
              <a:t>. In preparation for your meeting with them, make a list of questions covering: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Verdana"/>
              <a:buAutoNum type="arabicPeriod"/>
            </a:pPr>
            <a:r>
              <a:rPr lang="en-GB" sz="1300">
                <a:latin typeface="Verdana"/>
                <a:ea typeface="Verdana"/>
                <a:cs typeface="Verdana"/>
                <a:sym typeface="Verdana"/>
              </a:rPr>
              <a:t>Physical properties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Verdana"/>
              <a:buAutoNum type="arabicPeriod"/>
            </a:pPr>
            <a:r>
              <a:rPr lang="en-GB" sz="1300">
                <a:latin typeface="Verdana"/>
                <a:ea typeface="Verdana"/>
                <a:cs typeface="Verdana"/>
                <a:sym typeface="Verdana"/>
              </a:rPr>
              <a:t>Environmental impact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Verdana"/>
              <a:buAutoNum type="arabicPeriod"/>
            </a:pPr>
            <a:r>
              <a:rPr lang="en-GB" sz="1300">
                <a:latin typeface="Verdana"/>
                <a:ea typeface="Verdana"/>
                <a:cs typeface="Verdana"/>
                <a:sym typeface="Verdana"/>
              </a:rPr>
              <a:t>Financial cost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300">
                <a:latin typeface="Verdana"/>
                <a:ea typeface="Verdana"/>
                <a:cs typeface="Verdana"/>
                <a:sym typeface="Verdana"/>
              </a:rPr>
              <a:t>It may help to think about </a:t>
            </a:r>
            <a:r>
              <a:rPr b="1" lang="en-GB" sz="1300" u="sng">
                <a:latin typeface="Verdana"/>
                <a:ea typeface="Verdana"/>
                <a:cs typeface="Verdana"/>
                <a:sym typeface="Verdana"/>
              </a:rPr>
              <a:t>their</a:t>
            </a:r>
            <a:r>
              <a:rPr lang="en-GB" sz="1300">
                <a:latin typeface="Verdana"/>
                <a:ea typeface="Verdana"/>
                <a:cs typeface="Verdana"/>
                <a:sym typeface="Verdana"/>
              </a:rPr>
              <a:t> production process: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4" name="Google Shape;21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250" y="366025"/>
            <a:ext cx="3287075" cy="328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9977" y="3797038"/>
            <a:ext cx="1054600" cy="10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10625" y="4223288"/>
            <a:ext cx="357500" cy="3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4175" y="4223288"/>
            <a:ext cx="357500" cy="3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9400" y="4223288"/>
            <a:ext cx="357500" cy="3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2363" y="4223288"/>
            <a:ext cx="357500" cy="3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22950" y="3797050"/>
            <a:ext cx="1054600" cy="10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97763" y="3797050"/>
            <a:ext cx="1054600" cy="10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53475" y="3874750"/>
            <a:ext cx="1054600" cy="10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1200" y="3874750"/>
            <a:ext cx="1054600" cy="105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/>
          <p:nvPr>
            <p:ph type="title"/>
          </p:nvPr>
        </p:nvSpPr>
        <p:spPr>
          <a:xfrm>
            <a:off x="628650" y="1214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ucida Sans"/>
                <a:ea typeface="Lucida Sans"/>
                <a:cs typeface="Lucida Sans"/>
                <a:sym typeface="Lucida Sans"/>
              </a:rPr>
              <a:t>Bioplastics and biodegradability</a:t>
            </a:r>
            <a:endParaRPr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9" name="Google Shape;229;p34"/>
          <p:cNvSpPr txBox="1"/>
          <p:nvPr>
            <p:ph idx="1" type="body"/>
          </p:nvPr>
        </p:nvSpPr>
        <p:spPr>
          <a:xfrm>
            <a:off x="3929750" y="1369225"/>
            <a:ext cx="47619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77500"/>
          </a:bodyPr>
          <a:lstStyle/>
          <a:p>
            <a:pPr indent="0" lvl="0" marL="0" rtl="0" algn="l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Bioplastics generally include at least some hydrocarbon-based inputs.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Biodegradable plastics will biodegrade </a:t>
            </a:r>
            <a:r>
              <a:rPr i="1" lang="en-GB">
                <a:latin typeface="Verdana"/>
                <a:ea typeface="Verdana"/>
                <a:cs typeface="Verdana"/>
                <a:sym typeface="Verdana"/>
              </a:rPr>
              <a:t>only under certain conditions</a:t>
            </a:r>
            <a:r>
              <a:rPr lang="en-GB">
                <a:latin typeface="Verdana"/>
                <a:ea typeface="Verdana"/>
                <a:cs typeface="Verdana"/>
                <a:sym typeface="Verdana"/>
              </a:rPr>
              <a:t>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Alternatives still require the extraction of materials and energy use in manufacturing.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0" name="Google Shape;23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500" y="1162300"/>
            <a:ext cx="3677251" cy="367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