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F2B76D-5D88-4269-BF01-1DC0E699E127}">
  <a:tblStyle styleId="{82F2B76D-5D88-4269-BF01-1DC0E699E1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lipartmax.com/middle/m2H7d3b1b1G6i8H7_clothes-clipart-green-sweater-clipart/" TargetMode="External"/><Relationship Id="rId3" Type="http://schemas.openxmlformats.org/officeDocument/2006/relationships/hyperlink" Target="https://vector.me/browse/122138/my_house_clip_art" TargetMode="External"/><Relationship Id="rId4" Type="http://schemas.openxmlformats.org/officeDocument/2006/relationships/hyperlink" Target="https://www.stockio.com/free-clipart/lunch-box" TargetMode="External"/><Relationship Id="rId5" Type="http://schemas.openxmlformats.org/officeDocument/2006/relationships/hyperlink" Target="https://www.wallpaperflare.com/red-and-white-bus-clip-art-model-buses-bussing-type-senator-12-d-wallpaper-zulid" TargetMode="External"/><Relationship Id="rId6" Type="http://schemas.openxmlformats.org/officeDocument/2006/relationships/hyperlink" Target="https://publicdomainvectors.org/en/free-clipart/Stack-of-books-vector-clip-art/75624.html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ba685f64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2ba685f64b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7a74734a0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17a74734a0d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a74734a0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Source images: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https://www.clipartmax.com/middle/m2H7d3b1b1G6i8H7_clothes-clipart-green-sweater-clipart/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https://vector.me/browse/122138/my_house_clip_art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https://www.stockio.com/free-clipart/lunch-box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https://www.wallpaperflare.com/red-and-white-bus-clip-art-model-buses-bussing-type-senator-12-d-wallpaper-zulid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https://publicdomainvectors.org/en/free-clipart/Stack-of-books-vector-clip-art/75624.html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g17a74734a0d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7a74734a0d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7a74734a0d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7a74734a0d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7a74734a0d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7a74734a0d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7a74734a0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7a74734a0d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7a74734a0d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7a74734a0d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17a74734a0d_0_3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490537" y="361950"/>
            <a:ext cx="11211000" cy="61653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dbl" w="60325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ucida Sans"/>
              <a:buNone/>
            </a:pP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Meeting Basic Needs</a:t>
            </a:r>
            <a:endParaRPr i="1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697225" y="147950"/>
            <a:ext cx="4294200" cy="4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496B0"/>
                </a:solidFill>
                <a:latin typeface="Lucida Sans"/>
                <a:ea typeface="Lucida Sans"/>
                <a:cs typeface="Lucida Sans"/>
                <a:sym typeface="Lucida Sans"/>
              </a:rPr>
              <a:t>This Month in the Economy Exercise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 txBox="1"/>
          <p:nvPr>
            <p:ph type="title"/>
          </p:nvPr>
        </p:nvSpPr>
        <p:spPr>
          <a:xfrm>
            <a:off x="572493" y="57564"/>
            <a:ext cx="11018400" cy="14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Learning objectives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572493" y="1529144"/>
            <a:ext cx="10972800" cy="18288"/>
          </a:xfrm>
          <a:custGeom>
            <a:rect b="b" l="l" r="r" t="t"/>
            <a:pathLst>
              <a:path extrusionOk="0" fill="none" h="18288" w="1097280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extrusionOk="0" h="18288" w="1097280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510"/>
            </a:schemeClr>
          </a:solidFill>
          <a:ln cap="rnd" cmpd="sng" w="44450">
            <a:solidFill>
              <a:schemeClr val="accent2">
                <a:alpha val="745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572500" y="1918925"/>
            <a:ext cx="70296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Verdana"/>
              <a:buChar char="•"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Understanding what basic needs are.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Verdana"/>
              <a:buChar char="•"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Understanding that goods and services can be provided by a range of economic mechanisms.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572493" y="57564"/>
            <a:ext cx="11018400" cy="14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What are basic needs?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572493" y="1529144"/>
            <a:ext cx="10972800" cy="18288"/>
          </a:xfrm>
          <a:custGeom>
            <a:rect b="b" l="l" r="r" t="t"/>
            <a:pathLst>
              <a:path extrusionOk="0" fill="none" h="18288" w="1097280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extrusionOk="0" h="18288" w="1097280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510"/>
            </a:schemeClr>
          </a:solidFill>
          <a:ln cap="rnd" cmpd="sng" w="44450">
            <a:solidFill>
              <a:schemeClr val="accent2">
                <a:alpha val="745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572499" y="1918925"/>
            <a:ext cx="110184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The minimum resources necessary for long-term wellbeing.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038" y="2855947"/>
            <a:ext cx="2370339" cy="226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684" y="2511000"/>
            <a:ext cx="2370338" cy="244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9242" y="4331918"/>
            <a:ext cx="2307315" cy="237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74448" y="2942891"/>
            <a:ext cx="2307314" cy="188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3450" y="4858819"/>
            <a:ext cx="4216237" cy="1575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39915"/>
            <a:ext cx="4210467" cy="280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933" y="2064900"/>
            <a:ext cx="2728167" cy="272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3283" y="203200"/>
            <a:ext cx="4325516" cy="288042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 rot="8686867">
            <a:off x="7296443" y="2805969"/>
            <a:ext cx="639325" cy="66813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200" y="3707467"/>
            <a:ext cx="4210477" cy="294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63300" y="3800534"/>
            <a:ext cx="4276924" cy="2854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 rot="-1185627">
            <a:off x="4145091" y="3463614"/>
            <a:ext cx="639773" cy="6683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 rot="-9338170">
            <a:off x="7386763" y="3531218"/>
            <a:ext cx="639227" cy="66797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 rot="1983392">
            <a:off x="4220313" y="2586703"/>
            <a:ext cx="639636" cy="6682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4751683" y="406400"/>
            <a:ext cx="257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How do we provide for our basic needs? </a:t>
            </a:r>
            <a:endParaRPr b="1" sz="2300">
              <a:solidFill>
                <a:schemeClr val="dk1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5047683" y="5158767"/>
            <a:ext cx="1981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FF99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?</a:t>
            </a:r>
            <a:r>
              <a:rPr b="1" lang="en-US" sz="51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5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39915"/>
            <a:ext cx="4210467" cy="280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933" y="2064900"/>
            <a:ext cx="2728167" cy="272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3283" y="203200"/>
            <a:ext cx="4325516" cy="288042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 rot="8686867">
            <a:off x="7296443" y="2805969"/>
            <a:ext cx="639325" cy="66813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200" y="3707467"/>
            <a:ext cx="4210477" cy="294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63300" y="3800534"/>
            <a:ext cx="4276924" cy="285426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 rot="-1185627">
            <a:off x="4145091" y="3463614"/>
            <a:ext cx="639773" cy="6683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 rot="-9338170">
            <a:off x="7386763" y="3531218"/>
            <a:ext cx="639227" cy="66797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136700" y="5874800"/>
            <a:ext cx="3249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  <a:t>Community</a:t>
            </a:r>
            <a:endParaRPr b="1" sz="3500">
              <a:solidFill>
                <a:schemeClr val="dk1"/>
              </a:solidFill>
              <a:highlight>
                <a:schemeClr val="lt2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8135167" y="5874800"/>
            <a:ext cx="3805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  <a:t>Householding</a:t>
            </a:r>
            <a:endParaRPr b="1" sz="3500">
              <a:solidFill>
                <a:schemeClr val="dk1"/>
              </a:solidFill>
              <a:highlight>
                <a:schemeClr val="lt2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9466367" y="203200"/>
            <a:ext cx="2573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  <a:t>Market</a:t>
            </a:r>
            <a:endParaRPr b="1" sz="3500">
              <a:solidFill>
                <a:schemeClr val="dk1"/>
              </a:solidFill>
              <a:highlight>
                <a:schemeClr val="lt2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18"/>
          <p:cNvSpPr/>
          <p:nvPr/>
        </p:nvSpPr>
        <p:spPr>
          <a:xfrm rot="1983392">
            <a:off x="4220313" y="2586703"/>
            <a:ext cx="639636" cy="6682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203200" y="203200"/>
            <a:ext cx="2573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  <a:t>State</a:t>
            </a:r>
            <a:endParaRPr b="1" sz="3500">
              <a:solidFill>
                <a:schemeClr val="dk1"/>
              </a:solidFill>
              <a:highlight>
                <a:schemeClr val="lt2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4751683" y="406400"/>
            <a:ext cx="257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How do we provide for our basic needs?</a:t>
            </a:r>
            <a:endParaRPr b="1" sz="2300">
              <a:solidFill>
                <a:schemeClr val="dk1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4413667" y="5158767"/>
            <a:ext cx="32496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There are different ways, which fit for different circumstances.</a:t>
            </a:r>
            <a:endParaRPr sz="19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39915"/>
            <a:ext cx="4210467" cy="280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933" y="2064900"/>
            <a:ext cx="2728167" cy="272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3283" y="203200"/>
            <a:ext cx="4325516" cy="288042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 rot="8686867">
            <a:off x="7296443" y="2805969"/>
            <a:ext cx="639325" cy="66813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200" y="3707467"/>
            <a:ext cx="4210477" cy="294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63300" y="3800534"/>
            <a:ext cx="4276924" cy="285426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/>
          <p:nvPr/>
        </p:nvSpPr>
        <p:spPr>
          <a:xfrm rot="-1185627">
            <a:off x="4145091" y="3463614"/>
            <a:ext cx="639773" cy="6683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 rot="-9338170">
            <a:off x="7386763" y="3531218"/>
            <a:ext cx="639227" cy="66797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203200" y="6059600"/>
            <a:ext cx="257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  <a:t>Community</a:t>
            </a:r>
            <a:endParaRPr b="1" sz="2300">
              <a:solidFill>
                <a:schemeClr val="dk1"/>
              </a:solidFill>
              <a:highlight>
                <a:schemeClr val="lt2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9366633" y="6059600"/>
            <a:ext cx="257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highlight>
                  <a:schemeClr val="lt2"/>
                </a:highlight>
                <a:latin typeface="Georgia"/>
                <a:ea typeface="Georgia"/>
                <a:cs typeface="Georgia"/>
                <a:sym typeface="Georgia"/>
              </a:rPr>
              <a:t>Householding</a:t>
            </a:r>
            <a:endParaRPr b="1" sz="2300">
              <a:solidFill>
                <a:schemeClr val="dk1"/>
              </a:solidFill>
              <a:highlight>
                <a:schemeClr val="lt2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9466367" y="203200"/>
            <a:ext cx="257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  <a:t>Market</a:t>
            </a:r>
            <a:endParaRPr b="1" sz="2300">
              <a:solidFill>
                <a:schemeClr val="dk1"/>
              </a:solidFill>
              <a:highlight>
                <a:schemeClr val="lt2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19"/>
          <p:cNvSpPr/>
          <p:nvPr/>
        </p:nvSpPr>
        <p:spPr>
          <a:xfrm rot="1983392">
            <a:off x="4220313" y="2586703"/>
            <a:ext cx="639636" cy="6682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203200" y="203200"/>
            <a:ext cx="257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  <a:t>State</a:t>
            </a:r>
            <a:endParaRPr b="1" sz="2300">
              <a:solidFill>
                <a:schemeClr val="dk1"/>
              </a:solidFill>
              <a:highlight>
                <a:schemeClr val="lt2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203200" y="798400"/>
            <a:ext cx="3847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  <a:t>This includes different welfare policies like the food stamps or food banks provided by the State.</a:t>
            </a:r>
            <a:endParaRPr b="1" sz="2200">
              <a:solidFill>
                <a:schemeClr val="dk1"/>
              </a:solidFill>
              <a:highlight>
                <a:schemeClr val="lt2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8141233" y="798400"/>
            <a:ext cx="38475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  <a:t>This includes grocery stores, supermarkets and restaurants. They are often organised as subsidiaries of large companies. </a:t>
            </a:r>
            <a:endParaRPr b="1" sz="2200">
              <a:solidFill>
                <a:schemeClr val="dk1"/>
              </a:solidFill>
              <a:highlight>
                <a:schemeClr val="lt2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203200" y="3800533"/>
            <a:ext cx="40389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  <a:t>This includes communal food banks, where households with spare food share it with households that don’t have enough.</a:t>
            </a:r>
            <a:endParaRPr b="1" sz="2200">
              <a:solidFill>
                <a:schemeClr val="dk1"/>
              </a:solidFill>
              <a:highlight>
                <a:schemeClr val="lt2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8070000" y="4185733"/>
            <a:ext cx="3847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  <a:t>Some families aim </a:t>
            </a:r>
            <a:br>
              <a:rPr b="1" lang="en-US" sz="22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200">
                <a:solidFill>
                  <a:schemeClr val="dk1"/>
                </a:solidFill>
                <a:highlight>
                  <a:schemeClr val="lt2"/>
                </a:highlight>
                <a:latin typeface="Verdana"/>
                <a:ea typeface="Verdana"/>
                <a:cs typeface="Verdana"/>
                <a:sym typeface="Verdana"/>
              </a:rPr>
              <a:t>to produce the food themselves. Being self-sufficient takes knowledge and skills. </a:t>
            </a:r>
            <a:endParaRPr b="1" sz="2200">
              <a:solidFill>
                <a:schemeClr val="dk1"/>
              </a:solidFill>
              <a:highlight>
                <a:schemeClr val="lt2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600" y="3497167"/>
            <a:ext cx="3157649" cy="315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203200" y="6059600"/>
            <a:ext cx="257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Heating</a:t>
            </a:r>
            <a:endParaRPr b="1"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9618400" y="127000"/>
            <a:ext cx="257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Verdana"/>
                <a:ea typeface="Verdana"/>
                <a:cs typeface="Verdana"/>
                <a:sym typeface="Verdana"/>
              </a:rPr>
              <a:t>Childcare</a:t>
            </a:r>
            <a:endParaRPr b="1" sz="2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203200" y="203200"/>
            <a:ext cx="257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Housing</a:t>
            </a:r>
            <a:endParaRPr b="1"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600" y="-7117"/>
            <a:ext cx="3463646" cy="330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6480" y="103033"/>
            <a:ext cx="3394135" cy="339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0799" y="595184"/>
            <a:ext cx="3220665" cy="307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7816" y="4248335"/>
            <a:ext cx="5004446" cy="222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4910783" y="0"/>
            <a:ext cx="257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Healthcare</a:t>
            </a:r>
            <a:endParaRPr b="1"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8586467" y="6059600"/>
            <a:ext cx="257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Transport</a:t>
            </a:r>
            <a:endParaRPr b="1"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 txBox="1"/>
          <p:nvPr>
            <p:ph type="title"/>
          </p:nvPr>
        </p:nvSpPr>
        <p:spPr>
          <a:xfrm>
            <a:off x="572493" y="57564"/>
            <a:ext cx="11018400" cy="14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Group exercise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572493" y="1529144"/>
            <a:ext cx="10972800" cy="18288"/>
          </a:xfrm>
          <a:custGeom>
            <a:rect b="b" l="l" r="r" t="t"/>
            <a:pathLst>
              <a:path extrusionOk="0" fill="none" h="18288" w="1097280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extrusionOk="0" h="18288" w="1097280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510"/>
            </a:schemeClr>
          </a:solidFill>
          <a:ln cap="rnd" cmpd="sng" w="44450">
            <a:solidFill>
              <a:schemeClr val="accent2">
                <a:alpha val="745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8" name="Google Shape;188;p21"/>
          <p:cNvGraphicFramePr/>
          <p:nvPr/>
        </p:nvGraphicFramePr>
        <p:xfrm>
          <a:off x="415600" y="215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{82F2B76D-5D88-4269-BF01-1DC0E699E127}</a:tableStyleId>
              </a:tblPr>
              <a:tblGrid>
                <a:gridCol w="3786925"/>
                <a:gridCol w="3786925"/>
                <a:gridCol w="3786925"/>
              </a:tblGrid>
              <a:tr h="1218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Ways to provide for the basic need</a:t>
                      </a:r>
                      <a:endParaRPr b="1"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are the constraints to implementing it in practice?</a:t>
                      </a:r>
                      <a:endParaRPr b="1"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Which social groups are more likely to benefit?</a:t>
                      </a:r>
                      <a:endParaRPr b="1"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</a:tr>
              <a:tr h="79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Householding</a:t>
                      </a:r>
                      <a:endParaRPr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</a:tr>
              <a:tr h="79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Community</a:t>
                      </a:r>
                      <a:endParaRPr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</a:tr>
              <a:tr h="79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Market</a:t>
                      </a:r>
                      <a:endParaRPr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</a:tr>
              <a:tr h="79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State</a:t>
                      </a:r>
                      <a:endParaRPr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1900" marB="121900" marR="121900" marL="1219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