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EA7670F-56D1-4F5D-AC15-E04DE385E321}">
  <a:tblStyle styleId="{6EA7670F-56D1-4F5D-AC15-E04DE385E3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38dc01b4f9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7" name="Google Shape;127;g238dc01b4f9_0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38dc01b4f9_0_3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4" name="Google Shape;134;g238dc01b4f9_0_3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3b4ee343a4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3b4ee343a4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3994a2db4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>
                <a:solidFill>
                  <a:schemeClr val="dk1"/>
                </a:solidFill>
              </a:rPr>
              <a:t>Image </a:t>
            </a:r>
            <a:r>
              <a:rPr lang="en-GB">
                <a:solidFill>
                  <a:schemeClr val="dk1"/>
                </a:solidFill>
              </a:rPr>
              <a:t>sources</a:t>
            </a:r>
            <a:r>
              <a:rPr lang="en-GB">
                <a:solidFill>
                  <a:schemeClr val="dk1"/>
                </a:solidFill>
              </a:rPr>
              <a:t>: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>
                <a:solidFill>
                  <a:schemeClr val="dk1"/>
                </a:solidFill>
              </a:rPr>
              <a:t>Prague Morning (fireworks)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>
                <a:solidFill>
                  <a:schemeClr val="dk1"/>
                </a:solidFill>
              </a:rPr>
              <a:t>Pexels (psychotherapy)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>
                <a:solidFill>
                  <a:schemeClr val="dk1"/>
                </a:solidFill>
              </a:rPr>
              <a:t>Public Domain Pictures (pill bottle)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>
                <a:solidFill>
                  <a:schemeClr val="dk1"/>
                </a:solidFill>
              </a:rPr>
              <a:t>Flickr (Ringnes beer)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>
                <a:solidFill>
                  <a:schemeClr val="dk1"/>
                </a:solidFill>
              </a:rPr>
              <a:t>PxHere (fast food)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0" name="Google Shape;180;g23994a2db49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3afd23bd2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3afd23bd2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38dc01b4f9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>
                <a:solidFill>
                  <a:schemeClr val="dk1"/>
                </a:solidFill>
              </a:rPr>
              <a:t>Image </a:t>
            </a:r>
            <a:r>
              <a:rPr lang="en-GB">
                <a:solidFill>
                  <a:schemeClr val="dk1"/>
                </a:solidFill>
              </a:rPr>
              <a:t>sources</a:t>
            </a:r>
            <a:r>
              <a:rPr lang="en-GB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>
                <a:solidFill>
                  <a:schemeClr val="dk1"/>
                </a:solidFill>
              </a:rPr>
              <a:t>Pexels (coffee beans)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>
                <a:solidFill>
                  <a:schemeClr val="dk1"/>
                </a:solidFill>
              </a:rPr>
              <a:t>Wallpaper Flare (alcoholic drinks bottles)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>
                <a:solidFill>
                  <a:schemeClr val="dk1"/>
                </a:solidFill>
              </a:rPr>
              <a:t>Flickr (paracetamol)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>
                <a:solidFill>
                  <a:schemeClr val="dk1"/>
                </a:solidFill>
              </a:rPr>
              <a:t>Picryl (IV bag)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0" name="Google Shape;200;g238dc01b4f9_0_5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38dc01b4f9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9" name="Google Shape;209;g238dc01b4f9_0_4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4.jpg"/><Relationship Id="rId6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367903" y="271463"/>
            <a:ext cx="8408400" cy="46239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dbl" w="60325">
            <a:solidFill>
              <a:srgbClr val="B6D7A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5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ucida Sans"/>
              <a:buNone/>
            </a:pPr>
            <a:r>
              <a:rPr lang="en-GB">
                <a:solidFill>
                  <a:srgbClr val="38761D"/>
                </a:solidFill>
                <a:latin typeface="Lucida Sans"/>
                <a:ea typeface="Lucida Sans"/>
                <a:cs typeface="Lucida Sans"/>
                <a:sym typeface="Lucida Sans"/>
              </a:rPr>
              <a:t>Market Design: Cannabis in Germany</a:t>
            </a:r>
            <a:endParaRPr i="1">
              <a:solidFill>
                <a:srgbClr val="38761D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1" name="Google Shape;131;p25"/>
          <p:cNvSpPr txBox="1"/>
          <p:nvPr>
            <p:ph idx="1" type="subTitle"/>
          </p:nvPr>
        </p:nvSpPr>
        <p:spPr>
          <a:xfrm>
            <a:off x="1143000" y="3030651"/>
            <a:ext cx="68580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i="1" lang="en-GB" sz="2700">
                <a:solidFill>
                  <a:srgbClr val="274E13"/>
                </a:solidFill>
                <a:latin typeface="Lucida Sans"/>
                <a:ea typeface="Lucida Sans"/>
                <a:cs typeface="Lucida Sans"/>
                <a:sym typeface="Lucida Sans"/>
              </a:rPr>
              <a:t>This Month in the Economy: May 2023</a:t>
            </a:r>
            <a:endParaRPr sz="2700">
              <a:solidFill>
                <a:srgbClr val="274E1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6"/>
          <p:cNvPicPr preferRelativeResize="0"/>
          <p:nvPr/>
        </p:nvPicPr>
        <p:blipFill rotWithShape="1">
          <a:blip r:embed="rId3">
            <a:alphaModFix/>
          </a:blip>
          <a:srcRect b="182" l="0" r="0" t="3728"/>
          <a:stretch/>
        </p:blipFill>
        <p:spPr>
          <a:xfrm>
            <a:off x="-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/>
          <p:nvPr>
            <p:ph type="title"/>
          </p:nvPr>
        </p:nvSpPr>
        <p:spPr>
          <a:xfrm>
            <a:off x="628650" y="446306"/>
            <a:ext cx="78867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Neuton"/>
              <a:buNone/>
            </a:pPr>
            <a:r>
              <a:rPr b="1" lang="en-GB" sz="32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Overview of today’s class</a:t>
            </a:r>
            <a:endParaRPr b="1" sz="32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grpSp>
        <p:nvGrpSpPr>
          <p:cNvPr id="138" name="Google Shape;138;p26"/>
          <p:cNvGrpSpPr/>
          <p:nvPr/>
        </p:nvGrpSpPr>
        <p:grpSpPr>
          <a:xfrm>
            <a:off x="628650" y="1374338"/>
            <a:ext cx="7886700" cy="3253185"/>
            <a:chOff x="0" y="6826"/>
            <a:chExt cx="10515600" cy="4337580"/>
          </a:xfrm>
        </p:grpSpPr>
        <p:sp>
          <p:nvSpPr>
            <p:cNvPr id="139" name="Google Shape;139;p26"/>
            <p:cNvSpPr/>
            <p:nvPr/>
          </p:nvSpPr>
          <p:spPr>
            <a:xfrm>
              <a:off x="0" y="6826"/>
              <a:ext cx="10515600" cy="791400"/>
            </a:xfrm>
            <a:prstGeom prst="roundRect">
              <a:avLst>
                <a:gd fmla="val 16667" name="adj"/>
              </a:avLst>
            </a:prstGeom>
            <a:solidFill>
              <a:srgbClr val="CA5C27">
                <a:alpha val="40000"/>
              </a:srgb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6"/>
            <p:cNvSpPr txBox="1"/>
            <p:nvPr/>
          </p:nvSpPr>
          <p:spPr>
            <a:xfrm>
              <a:off x="38638" y="45464"/>
              <a:ext cx="10438200" cy="71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4300" lIns="94300" spcFirstLastPara="1" rIns="94300" wrap="square" tIns="9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Neuton"/>
                <a:buNone/>
              </a:pPr>
              <a:r>
                <a:rPr lang="en-GB" sz="20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Setting the scene</a:t>
              </a:r>
              <a:endParaRPr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41" name="Google Shape;141;p26"/>
            <p:cNvSpPr/>
            <p:nvPr/>
          </p:nvSpPr>
          <p:spPr>
            <a:xfrm>
              <a:off x="0" y="893371"/>
              <a:ext cx="10515600" cy="791400"/>
            </a:xfrm>
            <a:prstGeom prst="roundRect">
              <a:avLst>
                <a:gd fmla="val 16667" name="adj"/>
              </a:avLst>
            </a:prstGeom>
            <a:solidFill>
              <a:srgbClr val="CA5C27">
                <a:alpha val="40000"/>
              </a:srgb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6"/>
            <p:cNvSpPr txBox="1"/>
            <p:nvPr/>
          </p:nvSpPr>
          <p:spPr>
            <a:xfrm>
              <a:off x="38638" y="932009"/>
              <a:ext cx="10438200" cy="71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4300" lIns="94300" spcFirstLastPara="1" rIns="94300" wrap="square" tIns="9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Neuton"/>
                <a:buNone/>
              </a:pPr>
              <a:r>
                <a:rPr lang="en-GB" sz="20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A very short introduction to market design</a:t>
              </a:r>
              <a:endParaRPr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43" name="Google Shape;143;p26"/>
            <p:cNvSpPr/>
            <p:nvPr/>
          </p:nvSpPr>
          <p:spPr>
            <a:xfrm>
              <a:off x="0" y="1779916"/>
              <a:ext cx="10515600" cy="791400"/>
            </a:xfrm>
            <a:prstGeom prst="roundRect">
              <a:avLst>
                <a:gd fmla="val 16667" name="adj"/>
              </a:avLst>
            </a:prstGeom>
            <a:solidFill>
              <a:srgbClr val="CA5C27">
                <a:alpha val="40000"/>
              </a:srgb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6"/>
            <p:cNvSpPr txBox="1"/>
            <p:nvPr/>
          </p:nvSpPr>
          <p:spPr>
            <a:xfrm>
              <a:off x="38638" y="1818554"/>
              <a:ext cx="10438200" cy="71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4300" lIns="94300" spcFirstLastPara="1" rIns="94300" wrap="square" tIns="9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Neuton"/>
                <a:buNone/>
              </a:pPr>
              <a:r>
                <a:rPr lang="en-GB" sz="20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How other drug markets are designed</a:t>
              </a:r>
              <a:endParaRPr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45" name="Google Shape;145;p26"/>
            <p:cNvSpPr/>
            <p:nvPr/>
          </p:nvSpPr>
          <p:spPr>
            <a:xfrm>
              <a:off x="0" y="2666461"/>
              <a:ext cx="10515600" cy="791400"/>
            </a:xfrm>
            <a:prstGeom prst="roundRect">
              <a:avLst>
                <a:gd fmla="val 16667" name="adj"/>
              </a:avLst>
            </a:prstGeom>
            <a:solidFill>
              <a:srgbClr val="CA5C27">
                <a:alpha val="40000"/>
              </a:srgb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6"/>
            <p:cNvSpPr txBox="1"/>
            <p:nvPr/>
          </p:nvSpPr>
          <p:spPr>
            <a:xfrm>
              <a:off x="38638" y="2705099"/>
              <a:ext cx="10438200" cy="71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4300" lIns="94300" spcFirstLastPara="1" rIns="94300" wrap="square" tIns="94300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Neuton"/>
                <a:buNone/>
              </a:pPr>
              <a:r>
                <a:rPr lang="en-GB" sz="20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Exploring the options for the cannabis market</a:t>
              </a:r>
              <a:endParaRPr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47" name="Google Shape;147;p26"/>
            <p:cNvSpPr/>
            <p:nvPr/>
          </p:nvSpPr>
          <p:spPr>
            <a:xfrm>
              <a:off x="0" y="3553006"/>
              <a:ext cx="10515600" cy="791400"/>
            </a:xfrm>
            <a:prstGeom prst="roundRect">
              <a:avLst>
                <a:gd fmla="val 16667" name="adj"/>
              </a:avLst>
            </a:prstGeom>
            <a:solidFill>
              <a:srgbClr val="CA5C27">
                <a:alpha val="40000"/>
              </a:srgb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6"/>
            <p:cNvSpPr txBox="1"/>
            <p:nvPr/>
          </p:nvSpPr>
          <p:spPr>
            <a:xfrm>
              <a:off x="38638" y="3591644"/>
              <a:ext cx="10438200" cy="71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4300" lIns="94300" spcFirstLastPara="1" rIns="94300" wrap="square" tIns="9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Neuton"/>
                <a:buNone/>
              </a:pPr>
              <a:r>
                <a:rPr lang="en-GB" sz="20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Reflecting on our design choices</a:t>
              </a:r>
              <a:endParaRPr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7"/>
          <p:cNvGrpSpPr/>
          <p:nvPr/>
        </p:nvGrpSpPr>
        <p:grpSpPr>
          <a:xfrm>
            <a:off x="63989" y="1297500"/>
            <a:ext cx="2382251" cy="3134279"/>
            <a:chOff x="1083025" y="1574021"/>
            <a:chExt cx="1834900" cy="2542407"/>
          </a:xfrm>
        </p:grpSpPr>
        <p:sp>
          <p:nvSpPr>
            <p:cNvPr id="154" name="Google Shape;154;p27"/>
            <p:cNvSpPr txBox="1"/>
            <p:nvPr/>
          </p:nvSpPr>
          <p:spPr>
            <a:xfrm>
              <a:off x="1083130" y="1574021"/>
              <a:ext cx="12342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-GB"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10th January 2022</a:t>
              </a:r>
              <a:endParaRPr b="1"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55" name="Google Shape;155;p27"/>
            <p:cNvSpPr txBox="1"/>
            <p:nvPr/>
          </p:nvSpPr>
          <p:spPr>
            <a:xfrm>
              <a:off x="1235830" y="2695028"/>
              <a:ext cx="1505100" cy="142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The justice minister states that legalisation guidelines </a:t>
              </a:r>
              <a:r>
                <a:rPr b="1" lang="en-GB" sz="12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are </a:t>
              </a:r>
              <a:r>
                <a:rPr b="1" lang="en-GB" sz="12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being drafted.</a:t>
              </a:r>
              <a:endParaRPr b="1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156" name="Google Shape;156;p27"/>
            <p:cNvCxnSpPr>
              <a:stCxn id="154" idx="3"/>
              <a:endCxn id="157" idx="2"/>
            </p:cNvCxnSpPr>
            <p:nvPr/>
          </p:nvCxnSpPr>
          <p:spPr>
            <a:xfrm>
              <a:off x="2317330" y="1694621"/>
              <a:ext cx="532500" cy="6837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58" name="Google Shape;158;p27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  </a:t>
              </a:r>
              <a:endParaRPr/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0" name="Google Shape;160;p27"/>
          <p:cNvGrpSpPr/>
          <p:nvPr/>
        </p:nvGrpSpPr>
        <p:grpSpPr>
          <a:xfrm>
            <a:off x="2272140" y="1297500"/>
            <a:ext cx="2382251" cy="3401671"/>
            <a:chOff x="1083025" y="1574021"/>
            <a:chExt cx="1834900" cy="2759305"/>
          </a:xfrm>
        </p:grpSpPr>
        <p:sp>
          <p:nvSpPr>
            <p:cNvPr id="161" name="Google Shape;161;p27"/>
            <p:cNvSpPr txBox="1"/>
            <p:nvPr/>
          </p:nvSpPr>
          <p:spPr>
            <a:xfrm>
              <a:off x="1083129" y="1574021"/>
              <a:ext cx="12210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-GB" sz="1000">
                  <a:solidFill>
                    <a:srgbClr val="A72A1E"/>
                  </a:solidFill>
                  <a:latin typeface="Verdana"/>
                  <a:ea typeface="Verdana"/>
                  <a:cs typeface="Verdana"/>
                  <a:sym typeface="Verdana"/>
                </a:rPr>
                <a:t>26th October 2022</a:t>
              </a:r>
              <a:endParaRPr b="1" sz="1000">
                <a:solidFill>
                  <a:srgbClr val="A72A1E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62" name="Google Shape;162;p27"/>
            <p:cNvSpPr txBox="1"/>
            <p:nvPr/>
          </p:nvSpPr>
          <p:spPr>
            <a:xfrm>
              <a:off x="1235829" y="2695026"/>
              <a:ext cx="1505100" cy="16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CC0000"/>
                  </a:solidFill>
                  <a:latin typeface="Verdana"/>
                  <a:ea typeface="Verdana"/>
                  <a:cs typeface="Verdana"/>
                  <a:sym typeface="Verdana"/>
                </a:rPr>
                <a:t>The health minister publishes the framework for legalisation, including the sale of cannabis to over 18s at licensed establishments.</a:t>
              </a:r>
              <a:endParaRPr b="1" sz="12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163" name="Google Shape;163;p27"/>
            <p:cNvCxnSpPr>
              <a:stCxn id="161" idx="3"/>
              <a:endCxn id="164" idx="2"/>
            </p:cNvCxnSpPr>
            <p:nvPr/>
          </p:nvCxnSpPr>
          <p:spPr>
            <a:xfrm>
              <a:off x="2304129" y="1694621"/>
              <a:ext cx="548700" cy="683100"/>
            </a:xfrm>
            <a:prstGeom prst="straightConnector1">
              <a:avLst/>
            </a:prstGeom>
            <a:noFill/>
            <a:ln cap="flat" cmpd="sng" w="9525">
              <a:solidFill>
                <a:srgbClr val="A72A1E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57" name="Google Shape;157;p27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A72A1E"/>
            </a:solidFill>
            <a:ln cap="flat" cmpd="sng" w="9525">
              <a:solidFill>
                <a:srgbClr val="A72A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  </a:t>
              </a:r>
              <a:endParaRPr/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A72A1E"/>
            </a:solidFill>
            <a:ln cap="flat" cmpd="sng" w="9525">
              <a:solidFill>
                <a:srgbClr val="A72A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6" name="Google Shape;166;p27"/>
          <p:cNvGrpSpPr/>
          <p:nvPr/>
        </p:nvGrpSpPr>
        <p:grpSpPr>
          <a:xfrm>
            <a:off x="4484034" y="1296625"/>
            <a:ext cx="2382251" cy="3135019"/>
            <a:chOff x="1083025" y="1574021"/>
            <a:chExt cx="1834900" cy="2543007"/>
          </a:xfrm>
        </p:grpSpPr>
        <p:sp>
          <p:nvSpPr>
            <p:cNvPr id="167" name="Google Shape;167;p27"/>
            <p:cNvSpPr txBox="1"/>
            <p:nvPr/>
          </p:nvSpPr>
          <p:spPr>
            <a:xfrm>
              <a:off x="1083134" y="1574021"/>
              <a:ext cx="1212900" cy="2412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-GB" sz="1000">
                  <a:solidFill>
                    <a:schemeClr val="accent4"/>
                  </a:solidFill>
                  <a:latin typeface="Verdana"/>
                  <a:ea typeface="Verdana"/>
                  <a:cs typeface="Verdana"/>
                  <a:sym typeface="Verdana"/>
                </a:rPr>
                <a:t>12th April 2023</a:t>
              </a:r>
              <a:endParaRPr b="1" sz="10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68" name="Google Shape;168;p27"/>
            <p:cNvSpPr txBox="1"/>
            <p:nvPr/>
          </p:nvSpPr>
          <p:spPr>
            <a:xfrm>
              <a:off x="1235833" y="2695028"/>
              <a:ext cx="1505100" cy="1422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chemeClr val="accent4"/>
                  </a:solidFill>
                  <a:latin typeface="Verdana"/>
                  <a:ea typeface="Verdana"/>
                  <a:cs typeface="Verdana"/>
                  <a:sym typeface="Verdana"/>
                </a:rPr>
                <a:t>The health minister announces a change to the government’s legalisation plans, with “social clubs” replacing licensed shops.</a:t>
              </a:r>
              <a:endParaRPr b="1" sz="12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169" name="Google Shape;169;p27"/>
            <p:cNvCxnSpPr>
              <a:stCxn id="167" idx="3"/>
              <a:endCxn id="170" idx="2"/>
            </p:cNvCxnSpPr>
            <p:nvPr/>
          </p:nvCxnSpPr>
          <p:spPr>
            <a:xfrm>
              <a:off x="2296034" y="1694621"/>
              <a:ext cx="558000" cy="68370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64" name="Google Shape;164;p27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  </a:t>
              </a:r>
              <a:endParaRPr/>
            </a:p>
          </p:txBody>
        </p:sp>
        <p:sp>
          <p:nvSpPr>
            <p:cNvPr id="171" name="Google Shape;171;p27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2" name="Google Shape;172;p27"/>
          <p:cNvGrpSpPr/>
          <p:nvPr/>
        </p:nvGrpSpPr>
        <p:grpSpPr>
          <a:xfrm>
            <a:off x="6697761" y="1296625"/>
            <a:ext cx="2382251" cy="3134969"/>
            <a:chOff x="1083025" y="1574032"/>
            <a:chExt cx="1834900" cy="2542967"/>
          </a:xfrm>
        </p:grpSpPr>
        <p:sp>
          <p:nvSpPr>
            <p:cNvPr id="173" name="Google Shape;173;p27"/>
            <p:cNvSpPr txBox="1"/>
            <p:nvPr/>
          </p:nvSpPr>
          <p:spPr>
            <a:xfrm>
              <a:off x="1083131" y="1574032"/>
              <a:ext cx="1145400" cy="2412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-GB" sz="1000">
                  <a:solidFill>
                    <a:schemeClr val="accent6"/>
                  </a:solidFill>
                  <a:latin typeface="Verdana"/>
                  <a:ea typeface="Verdana"/>
                  <a:cs typeface="Verdana"/>
                  <a:sym typeface="Verdana"/>
                </a:rPr>
                <a:t>1st May 2023</a:t>
              </a:r>
              <a:endParaRPr b="1" sz="1000">
                <a:solidFill>
                  <a:schemeClr val="accent6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74" name="Google Shape;174;p27"/>
            <p:cNvSpPr txBox="1"/>
            <p:nvPr/>
          </p:nvSpPr>
          <p:spPr>
            <a:xfrm>
              <a:off x="1235832" y="2694999"/>
              <a:ext cx="1505100" cy="1422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chemeClr val="accent6"/>
                  </a:solidFill>
                  <a:latin typeface="Verdana"/>
                  <a:ea typeface="Verdana"/>
                  <a:cs typeface="Verdana"/>
                  <a:sym typeface="Verdana"/>
                </a:rPr>
                <a:t>Legalisation of cannabis has not yet been implemented, with the possibility of further changes to the design of the cannabis market.</a:t>
              </a:r>
              <a:endParaRPr b="1" sz="1200">
                <a:solidFill>
                  <a:schemeClr val="accent6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175" name="Google Shape;175;p27"/>
            <p:cNvCxnSpPr>
              <a:stCxn id="173" idx="3"/>
            </p:cNvCxnSpPr>
            <p:nvPr/>
          </p:nvCxnSpPr>
          <p:spPr>
            <a:xfrm>
              <a:off x="2228531" y="1694632"/>
              <a:ext cx="670200" cy="742800"/>
            </a:xfrm>
            <a:prstGeom prst="straightConnector1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0" name="Google Shape;170;p27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chemeClr val="accent6"/>
            </a:solidFill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  </a:t>
              </a:r>
              <a:endParaRPr/>
            </a:p>
          </p:txBody>
        </p:sp>
        <p:sp>
          <p:nvSpPr>
            <p:cNvPr id="176" name="Google Shape;176;p27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chemeClr val="accent6"/>
            </a:solidFill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27"/>
          <p:cNvSpPr txBox="1"/>
          <p:nvPr>
            <p:ph type="title"/>
          </p:nvPr>
        </p:nvSpPr>
        <p:spPr>
          <a:xfrm>
            <a:off x="628650" y="1976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3300"/>
              <a:buFont typeface="Lucida Sans"/>
              <a:buNone/>
            </a:pPr>
            <a:r>
              <a:rPr lang="en-GB" sz="3200" u="sng">
                <a:latin typeface="Lucida Sans"/>
                <a:ea typeface="Lucida Sans"/>
                <a:cs typeface="Lucida Sans"/>
                <a:sym typeface="Lucida Sans"/>
              </a:rPr>
              <a:t>Germany’s path to legalisation</a:t>
            </a:r>
            <a:endParaRPr sz="3200" u="sng"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1" y="1438275"/>
            <a:ext cx="3943352" cy="2628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1" y="1449495"/>
            <a:ext cx="3943352" cy="2549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9175" y="1438275"/>
            <a:ext cx="3429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1" y="1420450"/>
            <a:ext cx="3943349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3300"/>
              <a:buFont typeface="Lucida Sans"/>
              <a:buNone/>
            </a:pPr>
            <a:r>
              <a:rPr lang="en-GB" sz="3200">
                <a:latin typeface="Lucida Sans"/>
                <a:ea typeface="Lucida Sans"/>
                <a:cs typeface="Lucida Sans"/>
                <a:sym typeface="Lucida Sans"/>
              </a:rPr>
              <a:t>What does it mean to design a market?</a:t>
            </a:r>
            <a:endParaRPr sz="3200"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7" name="Google Shape;187;p28"/>
          <p:cNvSpPr txBox="1"/>
          <p:nvPr>
            <p:ph idx="1" type="body"/>
          </p:nvPr>
        </p:nvSpPr>
        <p:spPr>
          <a:xfrm>
            <a:off x="527525" y="1368175"/>
            <a:ext cx="5297100" cy="3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15900" lvl="0" marL="17780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•"/>
            </a:pP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Who is allowed to </a:t>
            </a: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buy</a:t>
            </a: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?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indent="-215900" lvl="0" marL="177800" rtl="0" algn="l">
              <a:lnSpc>
                <a:spcPct val="250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Verdana"/>
              <a:buChar char="•"/>
            </a:pP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Who is allowed to </a:t>
            </a: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sell</a:t>
            </a: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?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indent="-215900" lvl="0" marL="177800" rtl="0" algn="l">
              <a:lnSpc>
                <a:spcPct val="250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Verdana"/>
              <a:buChar char="•"/>
            </a:pP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Where</a:t>
            </a: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 can they interact?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indent="-215900" lvl="0" marL="177800" rtl="0" algn="l">
              <a:lnSpc>
                <a:spcPct val="250000"/>
              </a:lnSpc>
              <a:spcBef>
                <a:spcPts val="800"/>
              </a:spcBef>
              <a:spcAft>
                <a:spcPts val="800"/>
              </a:spcAft>
              <a:buSzPts val="2000"/>
              <a:buFont typeface="Verdana"/>
              <a:buChar char="•"/>
            </a:pP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When</a:t>
            </a: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 can they interact?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/>
          <p:nvPr/>
        </p:nvSpPr>
        <p:spPr>
          <a:xfrm>
            <a:off x="376575" y="925825"/>
            <a:ext cx="3887400" cy="3321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9"/>
          <p:cNvSpPr/>
          <p:nvPr/>
        </p:nvSpPr>
        <p:spPr>
          <a:xfrm>
            <a:off x="4498350" y="925825"/>
            <a:ext cx="4191000" cy="3275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9"/>
          <p:cNvSpPr txBox="1"/>
          <p:nvPr>
            <p:ph idx="1" type="body"/>
          </p:nvPr>
        </p:nvSpPr>
        <p:spPr>
          <a:xfrm>
            <a:off x="629841" y="925822"/>
            <a:ext cx="3868500" cy="6180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2500">
                <a:latin typeface="Lucida Sans"/>
                <a:ea typeface="Lucida Sans"/>
                <a:cs typeface="Lucida Sans"/>
                <a:sym typeface="Lucida Sans"/>
              </a:rPr>
              <a:t>Product standards</a:t>
            </a:r>
            <a:endParaRPr sz="2500"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5" name="Google Shape;195;p29"/>
          <p:cNvSpPr txBox="1"/>
          <p:nvPr>
            <p:ph idx="2" type="body"/>
          </p:nvPr>
        </p:nvSpPr>
        <p:spPr>
          <a:xfrm>
            <a:off x="386025" y="1888525"/>
            <a:ext cx="3868500" cy="2776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SzPts val="1300"/>
              <a:buFont typeface="Verdana"/>
              <a:buChar char="●"/>
            </a:pP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Safety standards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Verdana"/>
              <a:buChar char="●"/>
            </a:pP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Information disclosure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Verdana"/>
              <a:buChar char="●"/>
            </a:pP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Environmental regulation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6" name="Google Shape;196;p29"/>
          <p:cNvSpPr txBox="1"/>
          <p:nvPr>
            <p:ph idx="3" type="body"/>
          </p:nvPr>
        </p:nvSpPr>
        <p:spPr>
          <a:xfrm>
            <a:off x="4629150" y="925825"/>
            <a:ext cx="4414500" cy="6180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2500">
                <a:latin typeface="Lucida Sans"/>
                <a:ea typeface="Lucida Sans"/>
                <a:cs typeface="Lucida Sans"/>
                <a:sym typeface="Lucida Sans"/>
              </a:rPr>
              <a:t>Conduct requirements</a:t>
            </a:r>
            <a:endParaRPr sz="2500"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7" name="Google Shape;197;p29"/>
          <p:cNvSpPr txBox="1"/>
          <p:nvPr>
            <p:ph idx="4" type="body"/>
          </p:nvPr>
        </p:nvSpPr>
        <p:spPr>
          <a:xfrm>
            <a:off x="4498350" y="1888525"/>
            <a:ext cx="4191000" cy="289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300"/>
              <a:buFont typeface="Verdana"/>
              <a:buChar char="●"/>
            </a:pP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Anti-trust legislation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Verdana"/>
              <a:buChar char="●"/>
            </a:pP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Intellectual property laws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Verdana"/>
              <a:buChar char="●"/>
            </a:pP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Labour regulations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Verdana"/>
              <a:buChar char="●"/>
            </a:pP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Advertising standards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/>
          <p:nvPr>
            <p:ph type="title"/>
          </p:nvPr>
        </p:nvSpPr>
        <p:spPr>
          <a:xfrm>
            <a:off x="628650" y="1214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3300"/>
              <a:buFont typeface="Lucida Sans"/>
              <a:buNone/>
            </a:pPr>
            <a:r>
              <a:rPr lang="en-GB" sz="3000">
                <a:latin typeface="Lucida Sans"/>
                <a:ea typeface="Lucida Sans"/>
                <a:cs typeface="Lucida Sans"/>
                <a:sym typeface="Lucida Sans"/>
              </a:rPr>
              <a:t>How are other legalised drugs regulated?</a:t>
            </a:r>
            <a:endParaRPr sz="3000"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03" name="Google Shape;203;p30"/>
          <p:cNvPicPr preferRelativeResize="0"/>
          <p:nvPr/>
        </p:nvPicPr>
        <p:blipFill rotWithShape="1">
          <a:blip r:embed="rId3">
            <a:alphaModFix/>
          </a:blip>
          <a:srcRect b="18553" l="0" r="0" t="0"/>
          <a:stretch/>
        </p:blipFill>
        <p:spPr>
          <a:xfrm>
            <a:off x="826525" y="1126100"/>
            <a:ext cx="3373199" cy="183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2150" y="1126100"/>
            <a:ext cx="3373199" cy="183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 rotWithShape="1">
          <a:blip r:embed="rId5">
            <a:alphaModFix/>
          </a:blip>
          <a:srcRect b="15376" l="0" r="0" t="0"/>
          <a:stretch/>
        </p:blipFill>
        <p:spPr>
          <a:xfrm>
            <a:off x="826525" y="3112874"/>
            <a:ext cx="3373199" cy="17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 rotWithShape="1">
          <a:blip r:embed="rId6">
            <a:alphaModFix/>
          </a:blip>
          <a:srcRect b="17616" l="0" r="0" t="9406"/>
          <a:stretch/>
        </p:blipFill>
        <p:spPr>
          <a:xfrm>
            <a:off x="5142150" y="3112875"/>
            <a:ext cx="3373199" cy="171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1" name="Google Shape;211;p31"/>
          <p:cNvGraphicFramePr/>
          <p:nvPr/>
        </p:nvGraphicFramePr>
        <p:xfrm>
          <a:off x="326513" y="165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{6EA7670F-56D1-4F5D-AC15-E04DE385E321}</a:tableStyleId>
              </a:tblPr>
              <a:tblGrid>
                <a:gridCol w="2157650"/>
                <a:gridCol w="2157650"/>
                <a:gridCol w="2157650"/>
                <a:gridCol w="2157650"/>
              </a:tblGrid>
              <a:tr h="970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Sellers</a:t>
                      </a:r>
                      <a:endParaRPr b="1" sz="18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Buyers</a:t>
                      </a:r>
                      <a:endParaRPr b="1" sz="18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Where and when</a:t>
                      </a:r>
                      <a:endParaRPr b="1" sz="18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Other restrictions</a:t>
                      </a:r>
                      <a:endParaRPr b="1" sz="18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>
                    <a:solidFill>
                      <a:srgbClr val="D0E0E3"/>
                    </a:solidFill>
                  </a:tcPr>
                </a:tc>
              </a:tr>
              <a:tr h="970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Anyone</a:t>
                      </a:r>
                      <a:endParaRPr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Anyone</a:t>
                      </a:r>
                      <a:endParaRPr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No restrictions</a:t>
                      </a:r>
                      <a:endParaRPr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None</a:t>
                      </a:r>
                      <a:endParaRPr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/>
                </a:tc>
              </a:tr>
              <a:tr h="970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Regulated firms</a:t>
                      </a:r>
                      <a:endParaRPr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Over 18s</a:t>
                      </a:r>
                      <a:endParaRPr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Licensed s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hops</a:t>
                      </a:r>
                      <a:endParaRPr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No a</a:t>
                      </a:r>
                      <a:r>
                        <a:rPr lang="en-GB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dvertising</a:t>
                      </a:r>
                      <a:endParaRPr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/>
                </a:tc>
              </a:tr>
              <a:tr h="970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Government-owned stores</a:t>
                      </a:r>
                      <a:endParaRPr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Over 18s</a:t>
                      </a:r>
                      <a:endParaRPr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Day only</a:t>
                      </a:r>
                      <a:endParaRPr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25g quantity limit</a:t>
                      </a:r>
                      <a:endParaRPr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/>
                </a:tc>
              </a:tr>
              <a:tr h="970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Social clubs</a:t>
                      </a:r>
                      <a:endParaRPr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Members</a:t>
                      </a:r>
                      <a:endParaRPr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Private/communal</a:t>
                      </a:r>
                      <a:endParaRPr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No s</a:t>
                      </a:r>
                      <a:r>
                        <a:rPr lang="en-GB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 for profit</a:t>
                      </a:r>
                      <a:endParaRPr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