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ABeeZee"/>
      <p:regular r:id="rId20"/>
      <p:italic r:id="rId2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ABeeZee-regular.fntdata"/><Relationship Id="rId11" Type="http://schemas.openxmlformats.org/officeDocument/2006/relationships/slide" Target="slides/slide6.xml"/><Relationship Id="rId10" Type="http://schemas.openxmlformats.org/officeDocument/2006/relationships/slide" Target="slides/slide5.xml"/><Relationship Id="rId21" Type="http://schemas.openxmlformats.org/officeDocument/2006/relationships/font" Target="fonts/ABeeZee-italic.fntdata"/><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fu.ca/wwest/WWEST_blog/female-passiveness-is-not-to-blame-for-pay-disparity.html"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wpr.org/wp-content/uploads/2021/03/2021-Occupational-Wage-Gap-Brief-v2.pdf"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syousow.org/blog/gender-equality-workplace-issues"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pe.brown.edu/course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utritionrx.ca/to-grow-to-great-heights-you-must-plant-deep-roots/" TargetMode="External"/><Relationship Id="rId3" Type="http://schemas.openxmlformats.org/officeDocument/2006/relationships/hyperlink" Target="https://www.gettyimages.de/detail/foto/mother-with-two-young-children-uses-a-laptop-lizenzfreies-bild/1344330627?adppopup=true" TargetMode="External"/><Relationship Id="rId4" Type="http://schemas.openxmlformats.org/officeDocument/2006/relationships/hyperlink" Target="https://madamenoire.com/710796/year-later-getting-fired-lessons/" TargetMode="External"/><Relationship Id="rId5" Type="http://schemas.openxmlformats.org/officeDocument/2006/relationships/hyperlink" Target="https://www.nytimes.com/2021/07/29/business/economy/hiring-racial-discrimination.html" TargetMode="External"/><Relationship Id="rId6" Type="http://schemas.openxmlformats.org/officeDocument/2006/relationships/hyperlink" Target="https://www.bbc.com/worklife/article/20211201-why-some-work-environments-breed-toxic-culture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4cp.com/productivity-blog/2015/09/11/will-pay-transparency-be-the-next-new-thing-in-the-war-for-talent" TargetMode="External"/><Relationship Id="rId3" Type="http://schemas.openxmlformats.org/officeDocument/2006/relationships/hyperlink" Target="https://maternitypicturesideas.blogspot.com/2013/12/paid-maternity-leave.html" TargetMode="External"/><Relationship Id="rId4" Type="http://schemas.openxmlformats.org/officeDocument/2006/relationships/hyperlink" Target="https://www.propelhr.com/blog/how-to-cultivate-female-leadership"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bc.com/2023/03/06/gender-pay-gap-could-cost-the-world-economy-7-trillion-moodys-says.html"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u.usatoday.com/story/money/personalfinance/2012/10/24/gender-pay-gap/1652511/"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ommission.europa.eu/strategy-and-policy/policies/justice-and-fundamental-rights/gender-equality/equal-pay/gender-pay-gap-situation-eu_en" TargetMode="External"/><Relationship Id="rId3" Type="http://schemas.openxmlformats.org/officeDocument/2006/relationships/hyperlink" Target="https://commission.europa.eu/strategy-and-policy/policies/justice-and-fundamental-rights/gender-equality/equal-pay/gender-pay-gap-situation-eu_en"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ayscale.com/research-and-insights/gender-pay-gap/" TargetMode="External"/><Relationship Id="rId3" Type="http://schemas.openxmlformats.org/officeDocument/2006/relationships/hyperlink" Target="https://www.payscale.com/research-and-insights/gender-pay-gap/"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wpr.org/wp-content/uploads/2021/03/2021-Occupational-Wage-Gap-Brief-v2.pdf" TargetMode="External"/><Relationship Id="rId3" Type="http://schemas.openxmlformats.org/officeDocument/2006/relationships/hyperlink" Target="https://iwpr.org/wp-content/uploads/2021/03/2021-Occupational-Wage-Gap-Brief-v2.pdf"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iwpr.org/wp-content/uploads/2021/05/Economic-Impact-of-Equal-Pay-by-State_FINAL.pdf" TargetMode="External"/><Relationship Id="rId3" Type="http://schemas.openxmlformats.org/officeDocument/2006/relationships/hyperlink" Target="https://www.fastcompany.com/90449297/how-the-gender-pay-gap-cuts-through-the-u-s-economy"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ppe.brown.edu/courses"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laort.edu/course/administrative-assistant/" TargetMode="External"/><Relationship Id="rId3" Type="http://schemas.openxmlformats.org/officeDocument/2006/relationships/hyperlink" Target="https://educationsn.com/2020/01/23/recrutement-dun-assistant-administratif-a-world-vision/" TargetMode="External"/><Relationship Id="rId4" Type="http://schemas.openxmlformats.org/officeDocument/2006/relationships/hyperlink" Target="https://stonewaterroofing.com/professional-sales-representative-roofing-tyler/" TargetMode="External"/><Relationship Id="rId5" Type="http://schemas.openxmlformats.org/officeDocument/2006/relationships/hyperlink" Target="https://thriftyintrovert.com/worst-jobs-for-introverts/" TargetMode="External"/><Relationship Id="rId6" Type="http://schemas.openxmlformats.org/officeDocument/2006/relationships/hyperlink" Target="https://elu.nl/best-tech-careers-to-pursue-as-an-engineer-or-it-professional/" TargetMode="External"/><Relationship Id="rId7" Type="http://schemas.openxmlformats.org/officeDocument/2006/relationships/hyperlink" Target="https://www.womenintech.co.uk/become-software-developer"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ffa3af9805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a:t>
            </a:r>
            <a:r>
              <a:rPr lang="en">
                <a:solidFill>
                  <a:schemeClr val="dk1"/>
                </a:solidFill>
              </a:rPr>
              <a:t>mage source: </a:t>
            </a:r>
            <a:r>
              <a:rPr lang="en" u="sng">
                <a:solidFill>
                  <a:schemeClr val="hlink"/>
                </a:solidFill>
                <a:hlinkClick r:id="rId2"/>
              </a:rPr>
              <a:t>https://www.sfu.ca/wwest/WWEST_blog/female-passiveness-is-not-to-blame-for-pay-disparity.html</a:t>
            </a:r>
            <a:r>
              <a:rPr lang="en">
                <a:solidFill>
                  <a:schemeClr val="dk1"/>
                </a:solidFill>
              </a:rPr>
              <a:t> </a:t>
            </a:r>
            <a:endParaRPr/>
          </a:p>
        </p:txBody>
      </p:sp>
      <p:sp>
        <p:nvSpPr>
          <p:cNvPr id="52" name="Google Shape;52;g1ffa3af9805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224eb4b7b0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2224eb4b7b0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source: </a:t>
            </a:r>
            <a:r>
              <a:rPr lang="en" u="sng">
                <a:solidFill>
                  <a:schemeClr val="hlink"/>
                </a:solidFill>
                <a:hlinkClick r:id="rId2"/>
              </a:rPr>
              <a:t>https://iwpr.org/wp-content/uploads/2021/03/2021-Occupational-Wage-Gap-Brief-v2.pdf</a:t>
            </a:r>
            <a:r>
              <a:rPr lang="en"/>
              <a: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224eb4b7b0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2224eb4b7b0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source: </a:t>
            </a:r>
            <a:r>
              <a:rPr lang="en" u="sng">
                <a:solidFill>
                  <a:schemeClr val="hlink"/>
                </a:solidFill>
                <a:hlinkClick r:id="rId2"/>
              </a:rPr>
              <a:t>https://www.asyousow.org/blog/gender-equality-workplace-issues</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224eb4b7b0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Image source: </a:t>
            </a:r>
            <a:r>
              <a:rPr lang="en" u="sng">
                <a:solidFill>
                  <a:schemeClr val="hlink"/>
                </a:solidFill>
                <a:hlinkClick r:id="rId2"/>
              </a:rPr>
              <a:t>https://ppe.brown.edu/courses</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the class activity just now, we assessed the fair salary range for different positions, taking into account intersectionality and systemic factors contributing to discrimination in the workplace.</a:t>
            </a:r>
            <a:endParaRPr>
              <a:solidFill>
                <a:schemeClr val="dk1"/>
              </a:solidFill>
            </a:endParaRPr>
          </a:p>
        </p:txBody>
      </p:sp>
      <p:sp>
        <p:nvSpPr>
          <p:cNvPr id="156" name="Google Shape;156;g2224eb4b7b0_0_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224eb4b7b0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224eb4b7b0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Image sources: </a:t>
            </a:r>
            <a:r>
              <a:rPr lang="en" u="sng">
                <a:solidFill>
                  <a:schemeClr val="hlink"/>
                </a:solidFill>
                <a:hlinkClick r:id="rId2"/>
              </a:rPr>
              <a:t>https://nutritionrx.ca/to-grow-to-great-heights-you-must-plant-deep-roots/</a:t>
            </a:r>
            <a:r>
              <a:rPr lang="en"/>
              <a:t>; </a:t>
            </a:r>
            <a:r>
              <a:rPr lang="en" u="sng">
                <a:solidFill>
                  <a:schemeClr val="hlink"/>
                </a:solidFill>
                <a:hlinkClick r:id="rId3"/>
              </a:rPr>
              <a:t>https://www.gettyimages.de/detail/foto/mother-with-two-young-children-uses-a-laptop-lizenzfreies-bild/1344330627?adppopup=true</a:t>
            </a:r>
            <a:r>
              <a:rPr lang="en"/>
              <a:t>; </a:t>
            </a:r>
            <a:r>
              <a:rPr lang="en" u="sng">
                <a:solidFill>
                  <a:schemeClr val="hlink"/>
                </a:solidFill>
                <a:hlinkClick r:id="rId4"/>
              </a:rPr>
              <a:t>https://madamenoire.com/710796/year-later-getting-fired-lessons/</a:t>
            </a:r>
            <a:r>
              <a:rPr lang="en"/>
              <a:t>; </a:t>
            </a:r>
            <a:r>
              <a:rPr lang="en" u="sng">
                <a:solidFill>
                  <a:schemeClr val="hlink"/>
                </a:solidFill>
                <a:hlinkClick r:id="rId5"/>
              </a:rPr>
              <a:t>https://www.nytimes.com/2021/07/29/business/economy/hiring-racial-discrimination.html</a:t>
            </a:r>
            <a:r>
              <a:rPr lang="en"/>
              <a:t>; </a:t>
            </a:r>
            <a:r>
              <a:rPr lang="en" u="sng">
                <a:solidFill>
                  <a:schemeClr val="hlink"/>
                </a:solidFill>
                <a:hlinkClick r:id="rId6"/>
              </a:rPr>
              <a:t>https://www.bbc.com/worklife/article/20211201-why-some-work-environments-breed-toxic-cultures</a:t>
            </a:r>
            <a:r>
              <a:rPr lang="en"/>
              <a:t>;  </a:t>
            </a:r>
            <a:r>
              <a:rPr lang="en"/>
              <a:t> </a:t>
            </a:r>
            <a:endParaRPr/>
          </a:p>
          <a:p>
            <a:pPr indent="0" lvl="0" marL="0" rtl="0" algn="l">
              <a:spcBef>
                <a:spcPts val="0"/>
              </a:spcBef>
              <a:spcAft>
                <a:spcPts val="0"/>
              </a:spcAft>
              <a:buClr>
                <a:schemeClr val="dk1"/>
              </a:buClr>
              <a:buSzPts val="1100"/>
              <a:buFont typeface="Arial"/>
              <a:buNone/>
            </a:pPr>
            <a:r>
              <a:rPr lang="en"/>
              <a:t>Now, let's recap some of the causes of the gender pay gap from the pre-class readings.</a:t>
            </a:r>
            <a:endParaRPr/>
          </a:p>
          <a:p>
            <a:pPr indent="0" lvl="0" marL="0" rtl="0" algn="l">
              <a:lnSpc>
                <a:spcPct val="115000"/>
              </a:lnSpc>
              <a:spcBef>
                <a:spcPts val="1200"/>
              </a:spcBef>
              <a:spcAft>
                <a:spcPts val="0"/>
              </a:spcAft>
              <a:buClr>
                <a:schemeClr val="dk1"/>
              </a:buClr>
              <a:buSzPts val="1100"/>
              <a:buFont typeface="Arial"/>
              <a:buNone/>
            </a:pPr>
            <a:r>
              <a:rPr lang="en"/>
              <a:t>The gender pay gap is systemic, stemming from perceptions about the value of women's work versus men's work and the types of work women are suited for. This leads to women being funneled into lower-paying positions.</a:t>
            </a:r>
            <a:endParaRPr/>
          </a:p>
          <a:p>
            <a:pPr indent="0" lvl="0" marL="0" rtl="0" algn="l">
              <a:lnSpc>
                <a:spcPct val="115000"/>
              </a:lnSpc>
              <a:spcBef>
                <a:spcPts val="1200"/>
              </a:spcBef>
              <a:spcAft>
                <a:spcPts val="0"/>
              </a:spcAft>
              <a:buClr>
                <a:schemeClr val="dk1"/>
              </a:buClr>
              <a:buSzPts val="1100"/>
              <a:buFont typeface="Arial"/>
              <a:buNone/>
            </a:pPr>
            <a:r>
              <a:rPr lang="en"/>
              <a:t>The motherhood penalty is another factor, where working mothers face biases and reduced working hours to balance childcaring responsibilities, leading to a larger pay gap.</a:t>
            </a:r>
            <a:endParaRPr/>
          </a:p>
          <a:p>
            <a:pPr indent="0" lvl="0" marL="0" rtl="0" algn="l">
              <a:lnSpc>
                <a:spcPct val="115000"/>
              </a:lnSpc>
              <a:spcBef>
                <a:spcPts val="1200"/>
              </a:spcBef>
              <a:spcAft>
                <a:spcPts val="0"/>
              </a:spcAft>
              <a:buClr>
                <a:schemeClr val="dk1"/>
              </a:buClr>
              <a:buSzPts val="1100"/>
              <a:buFont typeface="Arial"/>
              <a:buNone/>
            </a:pPr>
            <a:r>
              <a:rPr lang="en"/>
              <a:t>The unemployment penalty also contributes to the gap, with unemployed women struggling to secure higher-paying jobs compared to unemployed men.</a:t>
            </a:r>
            <a:endParaRPr/>
          </a:p>
          <a:p>
            <a:pPr indent="0" lvl="0" marL="0" rtl="0" algn="l">
              <a:lnSpc>
                <a:spcPct val="115000"/>
              </a:lnSpc>
              <a:spcBef>
                <a:spcPts val="1200"/>
              </a:spcBef>
              <a:spcAft>
                <a:spcPts val="0"/>
              </a:spcAft>
              <a:buClr>
                <a:schemeClr val="dk1"/>
              </a:buClr>
              <a:buSzPts val="1100"/>
              <a:buFont typeface="Arial"/>
              <a:buNone/>
            </a:pPr>
            <a:r>
              <a:rPr lang="en"/>
              <a:t>Hiring practices that involve discrimination in recruitment and selection processes, gender-coded language and imagery in job advertisements, and conscious and unconscious bias in processing candidates' information are also factors.</a:t>
            </a:r>
            <a:endParaRPr/>
          </a:p>
          <a:p>
            <a:pPr indent="0" lvl="0" marL="0" rtl="0" algn="l">
              <a:lnSpc>
                <a:spcPct val="115000"/>
              </a:lnSpc>
              <a:spcBef>
                <a:spcPts val="1200"/>
              </a:spcBef>
              <a:spcAft>
                <a:spcPts val="0"/>
              </a:spcAft>
              <a:buClr>
                <a:schemeClr val="dk1"/>
              </a:buClr>
              <a:buSzPts val="1100"/>
              <a:buFont typeface="Arial"/>
              <a:buNone/>
            </a:pPr>
            <a:r>
              <a:rPr lang="en"/>
              <a:t>Lastly, women are 41% more likely than men to experience toxic corporate culture, with women chefs exhibiting the largest gender gap in toxic culture.</a:t>
            </a:r>
            <a:endParaRPr/>
          </a:p>
          <a:p>
            <a:pPr indent="0" lvl="0" marL="0" rtl="0" algn="l">
              <a:spcBef>
                <a:spcPts val="1200"/>
              </a:spcBef>
              <a:spcAft>
                <a:spcPts val="0"/>
              </a:spcAft>
              <a:buNone/>
            </a:pPr>
            <a:r>
              <a:rPr lang="en"/>
              <a:t>It's important to remember that intersectionality and systemic factors are crucial to understanding and analyzing the gender pay gap.</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280d6f35f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280d6f35f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Image sources: </a:t>
            </a:r>
            <a:r>
              <a:rPr lang="en" u="sng">
                <a:solidFill>
                  <a:schemeClr val="hlink"/>
                </a:solidFill>
                <a:hlinkClick r:id="rId2"/>
              </a:rPr>
              <a:t>https://www.i4cp.com/productivity-blog/2015/09/11/will-pay-transparency-be-the-next-new-thing-in-the-war-for-talent</a:t>
            </a:r>
            <a:r>
              <a:rPr lang="en"/>
              <a:t>; </a:t>
            </a:r>
            <a:r>
              <a:rPr lang="en" u="sng">
                <a:solidFill>
                  <a:schemeClr val="hlink"/>
                </a:solidFill>
                <a:hlinkClick r:id="rId3"/>
              </a:rPr>
              <a:t>https://maternitypicturesideas.blogspot.com/2013/12/paid-maternity-leave.html</a:t>
            </a:r>
            <a:r>
              <a:rPr lang="en"/>
              <a:t>; </a:t>
            </a:r>
            <a:r>
              <a:rPr lang="en" u="sng">
                <a:solidFill>
                  <a:schemeClr val="hlink"/>
                </a:solidFill>
                <a:hlinkClick r:id="rId4"/>
              </a:rPr>
              <a:t>https://www.propelhr.com/blog/how-to-cultivate-female-leadership</a:t>
            </a:r>
            <a:r>
              <a:rPr lang="en"/>
              <a:t> </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rPr lang="en"/>
              <a:t>As we conclude our class on the gender pay gap, it's important to consider potential solutions to address this systemic issue.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One solution is the implementation of policies promoting pay transparency, which can help to eliminate gender-based pay disparities.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Another solution is the implementation of parental leave policies that support working parents, particularly mothers, in balancing work and family responsibilities.</a:t>
            </a:r>
            <a:endParaRPr/>
          </a:p>
          <a:p>
            <a:pPr indent="0" lvl="0" marL="0" rtl="0" algn="l">
              <a:lnSpc>
                <a:spcPct val="115000"/>
              </a:lnSpc>
              <a:spcBef>
                <a:spcPts val="1200"/>
              </a:spcBef>
              <a:spcAft>
                <a:spcPts val="0"/>
              </a:spcAft>
              <a:buClr>
                <a:schemeClr val="dk1"/>
              </a:buClr>
              <a:buSzPts val="1100"/>
              <a:buFont typeface="Arial"/>
              <a:buNone/>
            </a:pPr>
            <a:r>
              <a:rPr lang="en"/>
              <a:t>Additionally, representation in leadership positions is crucial for creating more equitable and inclusive workplaces. Increasing the representation of women and other underrepresented groups in leadership positions can help to break down the systemic barriers that contribute to the gender pay gap.</a:t>
            </a:r>
            <a:endParaRPr/>
          </a:p>
          <a:p>
            <a:pPr indent="0" lvl="0" marL="0" rtl="0" algn="l">
              <a:spcBef>
                <a:spcPts val="1200"/>
              </a:spcBef>
              <a:spcAft>
                <a:spcPts val="0"/>
              </a:spcAft>
              <a:buNone/>
            </a:pPr>
            <a:r>
              <a:rPr lang="en"/>
              <a:t>By implementing these solutions and continuing to address the systemic factors that perpetuate the gender pay gap, we can create more equitable and inclusive workplaces for all</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db5a4b711a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1db5a4b711a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article: </a:t>
            </a:r>
            <a:r>
              <a:rPr lang="en" u="sng">
                <a:solidFill>
                  <a:schemeClr val="hlink"/>
                </a:solidFill>
                <a:hlinkClick r:id="rId2"/>
              </a:rPr>
              <a:t>https://www.cnbc.com/2023/03/06/gender-pay-gap-could-cost-the-world-economy-7-trillion-moodys-says.html</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Thank you for joining us for today’s class, part of which we’ll use for looking at what’s going on in the economy this month. At home, you’ve all read the CNBC article that you can see on the screen. A recent study by Moody's Analytics found that eliminating the gender gap in management roles and labor force participation in OECD nations may boost the world economy by almost $7 trillion, or 7% of current global economic activity. At the current rate, the gender gap may not be closed in the world for another 132 years. The report also identifies network linkages, discrimination, and family obligations as contributing contributors to the female pay gap. In the next 30 minutes, we'll look deeper into the economic and sociological factors that contribute to the gender pay gap and why it is a problem.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1fb6855794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1fb6855794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source: </a:t>
            </a:r>
            <a:endParaRPr/>
          </a:p>
          <a:p>
            <a:pPr indent="0" lvl="0" marL="0" rtl="0" algn="l">
              <a:spcBef>
                <a:spcPts val="0"/>
              </a:spcBef>
              <a:spcAft>
                <a:spcPts val="0"/>
              </a:spcAft>
              <a:buNone/>
            </a:pPr>
            <a:r>
              <a:rPr lang="en" u="sng">
                <a:solidFill>
                  <a:schemeClr val="hlink"/>
                </a:solidFill>
                <a:hlinkClick r:id="rId2"/>
              </a:rPr>
              <a:t>https://eu.usatoday.com/story/money/personalfinance/2012/10/24/gender-pay-gap/1652511/</a:t>
            </a:r>
            <a:r>
              <a:rPr lang="en"/>
              <a:t>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222061dca07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222061dca07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solidFill>
                  <a:schemeClr val="dk1"/>
                </a:solidFill>
              </a:rPr>
              <a:t>Image source: </a:t>
            </a:r>
            <a:r>
              <a:rPr lang="en" u="sng">
                <a:solidFill>
                  <a:schemeClr val="hlink"/>
                </a:solidFill>
                <a:hlinkClick r:id="rId2"/>
              </a:rPr>
              <a:t>https://commission.europa.eu/strategy-and-policy/policies/justice-and-fundamental-rights/gender-equality/equal-pay/gender-pay-gap-situation-eu_en</a:t>
            </a:r>
            <a:r>
              <a:rPr lang="en">
                <a:solidFill>
                  <a:schemeClr val="dk1"/>
                </a:solidFill>
              </a:rPr>
              <a:t> </a:t>
            </a:r>
            <a:endParaRPr>
              <a:solidFill>
                <a:schemeClr val="dk1"/>
              </a:solidFill>
            </a:endParaRPr>
          </a:p>
          <a:p>
            <a:pPr indent="0" lvl="0" marL="0" rtl="0" algn="l">
              <a:lnSpc>
                <a:spcPct val="115000"/>
              </a:lnSpc>
              <a:spcBef>
                <a:spcPts val="1200"/>
              </a:spcBef>
              <a:spcAft>
                <a:spcPts val="0"/>
              </a:spcAft>
              <a:buNone/>
            </a:pPr>
            <a:r>
              <a:rPr lang="en">
                <a:solidFill>
                  <a:schemeClr val="dk1"/>
                </a:solidFill>
              </a:rPr>
              <a:t>The gender pay gap refers to the difference in earnings between men and women in the workforce. It is a persistent issue in many countries around the world. On the slide you can see that women in the EU in 2020, on average, earned 13% less than men. (</a:t>
            </a:r>
            <a:r>
              <a:rPr lang="en" u="sng">
                <a:solidFill>
                  <a:schemeClr val="hlink"/>
                </a:solidFill>
                <a:hlinkClick r:id="rId3"/>
              </a:rPr>
              <a:t>https://commission.europa.eu/strategy-and-policy/policies/justice-and-fundamental-rights/gender-equality/equal-pay/gender-pay-gap-situation-eu_en</a:t>
            </a:r>
            <a:r>
              <a:rPr lang="en">
                <a:solidFill>
                  <a:schemeClr val="dk1"/>
                </a:solidFill>
              </a:rPr>
              <a:t>). In around half of the EU Member States, the gap is even larger, including in the Netherlands and Germany.  </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2224eb4b7b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2224eb4b7b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a:solidFill>
                  <a:schemeClr val="dk1"/>
                </a:solidFill>
              </a:rPr>
              <a:t>Image source: </a:t>
            </a:r>
            <a:r>
              <a:rPr lang="en" u="sng">
                <a:solidFill>
                  <a:schemeClr val="hlink"/>
                </a:solidFill>
                <a:hlinkClick r:id="rId2"/>
              </a:rPr>
              <a:t>https://www.payscale.com/research-and-insights/gender-pay-gap/</a:t>
            </a:r>
            <a:r>
              <a:rPr lang="en">
                <a:solidFill>
                  <a:schemeClr val="dk1"/>
                </a:solidFill>
              </a:rPr>
              <a:t>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The gender pay gap can be measured in two ways, the unadjusted and adjusted gap. The unadjusted gap, also known as the "opportunity gap," represents the raw difference in median earnings between men and women. This gap reflects the disparities in opportunities and access to resources that exist between men and women, and can be attributed to several factors, including discrimination, societal norms and biases, and systemic factors that disadvantage women and other marginalized groups.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The adjusted gap, on the other hand, controls for factors such as education, roles, and experience, which can help to isolate the portion of the gap that cannot be explained by these factors. This portion may be attributable to direct discrimination in hiring and promotion.</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In the United States, for example, the current unadjusted gender pay gap is around 17%, meaning that women earn 83 cents for every dollar earned by men (</a:t>
            </a:r>
            <a:r>
              <a:rPr lang="en" u="sng">
                <a:solidFill>
                  <a:schemeClr val="hlink"/>
                </a:solidFill>
                <a:hlinkClick r:id="rId3"/>
              </a:rPr>
              <a:t>https://www.payscale.com/research-and-insights/gender-pay-gap/</a:t>
            </a:r>
            <a:r>
              <a:rPr lang="en">
                <a:solidFill>
                  <a:schemeClr val="dk1"/>
                </a:solidFill>
              </a:rPr>
              <a:t>). When adjusted for factors such as occupation, education, and experience, the gap is around 1%, meaning that there is still a gap, even if men and women have the exact same qualifications and experience, and work in the exact same role, industry, etc.</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22061dca07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22061dca07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Imagesource: </a:t>
            </a:r>
            <a:r>
              <a:rPr lang="en" u="sng">
                <a:solidFill>
                  <a:schemeClr val="hlink"/>
                </a:solidFill>
                <a:hlinkClick r:id="rId2"/>
              </a:rPr>
              <a:t>https://iwpr.org/wp-content/uploads/2021/03/2021-Occupational-Wage-Gap-Brief-v2.pdf</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examining gender wage gaps, we also want to underline the significance of intersectionality. It’s critical to understand that intersectionality significantly contributes to wage gaps. Even after adjusting for variables like education and experience, women from marginalised groups may still endure prejudice and additional restrictions. So, even the adjusted gap may still significantly underestimate how unequal these women's lives really are.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Wage gaps are not just about gender, but also about the ways in which gender intersects with other social identities to create a complex web of discrimination and inequality. Women of color, for example,may face unique barriers in the workplace that other women don't face. For example, research has shown that Latinas in service occupations in the United States earn only 67 cents for every dollar earned by White men, and face both gender and race discrimination in hiring, promotion, and pay (</a:t>
            </a:r>
            <a:r>
              <a:rPr lang="en" u="sng">
                <a:solidFill>
                  <a:schemeClr val="hlink"/>
                </a:solidFill>
                <a:hlinkClick r:id="rId3"/>
              </a:rPr>
              <a:t>https://iwpr.org/wp-content/uploads/2021/03/2021-Occupational-Wage-Gap-Brief-v2.pdf</a:t>
            </a:r>
            <a:r>
              <a:rPr lang="en">
                <a:solidFill>
                  <a:schemeClr val="dk1"/>
                </a:solidFill>
              </a:rPr>
              <a:t>)</a:t>
            </a:r>
            <a:r>
              <a:rPr lang="en">
                <a:solidFill>
                  <a:schemeClr val="dk1"/>
                </a:solidFill>
              </a:rPr>
              <a: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Similarly, women with disabilities may face discrimination and barriers in the workplace that can affect their earning potential. For instance, they may not have access to certain jobs or face challenges in getting to work due to lack of accommodations. Women who are LGBTQ+ may also experience discrimination and harassment in the workplace based on their sexual orientation or gender identity, which can impact their career opportunities and earnings.</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22061dca07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222061dca07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gender pay gap has numerous social and economic consequences, such as lower GDP and reduced economic efficiency. In fact, closing the gender pay gap alone could increase earnings by women in the US by $512 billion, which was equal to 2.5% of US-GDP  in 2019 (</a:t>
            </a:r>
            <a:r>
              <a:rPr lang="en" u="sng">
                <a:solidFill>
                  <a:schemeClr val="hlink"/>
                </a:solidFill>
                <a:hlinkClick r:id="rId2"/>
              </a:rPr>
              <a:t>https://iwpr.org/wp-content/uploads/2021/05/Economic-Impact-of-Equal-Pay-by-State_FINAL.pdf</a:t>
            </a:r>
            <a:r>
              <a:rPr lang="en"/>
              <a:t>). </a:t>
            </a:r>
            <a:endParaRPr/>
          </a:p>
          <a:p>
            <a:pPr indent="0" lvl="0" marL="0" rtl="0" algn="l">
              <a:lnSpc>
                <a:spcPct val="115000"/>
              </a:lnSpc>
              <a:spcBef>
                <a:spcPts val="1200"/>
              </a:spcBef>
              <a:spcAft>
                <a:spcPts val="0"/>
              </a:spcAft>
              <a:buClr>
                <a:schemeClr val="dk1"/>
              </a:buClr>
              <a:buSzPts val="1100"/>
              <a:buFont typeface="Arial"/>
              <a:buNone/>
            </a:pPr>
            <a:r>
              <a:rPr lang="en"/>
              <a:t>The gender pay gap also has a significant impact on women's financial stability, leading to several consequences such as higher student loan debt. Women are more likely to have higher student loan debt than men due to the gender pay gap. The pay gap makes it harder for them to pay off their student loans. In fact, according to the American Association of University Women (AAUW), women hold about two-thirds of the outstanding student loan debt in the United States (</a:t>
            </a:r>
            <a:r>
              <a:rPr lang="en" u="sng">
                <a:solidFill>
                  <a:schemeClr val="hlink"/>
                </a:solidFill>
                <a:hlinkClick r:id="rId3"/>
              </a:rPr>
              <a:t>https://www.fastcompany.com/90449297/how-the-gender-pay-gap-cuts-through-the-u-s-economy</a:t>
            </a:r>
            <a:r>
              <a:rPr lang="en"/>
              <a:t>)</a:t>
            </a:r>
            <a:r>
              <a:rPr lang="en"/>
              <a:t>. Closing the gender pay gap would reduce the financial burden on women, enabling them to pay off their student loans faster and with less difficulty. This would, in turn, allow them to invest more in their future and contribute more to the economy.</a:t>
            </a:r>
            <a:endParaRPr/>
          </a:p>
          <a:p>
            <a:pPr indent="0" lvl="0" marL="0" rtl="0" algn="l">
              <a:spcBef>
                <a:spcPts val="1200"/>
              </a:spcBef>
              <a:spcAft>
                <a:spcPts val="0"/>
              </a:spcAft>
              <a:buNone/>
            </a:pPr>
            <a:r>
              <a:rPr lang="en"/>
              <a:t>Secondly, the gender pay gap also affects retirement savings, as women typically have lower lifetime earnings and therefore lower retirement savings than men. This can lead to financial insecurity in retirement, with women more likely to live in poverty and rely on government assistance. Closing the gender pay gap would help to address this issue by ensuring that women have equal access to financial resources and opportunities to save for retirement.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224eb4b7b0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Image source: </a:t>
            </a:r>
            <a:r>
              <a:rPr lang="en" u="sng">
                <a:solidFill>
                  <a:schemeClr val="hlink"/>
                </a:solidFill>
                <a:hlinkClick r:id="rId2"/>
              </a:rPr>
              <a:t>https://ppe.brown.edu/courses</a:t>
            </a:r>
            <a:r>
              <a:rPr lang="en">
                <a:solidFill>
                  <a:schemeClr val="dk1"/>
                </a:solidFill>
              </a:rPr>
              <a:t> </a:t>
            </a:r>
            <a:endParaRPr/>
          </a:p>
        </p:txBody>
      </p:sp>
      <p:sp>
        <p:nvSpPr>
          <p:cNvPr id="99" name="Google Shape;99;g2224eb4b7b0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224eb4b7b0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224eb4b7b0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Images sources:</a:t>
            </a:r>
            <a:endParaRPr/>
          </a:p>
          <a:p>
            <a:pPr indent="0" lvl="0" marL="0" rtl="0" algn="l">
              <a:spcBef>
                <a:spcPts val="0"/>
              </a:spcBef>
              <a:spcAft>
                <a:spcPts val="0"/>
              </a:spcAft>
              <a:buNone/>
            </a:pPr>
            <a:r>
              <a:rPr lang="en"/>
              <a:t>Upper left: </a:t>
            </a:r>
            <a:r>
              <a:rPr lang="en" u="sng">
                <a:solidFill>
                  <a:schemeClr val="hlink"/>
                </a:solidFill>
                <a:hlinkClick r:id="rId2"/>
              </a:rPr>
              <a:t>https://laort.edu/course/administrative-assistant/</a:t>
            </a:r>
            <a:r>
              <a:rPr lang="en"/>
              <a:t>; </a:t>
            </a:r>
            <a:r>
              <a:rPr lang="en" u="sng">
                <a:solidFill>
                  <a:schemeClr val="hlink"/>
                </a:solidFill>
                <a:hlinkClick r:id="rId3"/>
              </a:rPr>
              <a:t>https://educationsn.com/2020/01/23/recrutement-dun-assistant-administratif-a-world-vision/</a:t>
            </a:r>
            <a:r>
              <a:rPr lang="en"/>
              <a:t> </a:t>
            </a:r>
            <a:endParaRPr/>
          </a:p>
          <a:p>
            <a:pPr indent="0" lvl="0" marL="0" rtl="0" algn="l">
              <a:spcBef>
                <a:spcPts val="0"/>
              </a:spcBef>
              <a:spcAft>
                <a:spcPts val="0"/>
              </a:spcAft>
              <a:buNone/>
            </a:pPr>
            <a:r>
              <a:rPr lang="en"/>
              <a:t>Upper right: </a:t>
            </a:r>
            <a:r>
              <a:rPr lang="en" u="sng">
                <a:solidFill>
                  <a:schemeClr val="hlink"/>
                </a:solidFill>
                <a:hlinkClick r:id="rId4"/>
              </a:rPr>
              <a:t>https://stonewaterroofing.com/professional-sales-representative-roofing-tyler/</a:t>
            </a:r>
            <a:r>
              <a:rPr lang="en"/>
              <a:t>; </a:t>
            </a:r>
            <a:r>
              <a:rPr lang="en" u="sng">
                <a:solidFill>
                  <a:schemeClr val="hlink"/>
                </a:solidFill>
                <a:hlinkClick r:id="rId5"/>
              </a:rPr>
              <a:t>https://thriftyintrovert.com/worst-jobs-for-introverts/</a:t>
            </a:r>
            <a:r>
              <a:rPr lang="en"/>
              <a:t> </a:t>
            </a:r>
            <a:r>
              <a:rPr lang="en"/>
              <a:t> </a:t>
            </a:r>
            <a:endParaRPr/>
          </a:p>
          <a:p>
            <a:pPr indent="0" lvl="0" marL="0" rtl="0" algn="l">
              <a:spcBef>
                <a:spcPts val="0"/>
              </a:spcBef>
              <a:spcAft>
                <a:spcPts val="0"/>
              </a:spcAft>
              <a:buNone/>
            </a:pPr>
            <a:r>
              <a:rPr lang="en"/>
              <a:t>Lower left: </a:t>
            </a:r>
            <a:r>
              <a:rPr lang="en" u="sng">
                <a:solidFill>
                  <a:schemeClr val="hlink"/>
                </a:solidFill>
                <a:hlinkClick r:id="rId6"/>
              </a:rPr>
              <a:t>https://elu.nl/best-tech-careers-to-pursue-as-an-engineer-or-it-professional/</a:t>
            </a:r>
            <a:r>
              <a:rPr lang="en"/>
              <a:t>; </a:t>
            </a:r>
            <a:r>
              <a:rPr lang="en" u="sng">
                <a:solidFill>
                  <a:schemeClr val="hlink"/>
                </a:solidFill>
                <a:hlinkClick r:id="rId7"/>
              </a:rPr>
              <a:t>https://www.womenintech.co.uk/become-software-developer</a:t>
            </a:r>
            <a:r>
              <a:rPr lang="en"/>
              <a:t> </a:t>
            </a:r>
            <a:r>
              <a:rPr lang="en"/>
              <a:t> </a:t>
            </a:r>
            <a:endParaRPr/>
          </a:p>
          <a:p>
            <a:pPr indent="0" lvl="0" marL="0" rtl="0" algn="l">
              <a:spcBef>
                <a:spcPts val="0"/>
              </a:spcBef>
              <a:spcAft>
                <a:spcPts val="0"/>
              </a:spcAft>
              <a:buNone/>
            </a:pPr>
            <a:r>
              <a:rPr lang="en"/>
              <a:t>Lower right: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15.png"/><Relationship Id="rId10" Type="http://schemas.openxmlformats.org/officeDocument/2006/relationships/image" Target="../media/image14.png"/><Relationship Id="rId9"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7.png"/><Relationship Id="rId7" Type="http://schemas.openxmlformats.org/officeDocument/2006/relationships/image" Target="../media/image11.png"/><Relationship Id="rId8"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23.png"/><Relationship Id="rId5" Type="http://schemas.openxmlformats.org/officeDocument/2006/relationships/image" Target="../media/image22.png"/><Relationship Id="rId6" Type="http://schemas.openxmlformats.org/officeDocument/2006/relationships/image" Target="../media/image16.png"/><Relationship Id="rId7" Type="http://schemas.openxmlformats.org/officeDocument/2006/relationships/image" Target="../media/image21.png"/><Relationship Id="rId8"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26.png"/><Relationship Id="rId5"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15.png"/><Relationship Id="rId10" Type="http://schemas.openxmlformats.org/officeDocument/2006/relationships/image" Target="../media/image14.png"/><Relationship Id="rId9"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7.png"/><Relationship Id="rId7" Type="http://schemas.openxmlformats.org/officeDocument/2006/relationships/image" Target="../media/image11.png"/><Relationship Id="rId8"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367903" y="195263"/>
            <a:ext cx="8408400" cy="4623900"/>
          </a:xfrm>
          <a:prstGeom prst="snip2DiagRect">
            <a:avLst>
              <a:gd fmla="val 0" name="adj1"/>
              <a:gd fmla="val 16667" name="adj2"/>
            </a:avLst>
          </a:prstGeom>
          <a:noFill/>
          <a:ln cap="flat" cmpd="dbl" w="60325">
            <a:solidFill>
              <a:srgbClr val="5B19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0000"/>
              </a:solidFill>
              <a:latin typeface="Calibri"/>
              <a:ea typeface="Calibri"/>
              <a:cs typeface="Calibri"/>
              <a:sym typeface="Calibri"/>
            </a:endParaRPr>
          </a:p>
        </p:txBody>
      </p:sp>
      <p:pic>
        <p:nvPicPr>
          <p:cNvPr id="55" name="Google Shape;55;p13"/>
          <p:cNvPicPr preferRelativeResize="0"/>
          <p:nvPr/>
        </p:nvPicPr>
        <p:blipFill>
          <a:blip r:embed="rId3">
            <a:alphaModFix/>
          </a:blip>
          <a:stretch>
            <a:fillRect/>
          </a:stretch>
        </p:blipFill>
        <p:spPr>
          <a:xfrm>
            <a:off x="3455277" y="2300650"/>
            <a:ext cx="2233450" cy="2233475"/>
          </a:xfrm>
          <a:prstGeom prst="rect">
            <a:avLst/>
          </a:prstGeom>
          <a:noFill/>
          <a:ln>
            <a:noFill/>
          </a:ln>
        </p:spPr>
      </p:pic>
      <p:sp>
        <p:nvSpPr>
          <p:cNvPr id="56" name="Google Shape;56;p13"/>
          <p:cNvSpPr txBox="1"/>
          <p:nvPr>
            <p:ph type="ctrTitle"/>
          </p:nvPr>
        </p:nvSpPr>
        <p:spPr>
          <a:xfrm>
            <a:off x="1376806" y="946156"/>
            <a:ext cx="6390600" cy="15396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1100"/>
              <a:buFont typeface="Arial"/>
              <a:buNone/>
            </a:pPr>
            <a:r>
              <a:rPr lang="en" sz="4800">
                <a:solidFill>
                  <a:srgbClr val="5B197B"/>
                </a:solidFill>
                <a:highlight>
                  <a:srgbClr val="DDCAED"/>
                </a:highlight>
                <a:latin typeface="ABeeZee"/>
                <a:ea typeface="ABeeZee"/>
                <a:cs typeface="ABeeZee"/>
                <a:sym typeface="ABeeZee"/>
              </a:rPr>
              <a:t>The Gender</a:t>
            </a:r>
            <a:endParaRPr sz="4800">
              <a:solidFill>
                <a:srgbClr val="5B197B"/>
              </a:solidFill>
              <a:highlight>
                <a:srgbClr val="DDCAED"/>
              </a:highlight>
              <a:latin typeface="ABeeZee"/>
              <a:ea typeface="ABeeZee"/>
              <a:cs typeface="ABeeZee"/>
              <a:sym typeface="ABeeZee"/>
            </a:endParaRPr>
          </a:p>
          <a:p>
            <a:pPr indent="0" lvl="0" marL="0" rtl="0" algn="ctr">
              <a:lnSpc>
                <a:spcPct val="90000"/>
              </a:lnSpc>
              <a:spcBef>
                <a:spcPts val="0"/>
              </a:spcBef>
              <a:spcAft>
                <a:spcPts val="0"/>
              </a:spcAft>
              <a:buClr>
                <a:schemeClr val="dk1"/>
              </a:buClr>
              <a:buSzPts val="1100"/>
              <a:buFont typeface="Arial"/>
              <a:buNone/>
            </a:pPr>
            <a:r>
              <a:rPr lang="en" sz="4800">
                <a:solidFill>
                  <a:srgbClr val="5B197B"/>
                </a:solidFill>
                <a:highlight>
                  <a:srgbClr val="DDCAED"/>
                </a:highlight>
                <a:latin typeface="ABeeZee"/>
                <a:ea typeface="ABeeZee"/>
                <a:cs typeface="ABeeZee"/>
                <a:sym typeface="ABeeZee"/>
              </a:rPr>
              <a:t>Pay Gap</a:t>
            </a:r>
            <a:endParaRPr sz="4800">
              <a:solidFill>
                <a:srgbClr val="5B197B"/>
              </a:solidFill>
              <a:highlight>
                <a:srgbClr val="DDCAED"/>
              </a:highlight>
              <a:latin typeface="ABeeZee"/>
              <a:ea typeface="ABeeZee"/>
              <a:cs typeface="ABeeZee"/>
              <a:sym typeface="ABeeZee"/>
            </a:endParaRPr>
          </a:p>
        </p:txBody>
      </p:sp>
      <p:sp>
        <p:nvSpPr>
          <p:cNvPr id="57" name="Google Shape;57;p13"/>
          <p:cNvSpPr txBox="1"/>
          <p:nvPr/>
        </p:nvSpPr>
        <p:spPr>
          <a:xfrm>
            <a:off x="639425" y="110975"/>
            <a:ext cx="1364100" cy="355800"/>
          </a:xfrm>
          <a:prstGeom prst="rect">
            <a:avLst/>
          </a:prstGeom>
          <a:solidFill>
            <a:schemeClr val="lt1"/>
          </a:solidFill>
          <a:ln>
            <a:noFill/>
          </a:ln>
        </p:spPr>
        <p:txBody>
          <a:bodyPr anchorCtr="0" anchor="t" bIns="34275" lIns="68575" spcFirstLastPara="1" rIns="68575" wrap="square" tIns="34275">
            <a:noAutofit/>
          </a:bodyPr>
          <a:lstStyle/>
          <a:p>
            <a:pPr indent="0" lvl="0" marL="0" marR="0" rtl="0" algn="l">
              <a:lnSpc>
                <a:spcPct val="107000"/>
              </a:lnSpc>
              <a:spcBef>
                <a:spcPts val="0"/>
              </a:spcBef>
              <a:spcAft>
                <a:spcPts val="0"/>
              </a:spcAft>
              <a:buNone/>
            </a:pPr>
            <a:r>
              <a:rPr lang="en">
                <a:solidFill>
                  <a:srgbClr val="5B197B"/>
                </a:solidFill>
                <a:latin typeface="Lucida Sans"/>
                <a:ea typeface="Lucida Sans"/>
                <a:cs typeface="Lucida Sans"/>
                <a:sym typeface="Lucida Sans"/>
              </a:rPr>
              <a:t>This Month in the Economy</a:t>
            </a:r>
            <a:endParaRPr b="0" i="0" sz="800" u="none" cap="none" strike="noStrike">
              <a:solidFill>
                <a:srgbClr val="5B197B"/>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2"/>
          <p:cNvSpPr txBox="1"/>
          <p:nvPr>
            <p:ph type="title"/>
          </p:nvPr>
        </p:nvSpPr>
        <p:spPr>
          <a:xfrm>
            <a:off x="479250" y="276100"/>
            <a:ext cx="8185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Lucida Sans"/>
                <a:ea typeface="Lucida Sans"/>
                <a:cs typeface="Lucida Sans"/>
                <a:sym typeface="Lucida Sans"/>
              </a:rPr>
              <a:t>What are the real salaries?</a:t>
            </a:r>
            <a:endParaRPr>
              <a:latin typeface="Lucida Sans"/>
              <a:ea typeface="Lucida Sans"/>
              <a:cs typeface="Lucida Sans"/>
              <a:sym typeface="Lucida Sans"/>
            </a:endParaRPr>
          </a:p>
        </p:txBody>
      </p:sp>
      <p:pic>
        <p:nvPicPr>
          <p:cNvPr id="129" name="Google Shape;129;p22"/>
          <p:cNvPicPr preferRelativeResize="0"/>
          <p:nvPr/>
        </p:nvPicPr>
        <p:blipFill>
          <a:blip r:embed="rId3">
            <a:alphaModFix/>
          </a:blip>
          <a:stretch>
            <a:fillRect/>
          </a:stretch>
        </p:blipFill>
        <p:spPr>
          <a:xfrm>
            <a:off x="1397725" y="921250"/>
            <a:ext cx="892550" cy="1338825"/>
          </a:xfrm>
          <a:prstGeom prst="rect">
            <a:avLst/>
          </a:prstGeom>
          <a:noFill/>
          <a:ln>
            <a:noFill/>
          </a:ln>
        </p:spPr>
      </p:pic>
      <p:pic>
        <p:nvPicPr>
          <p:cNvPr id="130" name="Google Shape;130;p22"/>
          <p:cNvPicPr preferRelativeResize="0"/>
          <p:nvPr/>
        </p:nvPicPr>
        <p:blipFill rotWithShape="1">
          <a:blip r:embed="rId4">
            <a:alphaModFix/>
          </a:blip>
          <a:srcRect b="0" l="0" r="31233" t="5132"/>
          <a:stretch/>
        </p:blipFill>
        <p:spPr>
          <a:xfrm>
            <a:off x="2317100" y="921250"/>
            <a:ext cx="1461575" cy="1338825"/>
          </a:xfrm>
          <a:prstGeom prst="rect">
            <a:avLst/>
          </a:prstGeom>
          <a:noFill/>
          <a:ln>
            <a:noFill/>
          </a:ln>
        </p:spPr>
      </p:pic>
      <p:cxnSp>
        <p:nvCxnSpPr>
          <p:cNvPr id="131" name="Google Shape;131;p22"/>
          <p:cNvCxnSpPr/>
          <p:nvPr/>
        </p:nvCxnSpPr>
        <p:spPr>
          <a:xfrm flipH="1">
            <a:off x="4546500" y="1077400"/>
            <a:ext cx="25500" cy="3999000"/>
          </a:xfrm>
          <a:prstGeom prst="straightConnector1">
            <a:avLst/>
          </a:prstGeom>
          <a:noFill/>
          <a:ln cap="flat" cmpd="sng" w="9525">
            <a:solidFill>
              <a:schemeClr val="dk2"/>
            </a:solidFill>
            <a:prstDash val="solid"/>
            <a:round/>
            <a:headEnd len="med" w="med" type="none"/>
            <a:tailEnd len="med" w="med" type="none"/>
          </a:ln>
        </p:spPr>
      </p:cxnSp>
      <p:cxnSp>
        <p:nvCxnSpPr>
          <p:cNvPr id="132" name="Google Shape;132;p22"/>
          <p:cNvCxnSpPr/>
          <p:nvPr/>
        </p:nvCxnSpPr>
        <p:spPr>
          <a:xfrm flipH="1" rot="10800000">
            <a:off x="414875" y="2966700"/>
            <a:ext cx="8514600" cy="12900"/>
          </a:xfrm>
          <a:prstGeom prst="straightConnector1">
            <a:avLst/>
          </a:prstGeom>
          <a:noFill/>
          <a:ln cap="flat" cmpd="sng" w="9525">
            <a:solidFill>
              <a:schemeClr val="dk2"/>
            </a:solidFill>
            <a:prstDash val="solid"/>
            <a:round/>
            <a:headEnd len="med" w="med" type="none"/>
            <a:tailEnd len="med" w="med" type="none"/>
          </a:ln>
        </p:spPr>
      </p:cxnSp>
      <p:sp>
        <p:nvSpPr>
          <p:cNvPr id="133" name="Google Shape;133;p22"/>
          <p:cNvSpPr txBox="1"/>
          <p:nvPr/>
        </p:nvSpPr>
        <p:spPr>
          <a:xfrm>
            <a:off x="1040075" y="2299000"/>
            <a:ext cx="311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Secretary/administrative assistant</a:t>
            </a:r>
            <a:endParaRPr/>
          </a:p>
        </p:txBody>
      </p:sp>
      <p:pic>
        <p:nvPicPr>
          <p:cNvPr id="134" name="Google Shape;134;p22"/>
          <p:cNvPicPr preferRelativeResize="0"/>
          <p:nvPr/>
        </p:nvPicPr>
        <p:blipFill>
          <a:blip r:embed="rId5">
            <a:alphaModFix/>
          </a:blip>
          <a:stretch>
            <a:fillRect/>
          </a:stretch>
        </p:blipFill>
        <p:spPr>
          <a:xfrm>
            <a:off x="4806325" y="921250"/>
            <a:ext cx="2066626" cy="1377751"/>
          </a:xfrm>
          <a:prstGeom prst="rect">
            <a:avLst/>
          </a:prstGeom>
          <a:noFill/>
          <a:ln>
            <a:noFill/>
          </a:ln>
        </p:spPr>
      </p:pic>
      <p:pic>
        <p:nvPicPr>
          <p:cNvPr id="135" name="Google Shape;135;p22"/>
          <p:cNvPicPr preferRelativeResize="0"/>
          <p:nvPr/>
        </p:nvPicPr>
        <p:blipFill>
          <a:blip r:embed="rId6">
            <a:alphaModFix/>
          </a:blip>
          <a:stretch>
            <a:fillRect/>
          </a:stretch>
        </p:blipFill>
        <p:spPr>
          <a:xfrm>
            <a:off x="6949150" y="940713"/>
            <a:ext cx="1995219" cy="1338825"/>
          </a:xfrm>
          <a:prstGeom prst="rect">
            <a:avLst/>
          </a:prstGeom>
          <a:noFill/>
          <a:ln>
            <a:noFill/>
          </a:ln>
        </p:spPr>
      </p:pic>
      <p:sp>
        <p:nvSpPr>
          <p:cNvPr id="136" name="Google Shape;136;p22"/>
          <p:cNvSpPr txBox="1"/>
          <p:nvPr/>
        </p:nvSpPr>
        <p:spPr>
          <a:xfrm>
            <a:off x="6069275" y="2299000"/>
            <a:ext cx="225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Sales representative</a:t>
            </a:r>
            <a:endParaRPr/>
          </a:p>
        </p:txBody>
      </p:sp>
      <p:pic>
        <p:nvPicPr>
          <p:cNvPr id="137" name="Google Shape;137;p22"/>
          <p:cNvPicPr preferRelativeResize="0"/>
          <p:nvPr/>
        </p:nvPicPr>
        <p:blipFill>
          <a:blip r:embed="rId7">
            <a:alphaModFix/>
          </a:blip>
          <a:stretch>
            <a:fillRect/>
          </a:stretch>
        </p:blipFill>
        <p:spPr>
          <a:xfrm>
            <a:off x="479250" y="3267125"/>
            <a:ext cx="1867675" cy="1068550"/>
          </a:xfrm>
          <a:prstGeom prst="rect">
            <a:avLst/>
          </a:prstGeom>
          <a:noFill/>
          <a:ln>
            <a:noFill/>
          </a:ln>
        </p:spPr>
      </p:pic>
      <p:pic>
        <p:nvPicPr>
          <p:cNvPr id="138" name="Google Shape;138;p22"/>
          <p:cNvPicPr preferRelativeResize="0"/>
          <p:nvPr/>
        </p:nvPicPr>
        <p:blipFill>
          <a:blip r:embed="rId8">
            <a:alphaModFix/>
          </a:blip>
          <a:stretch>
            <a:fillRect/>
          </a:stretch>
        </p:blipFill>
        <p:spPr>
          <a:xfrm>
            <a:off x="2346913" y="3276112"/>
            <a:ext cx="1867699" cy="1050575"/>
          </a:xfrm>
          <a:prstGeom prst="rect">
            <a:avLst/>
          </a:prstGeom>
          <a:noFill/>
          <a:ln>
            <a:noFill/>
          </a:ln>
        </p:spPr>
      </p:pic>
      <p:sp>
        <p:nvSpPr>
          <p:cNvPr id="139" name="Google Shape;139;p22"/>
          <p:cNvSpPr txBox="1"/>
          <p:nvPr/>
        </p:nvSpPr>
        <p:spPr>
          <a:xfrm>
            <a:off x="1478625" y="4447600"/>
            <a:ext cx="199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Software developer</a:t>
            </a:r>
            <a:endParaRPr/>
          </a:p>
        </p:txBody>
      </p:sp>
      <p:pic>
        <p:nvPicPr>
          <p:cNvPr id="140" name="Google Shape;140;p22"/>
          <p:cNvPicPr preferRelativeResize="0"/>
          <p:nvPr/>
        </p:nvPicPr>
        <p:blipFill>
          <a:blip r:embed="rId9">
            <a:alphaModFix/>
          </a:blip>
          <a:stretch>
            <a:fillRect/>
          </a:stretch>
        </p:blipFill>
        <p:spPr>
          <a:xfrm>
            <a:off x="6936725" y="3276095"/>
            <a:ext cx="1867674" cy="1120605"/>
          </a:xfrm>
          <a:prstGeom prst="rect">
            <a:avLst/>
          </a:prstGeom>
          <a:noFill/>
          <a:ln>
            <a:noFill/>
          </a:ln>
        </p:spPr>
      </p:pic>
      <p:pic>
        <p:nvPicPr>
          <p:cNvPr id="141" name="Google Shape;141;p22"/>
          <p:cNvPicPr preferRelativeResize="0"/>
          <p:nvPr/>
        </p:nvPicPr>
        <p:blipFill>
          <a:blip r:embed="rId10">
            <a:alphaModFix/>
          </a:blip>
          <a:stretch>
            <a:fillRect/>
          </a:stretch>
        </p:blipFill>
        <p:spPr>
          <a:xfrm>
            <a:off x="5078875" y="3241100"/>
            <a:ext cx="1680077" cy="1120602"/>
          </a:xfrm>
          <a:prstGeom prst="rect">
            <a:avLst/>
          </a:prstGeom>
          <a:noFill/>
          <a:ln>
            <a:noFill/>
          </a:ln>
        </p:spPr>
      </p:pic>
      <p:sp>
        <p:nvSpPr>
          <p:cNvPr id="142" name="Google Shape;142;p22"/>
          <p:cNvSpPr txBox="1"/>
          <p:nvPr/>
        </p:nvSpPr>
        <p:spPr>
          <a:xfrm>
            <a:off x="6050625" y="4447600"/>
            <a:ext cx="199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Chief executive</a:t>
            </a:r>
            <a:endParaRPr/>
          </a:p>
        </p:txBody>
      </p:sp>
      <p:sp>
        <p:nvSpPr>
          <p:cNvPr id="143" name="Google Shape;143;p22"/>
          <p:cNvSpPr txBox="1"/>
          <p:nvPr/>
        </p:nvSpPr>
        <p:spPr>
          <a:xfrm>
            <a:off x="1305000" y="2538575"/>
            <a:ext cx="2174700" cy="4617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200"/>
              </a:spcBef>
              <a:spcAft>
                <a:spcPts val="1200"/>
              </a:spcAft>
              <a:buClr>
                <a:schemeClr val="dk1"/>
              </a:buClr>
              <a:buSzPts val="1100"/>
              <a:buFont typeface="Arial"/>
              <a:buNone/>
            </a:pPr>
            <a:r>
              <a:rPr b="1" lang="en" sz="1800">
                <a:solidFill>
                  <a:schemeClr val="dk1"/>
                </a:solidFill>
              </a:rPr>
              <a:t>$40,949</a:t>
            </a:r>
            <a:endParaRPr b="1" sz="2100"/>
          </a:p>
        </p:txBody>
      </p:sp>
      <p:sp>
        <p:nvSpPr>
          <p:cNvPr id="144" name="Google Shape;144;p22"/>
          <p:cNvSpPr txBox="1"/>
          <p:nvPr/>
        </p:nvSpPr>
        <p:spPr>
          <a:xfrm>
            <a:off x="5877000" y="2538575"/>
            <a:ext cx="2174700" cy="4617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200"/>
              </a:spcBef>
              <a:spcAft>
                <a:spcPts val="1200"/>
              </a:spcAft>
              <a:buNone/>
            </a:pPr>
            <a:r>
              <a:rPr b="1" lang="en" sz="1800">
                <a:solidFill>
                  <a:schemeClr val="dk1"/>
                </a:solidFill>
              </a:rPr>
              <a:t>$66,870</a:t>
            </a:r>
            <a:endParaRPr b="1" sz="2100"/>
          </a:p>
        </p:txBody>
      </p:sp>
      <p:sp>
        <p:nvSpPr>
          <p:cNvPr id="145" name="Google Shape;145;p22"/>
          <p:cNvSpPr txBox="1"/>
          <p:nvPr/>
        </p:nvSpPr>
        <p:spPr>
          <a:xfrm>
            <a:off x="1305000" y="4748375"/>
            <a:ext cx="2174700" cy="4617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200"/>
              </a:spcBef>
              <a:spcAft>
                <a:spcPts val="1200"/>
              </a:spcAft>
              <a:buNone/>
            </a:pPr>
            <a:r>
              <a:rPr b="1" lang="en" sz="1800">
                <a:solidFill>
                  <a:schemeClr val="dk1"/>
                </a:solidFill>
              </a:rPr>
              <a:t>$101,552</a:t>
            </a:r>
            <a:endParaRPr b="1" sz="2100"/>
          </a:p>
        </p:txBody>
      </p:sp>
      <p:sp>
        <p:nvSpPr>
          <p:cNvPr id="146" name="Google Shape;146;p22"/>
          <p:cNvSpPr txBox="1"/>
          <p:nvPr/>
        </p:nvSpPr>
        <p:spPr>
          <a:xfrm>
            <a:off x="5724600" y="4693200"/>
            <a:ext cx="2174700" cy="461700"/>
          </a:xfrm>
          <a:prstGeom prst="rect">
            <a:avLst/>
          </a:prstGeom>
          <a:noFill/>
          <a:ln>
            <a:noFill/>
          </a:ln>
        </p:spPr>
        <p:txBody>
          <a:bodyPr anchorCtr="0" anchor="t" bIns="91425" lIns="91425" spcFirstLastPara="1" rIns="91425" wrap="square" tIns="91425">
            <a:spAutoFit/>
          </a:bodyPr>
          <a:lstStyle/>
          <a:p>
            <a:pPr indent="0" lvl="0" marL="457200" rtl="0" algn="l">
              <a:lnSpc>
                <a:spcPct val="115000"/>
              </a:lnSpc>
              <a:spcBef>
                <a:spcPts val="1200"/>
              </a:spcBef>
              <a:spcAft>
                <a:spcPts val="1200"/>
              </a:spcAft>
              <a:buNone/>
            </a:pPr>
            <a:r>
              <a:rPr b="1" lang="en" sz="1800">
                <a:solidFill>
                  <a:schemeClr val="dk1"/>
                </a:solidFill>
              </a:rPr>
              <a:t>$135,240</a:t>
            </a:r>
            <a:endParaRPr b="1" sz="21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sp>
        <p:nvSpPr>
          <p:cNvPr id="151" name="Google Shape;151;p23"/>
          <p:cNvSpPr txBox="1"/>
          <p:nvPr>
            <p:ph type="title"/>
          </p:nvPr>
        </p:nvSpPr>
        <p:spPr>
          <a:xfrm>
            <a:off x="479250" y="276100"/>
            <a:ext cx="8185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Lucida Sans"/>
                <a:ea typeface="Lucida Sans"/>
                <a:cs typeface="Lucida Sans"/>
                <a:sym typeface="Lucida Sans"/>
              </a:rPr>
              <a:t>What are the causes of unequal pay?</a:t>
            </a:r>
            <a:endParaRPr>
              <a:latin typeface="Lucida Sans"/>
              <a:ea typeface="Lucida Sans"/>
              <a:cs typeface="Lucida Sans"/>
              <a:sym typeface="Lucida Sans"/>
            </a:endParaRPr>
          </a:p>
        </p:txBody>
      </p:sp>
      <p:pic>
        <p:nvPicPr>
          <p:cNvPr id="152" name="Google Shape;152;p23"/>
          <p:cNvPicPr preferRelativeResize="0"/>
          <p:nvPr/>
        </p:nvPicPr>
        <p:blipFill>
          <a:blip r:embed="rId3">
            <a:alphaModFix/>
          </a:blip>
          <a:stretch>
            <a:fillRect/>
          </a:stretch>
        </p:blipFill>
        <p:spPr>
          <a:xfrm>
            <a:off x="152400" y="1001200"/>
            <a:ext cx="7599810" cy="3989900"/>
          </a:xfrm>
          <a:prstGeom prst="rect">
            <a:avLst/>
          </a:prstGeom>
          <a:noFill/>
          <a:ln>
            <a:noFill/>
          </a:ln>
        </p:spPr>
      </p:pic>
      <p:sp>
        <p:nvSpPr>
          <p:cNvPr id="153" name="Google Shape;153;p23"/>
          <p:cNvSpPr txBox="1"/>
          <p:nvPr>
            <p:ph idx="4294967295" type="ctrTitle"/>
          </p:nvPr>
        </p:nvSpPr>
        <p:spPr>
          <a:xfrm>
            <a:off x="3510250" y="1858325"/>
            <a:ext cx="884100" cy="15966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dk1"/>
              </a:buClr>
              <a:buSzPts val="1100"/>
              <a:buFont typeface="Arial"/>
              <a:buNone/>
            </a:pPr>
            <a:r>
              <a:rPr lang="en" sz="10000">
                <a:solidFill>
                  <a:srgbClr val="5B197B"/>
                </a:solidFill>
                <a:highlight>
                  <a:srgbClr val="DDCAED"/>
                </a:highlight>
                <a:latin typeface="ABeeZee"/>
                <a:ea typeface="ABeeZee"/>
                <a:cs typeface="ABeeZee"/>
                <a:sym typeface="ABeeZee"/>
              </a:rPr>
              <a:t>?</a:t>
            </a:r>
            <a:endParaRPr sz="10000">
              <a:solidFill>
                <a:srgbClr val="5B197B"/>
              </a:solidFill>
              <a:highlight>
                <a:srgbClr val="DDCAED"/>
              </a:highlight>
              <a:latin typeface="ABeeZee"/>
              <a:ea typeface="ABeeZee"/>
              <a:cs typeface="ABeeZee"/>
              <a:sym typeface="ABeeZe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4"/>
          <p:cNvSpPr/>
          <p:nvPr/>
        </p:nvSpPr>
        <p:spPr>
          <a:xfrm>
            <a:off x="367903" y="195263"/>
            <a:ext cx="8408400" cy="4623900"/>
          </a:xfrm>
          <a:prstGeom prst="snip2DiagRect">
            <a:avLst>
              <a:gd fmla="val 0" name="adj1"/>
              <a:gd fmla="val 16667" name="adj2"/>
            </a:avLst>
          </a:prstGeom>
          <a:noFill/>
          <a:ln cap="flat" cmpd="dbl" w="60325">
            <a:solidFill>
              <a:srgbClr val="5B19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0000"/>
              </a:solidFill>
              <a:latin typeface="Calibri"/>
              <a:ea typeface="Calibri"/>
              <a:cs typeface="Calibri"/>
              <a:sym typeface="Calibri"/>
            </a:endParaRPr>
          </a:p>
        </p:txBody>
      </p:sp>
      <p:sp>
        <p:nvSpPr>
          <p:cNvPr id="159" name="Google Shape;159;p24"/>
          <p:cNvSpPr txBox="1"/>
          <p:nvPr>
            <p:ph type="ctrTitle"/>
          </p:nvPr>
        </p:nvSpPr>
        <p:spPr>
          <a:xfrm>
            <a:off x="1376800" y="2131178"/>
            <a:ext cx="6390600" cy="7521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1100"/>
              <a:buFont typeface="Arial"/>
              <a:buNone/>
            </a:pPr>
            <a:r>
              <a:rPr lang="en" sz="4800">
                <a:solidFill>
                  <a:srgbClr val="5B197B"/>
                </a:solidFill>
                <a:highlight>
                  <a:srgbClr val="DDCAED"/>
                </a:highlight>
                <a:latin typeface="ABeeZee"/>
                <a:ea typeface="ABeeZee"/>
                <a:cs typeface="ABeeZee"/>
                <a:sym typeface="ABeeZee"/>
              </a:rPr>
              <a:t>Conclusion</a:t>
            </a:r>
            <a:endParaRPr sz="4800">
              <a:solidFill>
                <a:srgbClr val="5B197B"/>
              </a:solidFill>
              <a:highlight>
                <a:srgbClr val="DDCAED"/>
              </a:highlight>
              <a:latin typeface="ABeeZee"/>
              <a:ea typeface="ABeeZee"/>
              <a:cs typeface="ABeeZee"/>
              <a:sym typeface="ABeeZee"/>
            </a:endParaRPr>
          </a:p>
        </p:txBody>
      </p:sp>
      <p:sp>
        <p:nvSpPr>
          <p:cNvPr id="160" name="Google Shape;160;p24"/>
          <p:cNvSpPr txBox="1"/>
          <p:nvPr/>
        </p:nvSpPr>
        <p:spPr>
          <a:xfrm>
            <a:off x="639425" y="110975"/>
            <a:ext cx="1364100" cy="355800"/>
          </a:xfrm>
          <a:prstGeom prst="rect">
            <a:avLst/>
          </a:prstGeom>
          <a:solidFill>
            <a:schemeClr val="lt1"/>
          </a:solidFill>
          <a:ln>
            <a:noFill/>
          </a:ln>
        </p:spPr>
        <p:txBody>
          <a:bodyPr anchorCtr="0" anchor="t" bIns="34275" lIns="68575" spcFirstLastPara="1" rIns="68575" wrap="square" tIns="34275">
            <a:noAutofit/>
          </a:bodyPr>
          <a:lstStyle/>
          <a:p>
            <a:pPr indent="0" lvl="0" marL="0" marR="0" rtl="0" algn="l">
              <a:lnSpc>
                <a:spcPct val="107000"/>
              </a:lnSpc>
              <a:spcBef>
                <a:spcPts val="0"/>
              </a:spcBef>
              <a:spcAft>
                <a:spcPts val="0"/>
              </a:spcAft>
              <a:buNone/>
            </a:pPr>
            <a:r>
              <a:rPr lang="en">
                <a:solidFill>
                  <a:srgbClr val="5B197B"/>
                </a:solidFill>
                <a:latin typeface="Lucida Sans"/>
                <a:ea typeface="Lucida Sans"/>
                <a:cs typeface="Lucida Sans"/>
                <a:sym typeface="Lucida Sans"/>
              </a:rPr>
              <a:t>This Month in the Economy</a:t>
            </a:r>
            <a:endParaRPr b="0" i="0" sz="800" u="none" cap="none" strike="noStrike">
              <a:solidFill>
                <a:srgbClr val="5B197B"/>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5"/>
          <p:cNvSpPr txBox="1"/>
          <p:nvPr>
            <p:ph type="title"/>
          </p:nvPr>
        </p:nvSpPr>
        <p:spPr>
          <a:xfrm>
            <a:off x="479250" y="47500"/>
            <a:ext cx="8185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Lucida Sans"/>
                <a:ea typeface="Lucida Sans"/>
                <a:cs typeface="Lucida Sans"/>
                <a:sym typeface="Lucida Sans"/>
              </a:rPr>
              <a:t>Causes of the gender pay gap</a:t>
            </a:r>
            <a:endParaRPr>
              <a:latin typeface="Lucida Sans"/>
              <a:ea typeface="Lucida Sans"/>
              <a:cs typeface="Lucida Sans"/>
              <a:sym typeface="Lucida Sans"/>
            </a:endParaRPr>
          </a:p>
        </p:txBody>
      </p:sp>
      <p:pic>
        <p:nvPicPr>
          <p:cNvPr id="166" name="Google Shape;166;p25"/>
          <p:cNvPicPr preferRelativeResize="0"/>
          <p:nvPr/>
        </p:nvPicPr>
        <p:blipFill rotWithShape="1">
          <a:blip r:embed="rId3">
            <a:alphaModFix/>
          </a:blip>
          <a:srcRect b="24098" l="0" r="0" t="0"/>
          <a:stretch/>
        </p:blipFill>
        <p:spPr>
          <a:xfrm>
            <a:off x="570525" y="595900"/>
            <a:ext cx="1898900" cy="2038451"/>
          </a:xfrm>
          <a:prstGeom prst="rect">
            <a:avLst/>
          </a:prstGeom>
          <a:noFill/>
          <a:ln>
            <a:noFill/>
          </a:ln>
        </p:spPr>
      </p:pic>
      <p:pic>
        <p:nvPicPr>
          <p:cNvPr id="167" name="Google Shape;167;p25"/>
          <p:cNvPicPr preferRelativeResize="0"/>
          <p:nvPr/>
        </p:nvPicPr>
        <p:blipFill rotWithShape="1">
          <a:blip r:embed="rId4">
            <a:alphaModFix/>
          </a:blip>
          <a:srcRect b="0" l="20622" r="0" t="0"/>
          <a:stretch/>
        </p:blipFill>
        <p:spPr>
          <a:xfrm>
            <a:off x="3324498" y="672100"/>
            <a:ext cx="2342201" cy="1962250"/>
          </a:xfrm>
          <a:prstGeom prst="rect">
            <a:avLst/>
          </a:prstGeom>
          <a:noFill/>
          <a:ln>
            <a:noFill/>
          </a:ln>
        </p:spPr>
      </p:pic>
      <p:sp>
        <p:nvSpPr>
          <p:cNvPr id="168" name="Google Shape;168;p25"/>
          <p:cNvSpPr txBox="1"/>
          <p:nvPr/>
        </p:nvSpPr>
        <p:spPr>
          <a:xfrm>
            <a:off x="988200" y="2666225"/>
            <a:ext cx="96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Systemic</a:t>
            </a:r>
            <a:endParaRPr/>
          </a:p>
        </p:txBody>
      </p:sp>
      <p:sp>
        <p:nvSpPr>
          <p:cNvPr id="169" name="Google Shape;169;p25"/>
          <p:cNvSpPr txBox="1"/>
          <p:nvPr/>
        </p:nvSpPr>
        <p:spPr>
          <a:xfrm>
            <a:off x="3579000" y="2666225"/>
            <a:ext cx="204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Motherhood penalty</a:t>
            </a:r>
            <a:endParaRPr/>
          </a:p>
        </p:txBody>
      </p:sp>
      <p:pic>
        <p:nvPicPr>
          <p:cNvPr id="170" name="Google Shape;170;p25"/>
          <p:cNvPicPr preferRelativeResize="0"/>
          <p:nvPr/>
        </p:nvPicPr>
        <p:blipFill>
          <a:blip r:embed="rId5">
            <a:alphaModFix/>
          </a:blip>
          <a:stretch>
            <a:fillRect/>
          </a:stretch>
        </p:blipFill>
        <p:spPr>
          <a:xfrm>
            <a:off x="6092713" y="867950"/>
            <a:ext cx="2517787" cy="1570550"/>
          </a:xfrm>
          <a:prstGeom prst="rect">
            <a:avLst/>
          </a:prstGeom>
          <a:noFill/>
          <a:ln>
            <a:noFill/>
          </a:ln>
        </p:spPr>
      </p:pic>
      <p:sp>
        <p:nvSpPr>
          <p:cNvPr id="171" name="Google Shape;171;p25"/>
          <p:cNvSpPr txBox="1"/>
          <p:nvPr/>
        </p:nvSpPr>
        <p:spPr>
          <a:xfrm>
            <a:off x="6474600" y="2666225"/>
            <a:ext cx="204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Unemployment </a:t>
            </a:r>
            <a:r>
              <a:rPr lang="en"/>
              <a:t>penalty</a:t>
            </a:r>
            <a:endParaRPr/>
          </a:p>
        </p:txBody>
      </p:sp>
      <p:pic>
        <p:nvPicPr>
          <p:cNvPr id="172" name="Google Shape;172;p25"/>
          <p:cNvPicPr preferRelativeResize="0"/>
          <p:nvPr/>
        </p:nvPicPr>
        <p:blipFill rotWithShape="1">
          <a:blip r:embed="rId6">
            <a:alphaModFix/>
          </a:blip>
          <a:srcRect b="0" l="42244" r="16138" t="45229"/>
          <a:stretch/>
        </p:blipFill>
        <p:spPr>
          <a:xfrm>
            <a:off x="535600" y="3066425"/>
            <a:ext cx="1968748" cy="1726974"/>
          </a:xfrm>
          <a:prstGeom prst="rect">
            <a:avLst/>
          </a:prstGeom>
          <a:noFill/>
          <a:ln>
            <a:noFill/>
          </a:ln>
        </p:spPr>
      </p:pic>
      <p:sp>
        <p:nvSpPr>
          <p:cNvPr id="173" name="Google Shape;173;p25"/>
          <p:cNvSpPr txBox="1"/>
          <p:nvPr/>
        </p:nvSpPr>
        <p:spPr>
          <a:xfrm>
            <a:off x="226200" y="4799825"/>
            <a:ext cx="290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Discriminatory</a:t>
            </a:r>
            <a:r>
              <a:rPr lang="en"/>
              <a:t> hiring practices</a:t>
            </a:r>
            <a:endParaRPr/>
          </a:p>
        </p:txBody>
      </p:sp>
      <p:pic>
        <p:nvPicPr>
          <p:cNvPr id="174" name="Google Shape;174;p25"/>
          <p:cNvPicPr preferRelativeResize="0"/>
          <p:nvPr/>
        </p:nvPicPr>
        <p:blipFill>
          <a:blip r:embed="rId7">
            <a:alphaModFix/>
          </a:blip>
          <a:stretch>
            <a:fillRect/>
          </a:stretch>
        </p:blipFill>
        <p:spPr>
          <a:xfrm>
            <a:off x="3282500" y="3271170"/>
            <a:ext cx="2342200" cy="1317492"/>
          </a:xfrm>
          <a:prstGeom prst="rect">
            <a:avLst/>
          </a:prstGeom>
          <a:noFill/>
          <a:ln>
            <a:noFill/>
          </a:ln>
        </p:spPr>
      </p:pic>
      <p:sp>
        <p:nvSpPr>
          <p:cNvPr id="175" name="Google Shape;175;p25"/>
          <p:cNvSpPr txBox="1"/>
          <p:nvPr/>
        </p:nvSpPr>
        <p:spPr>
          <a:xfrm>
            <a:off x="3426600" y="4799825"/>
            <a:ext cx="219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Toxic corporate culture</a:t>
            </a:r>
            <a:endParaRPr/>
          </a:p>
        </p:txBody>
      </p:sp>
      <p:pic>
        <p:nvPicPr>
          <p:cNvPr id="176" name="Google Shape;176;p25"/>
          <p:cNvPicPr preferRelativeResize="0"/>
          <p:nvPr/>
        </p:nvPicPr>
        <p:blipFill rotWithShape="1">
          <a:blip r:embed="rId8">
            <a:alphaModFix/>
          </a:blip>
          <a:srcRect b="0" l="16700" r="11779" t="44249"/>
          <a:stretch/>
        </p:blipFill>
        <p:spPr>
          <a:xfrm>
            <a:off x="6138013" y="3173950"/>
            <a:ext cx="2718876" cy="1414700"/>
          </a:xfrm>
          <a:prstGeom prst="rect">
            <a:avLst/>
          </a:prstGeom>
          <a:noFill/>
          <a:ln>
            <a:noFill/>
          </a:ln>
        </p:spPr>
      </p:pic>
      <p:sp>
        <p:nvSpPr>
          <p:cNvPr id="177" name="Google Shape;177;p25"/>
          <p:cNvSpPr txBox="1"/>
          <p:nvPr/>
        </p:nvSpPr>
        <p:spPr>
          <a:xfrm>
            <a:off x="6785708" y="4696175"/>
            <a:ext cx="142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Intersectionality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6"/>
          <p:cNvSpPr txBox="1"/>
          <p:nvPr>
            <p:ph type="title"/>
          </p:nvPr>
        </p:nvSpPr>
        <p:spPr>
          <a:xfrm>
            <a:off x="479250" y="47500"/>
            <a:ext cx="8185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Lucida Sans"/>
                <a:ea typeface="Lucida Sans"/>
                <a:cs typeface="Lucida Sans"/>
                <a:sym typeface="Lucida Sans"/>
              </a:rPr>
              <a:t>Potential solutions</a:t>
            </a:r>
            <a:endParaRPr>
              <a:latin typeface="Lucida Sans"/>
              <a:ea typeface="Lucida Sans"/>
              <a:cs typeface="Lucida Sans"/>
              <a:sym typeface="Lucida Sans"/>
            </a:endParaRPr>
          </a:p>
        </p:txBody>
      </p:sp>
      <p:pic>
        <p:nvPicPr>
          <p:cNvPr id="183" name="Google Shape;183;p26"/>
          <p:cNvPicPr preferRelativeResize="0"/>
          <p:nvPr/>
        </p:nvPicPr>
        <p:blipFill>
          <a:blip r:embed="rId3">
            <a:alphaModFix/>
          </a:blip>
          <a:stretch>
            <a:fillRect/>
          </a:stretch>
        </p:blipFill>
        <p:spPr>
          <a:xfrm>
            <a:off x="1219025" y="579550"/>
            <a:ext cx="3003775" cy="1858400"/>
          </a:xfrm>
          <a:prstGeom prst="rect">
            <a:avLst/>
          </a:prstGeom>
          <a:noFill/>
          <a:ln>
            <a:noFill/>
          </a:ln>
        </p:spPr>
      </p:pic>
      <p:sp>
        <p:nvSpPr>
          <p:cNvPr id="184" name="Google Shape;184;p26"/>
          <p:cNvSpPr txBox="1"/>
          <p:nvPr/>
        </p:nvSpPr>
        <p:spPr>
          <a:xfrm>
            <a:off x="1852113" y="2437950"/>
            <a:ext cx="173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Pay transparency</a:t>
            </a:r>
            <a:endParaRPr/>
          </a:p>
        </p:txBody>
      </p:sp>
      <p:sp>
        <p:nvSpPr>
          <p:cNvPr id="185" name="Google Shape;185;p26"/>
          <p:cNvSpPr txBox="1"/>
          <p:nvPr/>
        </p:nvSpPr>
        <p:spPr>
          <a:xfrm>
            <a:off x="5738328" y="2437950"/>
            <a:ext cx="216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Parental leave policies</a:t>
            </a:r>
            <a:endParaRPr/>
          </a:p>
        </p:txBody>
      </p:sp>
      <p:pic>
        <p:nvPicPr>
          <p:cNvPr id="186" name="Google Shape;186;p26"/>
          <p:cNvPicPr preferRelativeResize="0"/>
          <p:nvPr/>
        </p:nvPicPr>
        <p:blipFill>
          <a:blip r:embed="rId4">
            <a:alphaModFix/>
          </a:blip>
          <a:stretch>
            <a:fillRect/>
          </a:stretch>
        </p:blipFill>
        <p:spPr>
          <a:xfrm>
            <a:off x="5667650" y="622775"/>
            <a:ext cx="2309442" cy="1771950"/>
          </a:xfrm>
          <a:prstGeom prst="rect">
            <a:avLst/>
          </a:prstGeom>
          <a:noFill/>
          <a:ln>
            <a:noFill/>
          </a:ln>
        </p:spPr>
      </p:pic>
      <p:pic>
        <p:nvPicPr>
          <p:cNvPr id="187" name="Google Shape;187;p26"/>
          <p:cNvPicPr preferRelativeResize="0"/>
          <p:nvPr/>
        </p:nvPicPr>
        <p:blipFill>
          <a:blip r:embed="rId5">
            <a:alphaModFix/>
          </a:blip>
          <a:stretch>
            <a:fillRect/>
          </a:stretch>
        </p:blipFill>
        <p:spPr>
          <a:xfrm>
            <a:off x="3301725" y="2914350"/>
            <a:ext cx="2365927" cy="1771950"/>
          </a:xfrm>
          <a:prstGeom prst="rect">
            <a:avLst/>
          </a:prstGeom>
          <a:noFill/>
          <a:ln>
            <a:noFill/>
          </a:ln>
        </p:spPr>
      </p:pic>
      <p:sp>
        <p:nvSpPr>
          <p:cNvPr id="188" name="Google Shape;188;p26"/>
          <p:cNvSpPr txBox="1"/>
          <p:nvPr/>
        </p:nvSpPr>
        <p:spPr>
          <a:xfrm>
            <a:off x="3248253" y="4590900"/>
            <a:ext cx="2892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Representation in leadership</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pic>
        <p:nvPicPr>
          <p:cNvPr id="62" name="Google Shape;62;p14"/>
          <p:cNvPicPr preferRelativeResize="0"/>
          <p:nvPr/>
        </p:nvPicPr>
        <p:blipFill rotWithShape="1">
          <a:blip r:embed="rId3">
            <a:alphaModFix/>
          </a:blip>
          <a:srcRect b="0" l="0" r="8282" t="12457"/>
          <a:stretch/>
        </p:blipFill>
        <p:spPr>
          <a:xfrm>
            <a:off x="649438" y="76200"/>
            <a:ext cx="7845125" cy="49910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type="title"/>
          </p:nvPr>
        </p:nvSpPr>
        <p:spPr>
          <a:xfrm>
            <a:off x="479250" y="276100"/>
            <a:ext cx="6411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Lucida Sans"/>
                <a:ea typeface="Lucida Sans"/>
                <a:cs typeface="Lucida Sans"/>
                <a:sym typeface="Lucida Sans"/>
              </a:rPr>
              <a:t>Overview and learning objectives</a:t>
            </a:r>
            <a:endParaRPr>
              <a:latin typeface="Lucida Sans"/>
              <a:ea typeface="Lucida Sans"/>
              <a:cs typeface="Lucida Sans"/>
              <a:sym typeface="Lucida Sans"/>
            </a:endParaRPr>
          </a:p>
        </p:txBody>
      </p:sp>
      <p:sp>
        <p:nvSpPr>
          <p:cNvPr id="68" name="Google Shape;68;p15"/>
          <p:cNvSpPr txBox="1"/>
          <p:nvPr>
            <p:ph idx="1" type="body"/>
          </p:nvPr>
        </p:nvSpPr>
        <p:spPr>
          <a:xfrm>
            <a:off x="479250" y="967700"/>
            <a:ext cx="8185500" cy="370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dk1"/>
                </a:solidFill>
                <a:latin typeface="Verdana"/>
                <a:ea typeface="Verdana"/>
                <a:cs typeface="Verdana"/>
                <a:sym typeface="Verdana"/>
              </a:rPr>
              <a:t>I Introduction</a:t>
            </a:r>
            <a:endParaRPr sz="2100">
              <a:solidFill>
                <a:schemeClr val="dk1"/>
              </a:solidFill>
              <a:latin typeface="Verdana"/>
              <a:ea typeface="Verdana"/>
              <a:cs typeface="Verdana"/>
              <a:sym typeface="Verdana"/>
            </a:endParaRPr>
          </a:p>
          <a:p>
            <a:pPr indent="0" lvl="0" marL="0" rtl="0" algn="l">
              <a:spcBef>
                <a:spcPts val="1200"/>
              </a:spcBef>
              <a:spcAft>
                <a:spcPts val="0"/>
              </a:spcAft>
              <a:buNone/>
            </a:pPr>
            <a:r>
              <a:rPr lang="en" sz="2100">
                <a:solidFill>
                  <a:schemeClr val="dk1"/>
                </a:solidFill>
                <a:latin typeface="Verdana"/>
                <a:ea typeface="Verdana"/>
                <a:cs typeface="Verdana"/>
                <a:sym typeface="Verdana"/>
              </a:rPr>
              <a:t>II Class discussion</a:t>
            </a:r>
            <a:endParaRPr sz="2100">
              <a:solidFill>
                <a:schemeClr val="dk1"/>
              </a:solidFill>
              <a:latin typeface="Verdana"/>
              <a:ea typeface="Verdana"/>
              <a:cs typeface="Verdana"/>
              <a:sym typeface="Verdana"/>
            </a:endParaRPr>
          </a:p>
          <a:p>
            <a:pPr indent="0" lvl="0" marL="0" rtl="0" algn="l">
              <a:spcBef>
                <a:spcPts val="1200"/>
              </a:spcBef>
              <a:spcAft>
                <a:spcPts val="0"/>
              </a:spcAft>
              <a:buNone/>
            </a:pPr>
            <a:r>
              <a:rPr lang="en" sz="2100">
                <a:solidFill>
                  <a:schemeClr val="dk1"/>
                </a:solidFill>
                <a:latin typeface="Verdana"/>
                <a:ea typeface="Verdana"/>
                <a:cs typeface="Verdana"/>
                <a:sym typeface="Verdana"/>
              </a:rPr>
              <a:t>III Connecting the dots</a:t>
            </a:r>
            <a:endParaRPr sz="2100">
              <a:solidFill>
                <a:schemeClr val="dk1"/>
              </a:solidFill>
              <a:latin typeface="Verdana"/>
              <a:ea typeface="Verdana"/>
              <a:cs typeface="Verdana"/>
              <a:sym typeface="Verdana"/>
            </a:endParaRPr>
          </a:p>
          <a:p>
            <a:pPr indent="0" lvl="0" marL="0" rtl="0" algn="l">
              <a:spcBef>
                <a:spcPts val="1200"/>
              </a:spcBef>
              <a:spcAft>
                <a:spcPts val="0"/>
              </a:spcAft>
              <a:buNone/>
            </a:pPr>
            <a:r>
              <a:t/>
            </a:r>
            <a:endParaRPr sz="1500">
              <a:solidFill>
                <a:schemeClr val="dk1"/>
              </a:solidFill>
              <a:latin typeface="Verdana"/>
              <a:ea typeface="Verdana"/>
              <a:cs typeface="Verdana"/>
              <a:sym typeface="Verdana"/>
            </a:endParaRPr>
          </a:p>
          <a:p>
            <a:pPr indent="0" lvl="0" marL="0" rtl="0" algn="l">
              <a:spcBef>
                <a:spcPts val="1200"/>
              </a:spcBef>
              <a:spcAft>
                <a:spcPts val="0"/>
              </a:spcAft>
              <a:buNone/>
            </a:pPr>
            <a:r>
              <a:t/>
            </a:r>
            <a:endParaRPr sz="1500">
              <a:solidFill>
                <a:schemeClr val="dk1"/>
              </a:solidFill>
              <a:latin typeface="Verdana"/>
              <a:ea typeface="Verdana"/>
              <a:cs typeface="Verdana"/>
              <a:sym typeface="Verdana"/>
            </a:endParaRPr>
          </a:p>
          <a:p>
            <a:pPr indent="0" lvl="0" marL="0" rtl="0" algn="l">
              <a:spcBef>
                <a:spcPts val="1200"/>
              </a:spcBef>
              <a:spcAft>
                <a:spcPts val="0"/>
              </a:spcAft>
              <a:buNone/>
            </a:pPr>
            <a:r>
              <a:rPr lang="en" sz="1500">
                <a:solidFill>
                  <a:schemeClr val="dk1"/>
                </a:solidFill>
                <a:latin typeface="Verdana"/>
                <a:ea typeface="Verdana"/>
                <a:cs typeface="Verdana"/>
                <a:sym typeface="Verdana"/>
              </a:rPr>
              <a:t>-&gt; Understand…</a:t>
            </a:r>
            <a:endParaRPr sz="1500">
              <a:solidFill>
                <a:schemeClr val="dk1"/>
              </a:solidFill>
              <a:latin typeface="Verdana"/>
              <a:ea typeface="Verdana"/>
              <a:cs typeface="Verdana"/>
              <a:sym typeface="Verdana"/>
            </a:endParaRPr>
          </a:p>
          <a:p>
            <a:pPr indent="-323850" lvl="0" marL="457200" rtl="0" algn="l">
              <a:lnSpc>
                <a:spcPct val="100000"/>
              </a:lnSpc>
              <a:spcBef>
                <a:spcPts val="1200"/>
              </a:spcBef>
              <a:spcAft>
                <a:spcPts val="0"/>
              </a:spcAft>
              <a:buClr>
                <a:schemeClr val="dk1"/>
              </a:buClr>
              <a:buSzPts val="1500"/>
              <a:buFont typeface="Verdana"/>
              <a:buAutoNum type="arabicPeriod"/>
            </a:pPr>
            <a:r>
              <a:rPr lang="en" sz="1500">
                <a:solidFill>
                  <a:schemeClr val="dk1"/>
                </a:solidFill>
                <a:latin typeface="Verdana"/>
                <a:ea typeface="Verdana"/>
                <a:cs typeface="Verdana"/>
                <a:sym typeface="Verdana"/>
              </a:rPr>
              <a:t>…the concept of the gender pay gap and why it is an important issue</a:t>
            </a:r>
            <a:endParaRPr sz="1500">
              <a:solidFill>
                <a:schemeClr val="dk1"/>
              </a:solidFill>
              <a:latin typeface="Verdana"/>
              <a:ea typeface="Verdana"/>
              <a:cs typeface="Verdana"/>
              <a:sym typeface="Verdana"/>
            </a:endParaRPr>
          </a:p>
          <a:p>
            <a:pPr indent="-323850" lvl="0" marL="457200" rtl="0" algn="l">
              <a:lnSpc>
                <a:spcPct val="100000"/>
              </a:lnSpc>
              <a:spcBef>
                <a:spcPts val="0"/>
              </a:spcBef>
              <a:spcAft>
                <a:spcPts val="0"/>
              </a:spcAft>
              <a:buClr>
                <a:schemeClr val="dk1"/>
              </a:buClr>
              <a:buSzPts val="1500"/>
              <a:buFont typeface="Verdana"/>
              <a:buAutoNum type="arabicPeriod"/>
            </a:pPr>
            <a:r>
              <a:rPr lang="en" sz="1500">
                <a:solidFill>
                  <a:schemeClr val="dk1"/>
                </a:solidFill>
                <a:latin typeface="Verdana"/>
                <a:ea typeface="Verdana"/>
                <a:cs typeface="Verdana"/>
                <a:sym typeface="Verdana"/>
              </a:rPr>
              <a:t>…the various factors that contribute to the gender pay gap</a:t>
            </a:r>
            <a:endParaRPr sz="1500">
              <a:solidFill>
                <a:schemeClr val="dk1"/>
              </a:solidFill>
              <a:latin typeface="Verdana"/>
              <a:ea typeface="Verdana"/>
              <a:cs typeface="Verdana"/>
              <a:sym typeface="Verdana"/>
            </a:endParaRPr>
          </a:p>
          <a:p>
            <a:pPr indent="-323850" lvl="0" marL="457200" rtl="0" algn="l">
              <a:lnSpc>
                <a:spcPct val="100000"/>
              </a:lnSpc>
              <a:spcBef>
                <a:spcPts val="0"/>
              </a:spcBef>
              <a:spcAft>
                <a:spcPts val="0"/>
              </a:spcAft>
              <a:buClr>
                <a:schemeClr val="dk1"/>
              </a:buClr>
              <a:buSzPts val="1500"/>
              <a:buFont typeface="Verdana"/>
              <a:buAutoNum type="arabicPeriod"/>
            </a:pPr>
            <a:r>
              <a:rPr lang="en" sz="1500">
                <a:solidFill>
                  <a:schemeClr val="dk1"/>
                </a:solidFill>
                <a:latin typeface="Verdana"/>
                <a:ea typeface="Verdana"/>
                <a:cs typeface="Verdana"/>
                <a:sym typeface="Verdana"/>
              </a:rPr>
              <a:t>…the limitations of neoclassical economics in explaining the gender pay gap</a:t>
            </a:r>
            <a:endParaRPr sz="1500">
              <a:solidFill>
                <a:schemeClr val="dk1"/>
              </a:solidFill>
              <a:latin typeface="Verdana"/>
              <a:ea typeface="Verdana"/>
              <a:cs typeface="Verdana"/>
              <a:sym typeface="Verdana"/>
            </a:endParaRPr>
          </a:p>
          <a:p>
            <a:pPr indent="-323850" lvl="0" marL="457200" rtl="0" algn="l">
              <a:lnSpc>
                <a:spcPct val="100000"/>
              </a:lnSpc>
              <a:spcBef>
                <a:spcPts val="0"/>
              </a:spcBef>
              <a:spcAft>
                <a:spcPts val="0"/>
              </a:spcAft>
              <a:buClr>
                <a:schemeClr val="dk1"/>
              </a:buClr>
              <a:buSzPts val="1500"/>
              <a:buFont typeface="Verdana"/>
              <a:buAutoNum type="arabicPeriod"/>
            </a:pPr>
            <a:r>
              <a:rPr lang="en" sz="1500">
                <a:solidFill>
                  <a:schemeClr val="dk1"/>
                </a:solidFill>
                <a:latin typeface="Verdana"/>
                <a:ea typeface="Verdana"/>
                <a:cs typeface="Verdana"/>
                <a:sym typeface="Verdana"/>
              </a:rPr>
              <a:t>…the value of a pluralistic approach to understand the gender pay gap and potential solutions</a:t>
            </a:r>
            <a:endParaRPr sz="1500">
              <a:solidFill>
                <a:schemeClr val="dk1"/>
              </a:solidFill>
              <a:latin typeface="Verdana"/>
              <a:ea typeface="Verdana"/>
              <a:cs typeface="Verdana"/>
              <a:sym typeface="Verdana"/>
            </a:endParaRPr>
          </a:p>
        </p:txBody>
      </p:sp>
      <p:pic>
        <p:nvPicPr>
          <p:cNvPr id="69" name="Google Shape;69;p15"/>
          <p:cNvPicPr preferRelativeResize="0"/>
          <p:nvPr/>
        </p:nvPicPr>
        <p:blipFill>
          <a:blip r:embed="rId3">
            <a:alphaModFix/>
          </a:blip>
          <a:stretch>
            <a:fillRect/>
          </a:stretch>
        </p:blipFill>
        <p:spPr>
          <a:xfrm>
            <a:off x="4436088" y="1120088"/>
            <a:ext cx="3533775" cy="2543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p16"/>
          <p:cNvSpPr txBox="1"/>
          <p:nvPr>
            <p:ph type="title"/>
          </p:nvPr>
        </p:nvSpPr>
        <p:spPr>
          <a:xfrm>
            <a:off x="479250" y="276100"/>
            <a:ext cx="6411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Lucida Sans"/>
                <a:ea typeface="Lucida Sans"/>
                <a:cs typeface="Lucida Sans"/>
                <a:sym typeface="Lucida Sans"/>
              </a:rPr>
              <a:t>The concept of the gender pay gap</a:t>
            </a:r>
            <a:endParaRPr>
              <a:latin typeface="Lucida Sans"/>
              <a:ea typeface="Lucida Sans"/>
              <a:cs typeface="Lucida Sans"/>
              <a:sym typeface="Lucida Sans"/>
            </a:endParaRPr>
          </a:p>
        </p:txBody>
      </p:sp>
      <p:pic>
        <p:nvPicPr>
          <p:cNvPr id="75" name="Google Shape;75;p16"/>
          <p:cNvPicPr preferRelativeResize="0"/>
          <p:nvPr/>
        </p:nvPicPr>
        <p:blipFill>
          <a:blip r:embed="rId3">
            <a:alphaModFix/>
          </a:blip>
          <a:stretch>
            <a:fillRect/>
          </a:stretch>
        </p:blipFill>
        <p:spPr>
          <a:xfrm>
            <a:off x="3198525" y="974950"/>
            <a:ext cx="2746951" cy="39898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7"/>
          <p:cNvSpPr txBox="1"/>
          <p:nvPr>
            <p:ph type="title"/>
          </p:nvPr>
        </p:nvSpPr>
        <p:spPr>
          <a:xfrm>
            <a:off x="479250" y="276100"/>
            <a:ext cx="64110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Lucida Sans"/>
                <a:ea typeface="Lucida Sans"/>
                <a:cs typeface="Lucida Sans"/>
                <a:sym typeface="Lucida Sans"/>
              </a:rPr>
              <a:t>The concept of the gender pay gap</a:t>
            </a:r>
            <a:endParaRPr>
              <a:latin typeface="Lucida Sans"/>
              <a:ea typeface="Lucida Sans"/>
              <a:cs typeface="Lucida Sans"/>
              <a:sym typeface="Lucida Sans"/>
            </a:endParaRPr>
          </a:p>
        </p:txBody>
      </p:sp>
      <p:pic>
        <p:nvPicPr>
          <p:cNvPr id="81" name="Google Shape;81;p17"/>
          <p:cNvPicPr preferRelativeResize="0"/>
          <p:nvPr/>
        </p:nvPicPr>
        <p:blipFill rotWithShape="1">
          <a:blip r:embed="rId3">
            <a:alphaModFix/>
          </a:blip>
          <a:srcRect b="16568" l="5459" r="27802" t="39364"/>
          <a:stretch/>
        </p:blipFill>
        <p:spPr>
          <a:xfrm>
            <a:off x="617000" y="1281774"/>
            <a:ext cx="7909996" cy="348117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8"/>
          <p:cNvSpPr txBox="1"/>
          <p:nvPr>
            <p:ph type="title"/>
          </p:nvPr>
        </p:nvSpPr>
        <p:spPr>
          <a:xfrm>
            <a:off x="479250" y="276100"/>
            <a:ext cx="7798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Lucida Sans"/>
                <a:ea typeface="Lucida Sans"/>
                <a:cs typeface="Lucida Sans"/>
                <a:sym typeface="Lucida Sans"/>
              </a:rPr>
              <a:t>Intersectionality and the gender pay gap</a:t>
            </a:r>
            <a:endParaRPr>
              <a:latin typeface="Lucida Sans"/>
              <a:ea typeface="Lucida Sans"/>
              <a:cs typeface="Lucida Sans"/>
              <a:sym typeface="Lucida Sans"/>
            </a:endParaRPr>
          </a:p>
        </p:txBody>
      </p:sp>
      <p:pic>
        <p:nvPicPr>
          <p:cNvPr id="87" name="Google Shape;87;p18"/>
          <p:cNvPicPr preferRelativeResize="0"/>
          <p:nvPr/>
        </p:nvPicPr>
        <p:blipFill rotWithShape="1">
          <a:blip r:embed="rId3">
            <a:alphaModFix/>
          </a:blip>
          <a:srcRect b="5267" l="12039" r="12806" t="25060"/>
          <a:stretch/>
        </p:blipFill>
        <p:spPr>
          <a:xfrm>
            <a:off x="1121850" y="939250"/>
            <a:ext cx="6513300" cy="402462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9"/>
          <p:cNvSpPr txBox="1"/>
          <p:nvPr>
            <p:ph type="title"/>
          </p:nvPr>
        </p:nvSpPr>
        <p:spPr>
          <a:xfrm>
            <a:off x="479250" y="276100"/>
            <a:ext cx="8185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Lucida Sans"/>
                <a:ea typeface="Lucida Sans"/>
                <a:cs typeface="Lucida Sans"/>
                <a:sym typeface="Lucida Sans"/>
              </a:rPr>
              <a:t>Social and economic consequences of the gender pay gap</a:t>
            </a:r>
            <a:endParaRPr>
              <a:latin typeface="Lucida Sans"/>
              <a:ea typeface="Lucida Sans"/>
              <a:cs typeface="Lucida Sans"/>
              <a:sym typeface="Lucida Sans"/>
            </a:endParaRPr>
          </a:p>
        </p:txBody>
      </p:sp>
      <p:pic>
        <p:nvPicPr>
          <p:cNvPr id="93" name="Google Shape;93;p19"/>
          <p:cNvPicPr preferRelativeResize="0"/>
          <p:nvPr/>
        </p:nvPicPr>
        <p:blipFill rotWithShape="1">
          <a:blip r:embed="rId3">
            <a:alphaModFix/>
          </a:blip>
          <a:srcRect b="5604" l="30657" r="32326" t="18661"/>
          <a:stretch/>
        </p:blipFill>
        <p:spPr>
          <a:xfrm>
            <a:off x="479250" y="1220475"/>
            <a:ext cx="2815227" cy="3838974"/>
          </a:xfrm>
          <a:prstGeom prst="rect">
            <a:avLst/>
          </a:prstGeom>
          <a:noFill/>
          <a:ln>
            <a:noFill/>
          </a:ln>
        </p:spPr>
      </p:pic>
      <p:pic>
        <p:nvPicPr>
          <p:cNvPr id="94" name="Google Shape;94;p19"/>
          <p:cNvPicPr preferRelativeResize="0"/>
          <p:nvPr/>
        </p:nvPicPr>
        <p:blipFill rotWithShape="1">
          <a:blip r:embed="rId3">
            <a:alphaModFix/>
          </a:blip>
          <a:srcRect b="23241" l="33162" r="41246" t="66047"/>
          <a:stretch/>
        </p:blipFill>
        <p:spPr>
          <a:xfrm>
            <a:off x="3519725" y="2280775"/>
            <a:ext cx="5518100" cy="1539300"/>
          </a:xfrm>
          <a:prstGeom prst="rect">
            <a:avLst/>
          </a:prstGeom>
          <a:noFill/>
          <a:ln cap="flat" cmpd="sng" w="9525">
            <a:solidFill>
              <a:schemeClr val="dk2"/>
            </a:solidFill>
            <a:prstDash val="solid"/>
            <a:round/>
            <a:headEnd len="sm" w="sm" type="none"/>
            <a:tailEnd len="sm" w="sm" type="none"/>
          </a:ln>
        </p:spPr>
      </p:pic>
      <p:cxnSp>
        <p:nvCxnSpPr>
          <p:cNvPr id="95" name="Google Shape;95;p19"/>
          <p:cNvCxnSpPr/>
          <p:nvPr/>
        </p:nvCxnSpPr>
        <p:spPr>
          <a:xfrm flipH="1">
            <a:off x="2581125" y="2271400"/>
            <a:ext cx="948000" cy="1267200"/>
          </a:xfrm>
          <a:prstGeom prst="straightConnector1">
            <a:avLst/>
          </a:prstGeom>
          <a:noFill/>
          <a:ln cap="flat" cmpd="sng" w="9525">
            <a:solidFill>
              <a:schemeClr val="dk2"/>
            </a:solidFill>
            <a:prstDash val="solid"/>
            <a:round/>
            <a:headEnd len="med" w="med" type="none"/>
            <a:tailEnd len="med" w="med" type="none"/>
          </a:ln>
        </p:spPr>
      </p:cxnSp>
      <p:cxnSp>
        <p:nvCxnSpPr>
          <p:cNvPr id="96" name="Google Shape;96;p19"/>
          <p:cNvCxnSpPr/>
          <p:nvPr/>
        </p:nvCxnSpPr>
        <p:spPr>
          <a:xfrm flipH="1">
            <a:off x="2449625" y="3810700"/>
            <a:ext cx="1070100" cy="2535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20"/>
          <p:cNvSpPr/>
          <p:nvPr/>
        </p:nvSpPr>
        <p:spPr>
          <a:xfrm>
            <a:off x="367903" y="195263"/>
            <a:ext cx="8408400" cy="4623900"/>
          </a:xfrm>
          <a:prstGeom prst="snip2DiagRect">
            <a:avLst>
              <a:gd fmla="val 0" name="adj1"/>
              <a:gd fmla="val 16667" name="adj2"/>
            </a:avLst>
          </a:prstGeom>
          <a:noFill/>
          <a:ln cap="flat" cmpd="dbl" w="60325">
            <a:solidFill>
              <a:srgbClr val="5B197B"/>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0000"/>
              </a:solidFill>
              <a:latin typeface="Calibri"/>
              <a:ea typeface="Calibri"/>
              <a:cs typeface="Calibri"/>
              <a:sym typeface="Calibri"/>
            </a:endParaRPr>
          </a:p>
        </p:txBody>
      </p:sp>
      <p:pic>
        <p:nvPicPr>
          <p:cNvPr id="102" name="Google Shape;102;p20"/>
          <p:cNvPicPr preferRelativeResize="0"/>
          <p:nvPr/>
        </p:nvPicPr>
        <p:blipFill>
          <a:blip r:embed="rId3">
            <a:alphaModFix amt="50000"/>
          </a:blip>
          <a:stretch>
            <a:fillRect/>
          </a:stretch>
        </p:blipFill>
        <p:spPr>
          <a:xfrm>
            <a:off x="2324100" y="1071563"/>
            <a:ext cx="4495800" cy="3000375"/>
          </a:xfrm>
          <a:prstGeom prst="rect">
            <a:avLst/>
          </a:prstGeom>
          <a:noFill/>
          <a:ln>
            <a:noFill/>
          </a:ln>
        </p:spPr>
      </p:pic>
      <p:sp>
        <p:nvSpPr>
          <p:cNvPr id="103" name="Google Shape;103;p20"/>
          <p:cNvSpPr txBox="1"/>
          <p:nvPr>
            <p:ph type="ctrTitle"/>
          </p:nvPr>
        </p:nvSpPr>
        <p:spPr>
          <a:xfrm>
            <a:off x="1376800" y="2131178"/>
            <a:ext cx="6390600" cy="7521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dk1"/>
              </a:buClr>
              <a:buSzPts val="1100"/>
              <a:buFont typeface="Arial"/>
              <a:buNone/>
            </a:pPr>
            <a:r>
              <a:rPr lang="en" sz="4800">
                <a:solidFill>
                  <a:srgbClr val="5B197B"/>
                </a:solidFill>
                <a:highlight>
                  <a:srgbClr val="DDCAED"/>
                </a:highlight>
                <a:latin typeface="ABeeZee"/>
                <a:ea typeface="ABeeZee"/>
                <a:cs typeface="ABeeZee"/>
                <a:sym typeface="ABeeZee"/>
              </a:rPr>
              <a:t>Class activity </a:t>
            </a:r>
            <a:endParaRPr sz="4800">
              <a:solidFill>
                <a:srgbClr val="5B197B"/>
              </a:solidFill>
              <a:highlight>
                <a:srgbClr val="DDCAED"/>
              </a:highlight>
              <a:latin typeface="ABeeZee"/>
              <a:ea typeface="ABeeZee"/>
              <a:cs typeface="ABeeZee"/>
              <a:sym typeface="ABeeZee"/>
            </a:endParaRPr>
          </a:p>
        </p:txBody>
      </p:sp>
      <p:sp>
        <p:nvSpPr>
          <p:cNvPr id="104" name="Google Shape;104;p20"/>
          <p:cNvSpPr txBox="1"/>
          <p:nvPr/>
        </p:nvSpPr>
        <p:spPr>
          <a:xfrm>
            <a:off x="639425" y="110975"/>
            <a:ext cx="1364100" cy="355800"/>
          </a:xfrm>
          <a:prstGeom prst="rect">
            <a:avLst/>
          </a:prstGeom>
          <a:solidFill>
            <a:schemeClr val="lt1"/>
          </a:solidFill>
          <a:ln>
            <a:noFill/>
          </a:ln>
        </p:spPr>
        <p:txBody>
          <a:bodyPr anchorCtr="0" anchor="t" bIns="34275" lIns="68575" spcFirstLastPara="1" rIns="68575" wrap="square" tIns="34275">
            <a:noAutofit/>
          </a:bodyPr>
          <a:lstStyle/>
          <a:p>
            <a:pPr indent="0" lvl="0" marL="0" marR="0" rtl="0" algn="l">
              <a:lnSpc>
                <a:spcPct val="107000"/>
              </a:lnSpc>
              <a:spcBef>
                <a:spcPts val="0"/>
              </a:spcBef>
              <a:spcAft>
                <a:spcPts val="0"/>
              </a:spcAft>
              <a:buNone/>
            </a:pPr>
            <a:r>
              <a:rPr lang="en">
                <a:solidFill>
                  <a:srgbClr val="5B197B"/>
                </a:solidFill>
                <a:latin typeface="Lucida Sans"/>
                <a:ea typeface="Lucida Sans"/>
                <a:cs typeface="Lucida Sans"/>
                <a:sym typeface="Lucida Sans"/>
              </a:rPr>
              <a:t>This Month in the Economy</a:t>
            </a:r>
            <a:endParaRPr b="0" i="0" sz="800" u="none" cap="none" strike="noStrike">
              <a:solidFill>
                <a:srgbClr val="5B197B"/>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1"/>
          <p:cNvSpPr txBox="1"/>
          <p:nvPr>
            <p:ph type="title"/>
          </p:nvPr>
        </p:nvSpPr>
        <p:spPr>
          <a:xfrm>
            <a:off x="479250" y="276100"/>
            <a:ext cx="8185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Lucida Sans"/>
                <a:ea typeface="Lucida Sans"/>
                <a:cs typeface="Lucida Sans"/>
                <a:sym typeface="Lucida Sans"/>
              </a:rPr>
              <a:t>What is a fair salary?</a:t>
            </a:r>
            <a:endParaRPr>
              <a:latin typeface="Lucida Sans"/>
              <a:ea typeface="Lucida Sans"/>
              <a:cs typeface="Lucida Sans"/>
              <a:sym typeface="Lucida Sans"/>
            </a:endParaRPr>
          </a:p>
        </p:txBody>
      </p:sp>
      <p:pic>
        <p:nvPicPr>
          <p:cNvPr id="110" name="Google Shape;110;p21"/>
          <p:cNvPicPr preferRelativeResize="0"/>
          <p:nvPr/>
        </p:nvPicPr>
        <p:blipFill>
          <a:blip r:embed="rId3">
            <a:alphaModFix/>
          </a:blip>
          <a:stretch>
            <a:fillRect/>
          </a:stretch>
        </p:blipFill>
        <p:spPr>
          <a:xfrm>
            <a:off x="1397725" y="921250"/>
            <a:ext cx="892550" cy="1338825"/>
          </a:xfrm>
          <a:prstGeom prst="rect">
            <a:avLst/>
          </a:prstGeom>
          <a:noFill/>
          <a:ln>
            <a:noFill/>
          </a:ln>
        </p:spPr>
      </p:pic>
      <p:pic>
        <p:nvPicPr>
          <p:cNvPr id="111" name="Google Shape;111;p21"/>
          <p:cNvPicPr preferRelativeResize="0"/>
          <p:nvPr/>
        </p:nvPicPr>
        <p:blipFill rotWithShape="1">
          <a:blip r:embed="rId4">
            <a:alphaModFix/>
          </a:blip>
          <a:srcRect b="0" l="0" r="31233" t="5132"/>
          <a:stretch/>
        </p:blipFill>
        <p:spPr>
          <a:xfrm>
            <a:off x="2317100" y="921250"/>
            <a:ext cx="1461575" cy="1338825"/>
          </a:xfrm>
          <a:prstGeom prst="rect">
            <a:avLst/>
          </a:prstGeom>
          <a:noFill/>
          <a:ln>
            <a:noFill/>
          </a:ln>
        </p:spPr>
      </p:pic>
      <p:cxnSp>
        <p:nvCxnSpPr>
          <p:cNvPr id="112" name="Google Shape;112;p21"/>
          <p:cNvCxnSpPr/>
          <p:nvPr/>
        </p:nvCxnSpPr>
        <p:spPr>
          <a:xfrm flipH="1">
            <a:off x="4546500" y="848800"/>
            <a:ext cx="25500" cy="3999000"/>
          </a:xfrm>
          <a:prstGeom prst="straightConnector1">
            <a:avLst/>
          </a:prstGeom>
          <a:noFill/>
          <a:ln cap="flat" cmpd="sng" w="9525">
            <a:solidFill>
              <a:schemeClr val="dk2"/>
            </a:solidFill>
            <a:prstDash val="solid"/>
            <a:round/>
            <a:headEnd len="med" w="med" type="none"/>
            <a:tailEnd len="med" w="med" type="none"/>
          </a:ln>
        </p:spPr>
      </p:cxnSp>
      <p:cxnSp>
        <p:nvCxnSpPr>
          <p:cNvPr id="113" name="Google Shape;113;p21"/>
          <p:cNvCxnSpPr/>
          <p:nvPr/>
        </p:nvCxnSpPr>
        <p:spPr>
          <a:xfrm flipH="1" rot="10800000">
            <a:off x="414875" y="2738100"/>
            <a:ext cx="8514600" cy="12900"/>
          </a:xfrm>
          <a:prstGeom prst="straightConnector1">
            <a:avLst/>
          </a:prstGeom>
          <a:noFill/>
          <a:ln cap="flat" cmpd="sng" w="9525">
            <a:solidFill>
              <a:schemeClr val="dk2"/>
            </a:solidFill>
            <a:prstDash val="solid"/>
            <a:round/>
            <a:headEnd len="med" w="med" type="none"/>
            <a:tailEnd len="med" w="med" type="none"/>
          </a:ln>
        </p:spPr>
      </p:cxnSp>
      <p:sp>
        <p:nvSpPr>
          <p:cNvPr id="114" name="Google Shape;114;p21"/>
          <p:cNvSpPr txBox="1"/>
          <p:nvPr/>
        </p:nvSpPr>
        <p:spPr>
          <a:xfrm>
            <a:off x="1040075" y="2299000"/>
            <a:ext cx="311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Secretary/administrative assistant</a:t>
            </a:r>
            <a:endParaRPr/>
          </a:p>
        </p:txBody>
      </p:sp>
      <p:pic>
        <p:nvPicPr>
          <p:cNvPr id="115" name="Google Shape;115;p21"/>
          <p:cNvPicPr preferRelativeResize="0"/>
          <p:nvPr/>
        </p:nvPicPr>
        <p:blipFill>
          <a:blip r:embed="rId5">
            <a:alphaModFix/>
          </a:blip>
          <a:stretch>
            <a:fillRect/>
          </a:stretch>
        </p:blipFill>
        <p:spPr>
          <a:xfrm>
            <a:off x="4806325" y="921250"/>
            <a:ext cx="2066626" cy="1377751"/>
          </a:xfrm>
          <a:prstGeom prst="rect">
            <a:avLst/>
          </a:prstGeom>
          <a:noFill/>
          <a:ln>
            <a:noFill/>
          </a:ln>
        </p:spPr>
      </p:pic>
      <p:pic>
        <p:nvPicPr>
          <p:cNvPr id="116" name="Google Shape;116;p21"/>
          <p:cNvPicPr preferRelativeResize="0"/>
          <p:nvPr/>
        </p:nvPicPr>
        <p:blipFill>
          <a:blip r:embed="rId6">
            <a:alphaModFix/>
          </a:blip>
          <a:stretch>
            <a:fillRect/>
          </a:stretch>
        </p:blipFill>
        <p:spPr>
          <a:xfrm>
            <a:off x="6949150" y="940713"/>
            <a:ext cx="1995219" cy="1338825"/>
          </a:xfrm>
          <a:prstGeom prst="rect">
            <a:avLst/>
          </a:prstGeom>
          <a:noFill/>
          <a:ln>
            <a:noFill/>
          </a:ln>
        </p:spPr>
      </p:pic>
      <p:sp>
        <p:nvSpPr>
          <p:cNvPr id="117" name="Google Shape;117;p21"/>
          <p:cNvSpPr txBox="1"/>
          <p:nvPr/>
        </p:nvSpPr>
        <p:spPr>
          <a:xfrm>
            <a:off x="6069275" y="2299000"/>
            <a:ext cx="225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Sales representative</a:t>
            </a:r>
            <a:endParaRPr/>
          </a:p>
        </p:txBody>
      </p:sp>
      <p:pic>
        <p:nvPicPr>
          <p:cNvPr id="118" name="Google Shape;118;p21"/>
          <p:cNvPicPr preferRelativeResize="0"/>
          <p:nvPr/>
        </p:nvPicPr>
        <p:blipFill>
          <a:blip r:embed="rId7">
            <a:alphaModFix/>
          </a:blip>
          <a:stretch>
            <a:fillRect/>
          </a:stretch>
        </p:blipFill>
        <p:spPr>
          <a:xfrm>
            <a:off x="479250" y="3267125"/>
            <a:ext cx="1867675" cy="1068550"/>
          </a:xfrm>
          <a:prstGeom prst="rect">
            <a:avLst/>
          </a:prstGeom>
          <a:noFill/>
          <a:ln>
            <a:noFill/>
          </a:ln>
        </p:spPr>
      </p:pic>
      <p:pic>
        <p:nvPicPr>
          <p:cNvPr id="119" name="Google Shape;119;p21"/>
          <p:cNvPicPr preferRelativeResize="0"/>
          <p:nvPr/>
        </p:nvPicPr>
        <p:blipFill>
          <a:blip r:embed="rId8">
            <a:alphaModFix/>
          </a:blip>
          <a:stretch>
            <a:fillRect/>
          </a:stretch>
        </p:blipFill>
        <p:spPr>
          <a:xfrm>
            <a:off x="2346913" y="3276112"/>
            <a:ext cx="1867699" cy="1050575"/>
          </a:xfrm>
          <a:prstGeom prst="rect">
            <a:avLst/>
          </a:prstGeom>
          <a:noFill/>
          <a:ln>
            <a:noFill/>
          </a:ln>
        </p:spPr>
      </p:pic>
      <p:sp>
        <p:nvSpPr>
          <p:cNvPr id="120" name="Google Shape;120;p21"/>
          <p:cNvSpPr txBox="1"/>
          <p:nvPr/>
        </p:nvSpPr>
        <p:spPr>
          <a:xfrm>
            <a:off x="1478625" y="4447600"/>
            <a:ext cx="199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Software developer</a:t>
            </a:r>
            <a:endParaRPr/>
          </a:p>
        </p:txBody>
      </p:sp>
      <p:pic>
        <p:nvPicPr>
          <p:cNvPr id="121" name="Google Shape;121;p21"/>
          <p:cNvPicPr preferRelativeResize="0"/>
          <p:nvPr/>
        </p:nvPicPr>
        <p:blipFill>
          <a:blip r:embed="rId9">
            <a:alphaModFix/>
          </a:blip>
          <a:stretch>
            <a:fillRect/>
          </a:stretch>
        </p:blipFill>
        <p:spPr>
          <a:xfrm>
            <a:off x="6936725" y="3276095"/>
            <a:ext cx="1867674" cy="1120605"/>
          </a:xfrm>
          <a:prstGeom prst="rect">
            <a:avLst/>
          </a:prstGeom>
          <a:noFill/>
          <a:ln>
            <a:noFill/>
          </a:ln>
        </p:spPr>
      </p:pic>
      <p:pic>
        <p:nvPicPr>
          <p:cNvPr id="122" name="Google Shape;122;p21"/>
          <p:cNvPicPr preferRelativeResize="0"/>
          <p:nvPr/>
        </p:nvPicPr>
        <p:blipFill>
          <a:blip r:embed="rId10">
            <a:alphaModFix/>
          </a:blip>
          <a:stretch>
            <a:fillRect/>
          </a:stretch>
        </p:blipFill>
        <p:spPr>
          <a:xfrm>
            <a:off x="5078875" y="3241100"/>
            <a:ext cx="1680077" cy="1120602"/>
          </a:xfrm>
          <a:prstGeom prst="rect">
            <a:avLst/>
          </a:prstGeom>
          <a:noFill/>
          <a:ln>
            <a:noFill/>
          </a:ln>
        </p:spPr>
      </p:pic>
      <p:sp>
        <p:nvSpPr>
          <p:cNvPr id="123" name="Google Shape;123;p21"/>
          <p:cNvSpPr txBox="1"/>
          <p:nvPr/>
        </p:nvSpPr>
        <p:spPr>
          <a:xfrm>
            <a:off x="6050625" y="4447600"/>
            <a:ext cx="199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Chief executive</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