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89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mmons.wikimedia.org/wiki/File:Croatia_EU.sv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olitico.eu/article/eurozone-gains-new-member-and-top-student-croatia/"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total-croatia-news.com/lifestyle/60000-stolen-croatian-euro-coin-design"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roatia.eu/index.php?view=article&amp;lang=2&amp;id=3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ndex.hr/vijesti/clanak/tko-je-boris-vujcic-zlatni-zagrebacki-decko-koji-voli-skupa-vina-i-putovanja/2331607.asp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ffa3af980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Source image: </a:t>
            </a:r>
            <a:r>
              <a:rPr lang="en" u="sng">
                <a:solidFill>
                  <a:schemeClr val="hlink"/>
                </a:solidFill>
                <a:hlinkClick r:id="rId3"/>
              </a:rPr>
              <a:t>https://commons.wikimedia.org/wiki/File:Croatia_EU.svg</a:t>
            </a:r>
            <a:r>
              <a:rPr lang="en">
                <a:solidFill>
                  <a:schemeClr val="dk1"/>
                </a:solidFill>
              </a:rPr>
              <a:t> </a:t>
            </a:r>
            <a:endParaRPr/>
          </a:p>
        </p:txBody>
      </p:sp>
      <p:sp>
        <p:nvSpPr>
          <p:cNvPr id="127" name="Google Shape;127;g1ffa3af980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db5a4b711a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db5a4b711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article: </a:t>
            </a:r>
            <a:r>
              <a:rPr lang="en" u="sng">
                <a:solidFill>
                  <a:schemeClr val="hlink"/>
                </a:solidFill>
                <a:hlinkClick r:id="rId3"/>
              </a:rPr>
              <a:t>https://www.politico.eu/article/eurozone-gains-new-member-and-top-student-croatia/</a:t>
            </a:r>
            <a:r>
              <a:rPr lang="en"/>
              <a:t> </a:t>
            </a:r>
            <a:endParaRPr/>
          </a:p>
          <a:p>
            <a:pPr marL="0" lvl="0" indent="0" algn="l" rtl="0">
              <a:spcBef>
                <a:spcPts val="0"/>
              </a:spcBef>
              <a:spcAft>
                <a:spcPts val="0"/>
              </a:spcAft>
              <a:buNone/>
            </a:pPr>
            <a:r>
              <a:rPr lang="en"/>
              <a:t>Source image: </a:t>
            </a:r>
            <a:r>
              <a:rPr lang="en" u="sng">
                <a:solidFill>
                  <a:schemeClr val="hlink"/>
                </a:solidFill>
                <a:hlinkClick r:id="rId4"/>
              </a:rPr>
              <a:t>https://www.total-croatia-news.com/lifestyle/60000-stolen-croatian-euro-coin-design</a:t>
            </a:r>
            <a:r>
              <a:rPr lang="en"/>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fb6855794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fb6855794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figure: </a:t>
            </a:r>
            <a:r>
              <a:rPr lang="en" u="sng">
                <a:solidFill>
                  <a:schemeClr val="hlink"/>
                </a:solidFill>
                <a:hlinkClick r:id="rId3"/>
              </a:rPr>
              <a:t>https://croatia.eu/index.php?view=article&amp;lang=2&amp;id=32</a:t>
            </a:r>
            <a:r>
              <a:rPr lang="en"/>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ff030095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ff030095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ffd597cec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ffd597ce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dc084e0da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dc084e0da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image: </a:t>
            </a:r>
            <a:r>
              <a:rPr lang="en" u="sng">
                <a:solidFill>
                  <a:schemeClr val="hlink"/>
                </a:solidFill>
                <a:hlinkClick r:id="rId3"/>
              </a:rPr>
              <a:t>https://www.index.hr/vijesti/clanak/tko-je-boris-vujcic-zlatni-zagrebacki-decko-koji-voli-skupa-vina-i-putovanja/2331607.aspx</a:t>
            </a:r>
            <a:r>
              <a:rPr lang="en"/>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dc084e0da3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1dc084e0da3_0_1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ff0300957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ff0300957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300" cy="3655200"/>
          </a:xfrm>
          <a:prstGeom prst="rect">
            <a:avLst/>
          </a:prstGeom>
          <a:noFill/>
          <a:ln>
            <a:noFill/>
          </a:ln>
        </p:spPr>
      </p:sp>
      <p:sp>
        <p:nvSpPr>
          <p:cNvPr id="109" name="Google Shape;109;p22"/>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p:nvPr/>
        </p:nvSpPr>
        <p:spPr>
          <a:xfrm>
            <a:off x="367903" y="271463"/>
            <a:ext cx="8408400" cy="4623900"/>
          </a:xfrm>
          <a:prstGeom prst="snip2DiagRect">
            <a:avLst>
              <a:gd name="adj1" fmla="val 0"/>
              <a:gd name="adj2" fmla="val 16667"/>
            </a:avLst>
          </a:prstGeom>
          <a:noFill/>
          <a:ln w="60325" cap="flat" cmpd="dbl">
            <a:solidFill>
              <a:srgbClr val="1C4587"/>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0000"/>
              </a:solidFill>
              <a:latin typeface="Calibri"/>
              <a:ea typeface="Calibri"/>
              <a:cs typeface="Calibri"/>
              <a:sym typeface="Calibri"/>
            </a:endParaRPr>
          </a:p>
        </p:txBody>
      </p:sp>
      <p:sp>
        <p:nvSpPr>
          <p:cNvPr id="130" name="Google Shape;130;p25"/>
          <p:cNvSpPr txBox="1">
            <a:spLocks noGrp="1"/>
          </p:cNvSpPr>
          <p:nvPr>
            <p:ph type="ctrTitle"/>
          </p:nvPr>
        </p:nvSpPr>
        <p:spPr>
          <a:xfrm>
            <a:off x="1221606" y="1093281"/>
            <a:ext cx="6390600" cy="15396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dk1"/>
              </a:buClr>
              <a:buSzPts val="1100"/>
              <a:buFont typeface="Arial"/>
              <a:buNone/>
            </a:pPr>
            <a:r>
              <a:rPr lang="en">
                <a:solidFill>
                  <a:srgbClr val="1C4587"/>
                </a:solidFill>
                <a:latin typeface="Lucida Sans"/>
                <a:ea typeface="Lucida Sans"/>
                <a:cs typeface="Lucida Sans"/>
                <a:sym typeface="Lucida Sans"/>
              </a:rPr>
              <a:t>Croatia adopts </a:t>
            </a:r>
            <a:br>
              <a:rPr lang="en">
                <a:solidFill>
                  <a:srgbClr val="1C4587"/>
                </a:solidFill>
                <a:latin typeface="Lucida Sans"/>
                <a:ea typeface="Lucida Sans"/>
                <a:cs typeface="Lucida Sans"/>
                <a:sym typeface="Lucida Sans"/>
              </a:rPr>
            </a:br>
            <a:r>
              <a:rPr lang="en">
                <a:solidFill>
                  <a:srgbClr val="1C4587"/>
                </a:solidFill>
                <a:latin typeface="Lucida Sans"/>
                <a:ea typeface="Lucida Sans"/>
                <a:cs typeface="Lucida Sans"/>
                <a:sym typeface="Lucida Sans"/>
              </a:rPr>
              <a:t>the euro</a:t>
            </a:r>
            <a:endParaRPr dirty="0">
              <a:solidFill>
                <a:srgbClr val="1C4587"/>
              </a:solidFill>
              <a:latin typeface="Lucida Sans"/>
              <a:ea typeface="Lucida Sans"/>
              <a:cs typeface="Lucida Sans"/>
              <a:sym typeface="Lucida Sans"/>
            </a:endParaRPr>
          </a:p>
        </p:txBody>
      </p:sp>
      <p:sp>
        <p:nvSpPr>
          <p:cNvPr id="131" name="Google Shape;131;p25"/>
          <p:cNvSpPr txBox="1"/>
          <p:nvPr/>
        </p:nvSpPr>
        <p:spPr>
          <a:xfrm>
            <a:off x="639425" y="110975"/>
            <a:ext cx="1364100" cy="355800"/>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lnSpc>
                <a:spcPct val="107000"/>
              </a:lnSpc>
              <a:spcBef>
                <a:spcPts val="0"/>
              </a:spcBef>
              <a:spcAft>
                <a:spcPts val="0"/>
              </a:spcAft>
              <a:buNone/>
            </a:pPr>
            <a:r>
              <a:rPr lang="en">
                <a:solidFill>
                  <a:srgbClr val="1C4587"/>
                </a:solidFill>
                <a:latin typeface="Lucida Sans"/>
                <a:ea typeface="Lucida Sans"/>
                <a:cs typeface="Lucida Sans"/>
                <a:sym typeface="Lucida Sans"/>
              </a:rPr>
              <a:t>This Month in the Economy</a:t>
            </a:r>
            <a:endParaRPr sz="800" b="0" i="0" u="none" strike="noStrike" cap="none">
              <a:solidFill>
                <a:srgbClr val="1C4587"/>
              </a:solidFill>
              <a:latin typeface="Times New Roman"/>
              <a:ea typeface="Times New Roman"/>
              <a:cs typeface="Times New Roman"/>
              <a:sym typeface="Times New Roman"/>
            </a:endParaRPr>
          </a:p>
        </p:txBody>
      </p:sp>
      <p:pic>
        <p:nvPicPr>
          <p:cNvPr id="132" name="Google Shape;132;p25"/>
          <p:cNvPicPr preferRelativeResize="0"/>
          <p:nvPr/>
        </p:nvPicPr>
        <p:blipFill>
          <a:blip r:embed="rId3">
            <a:alphaModFix/>
          </a:blip>
          <a:stretch>
            <a:fillRect/>
          </a:stretch>
        </p:blipFill>
        <p:spPr>
          <a:xfrm>
            <a:off x="5600225" y="2099875"/>
            <a:ext cx="2715000" cy="2722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ctrTitle"/>
          </p:nvPr>
        </p:nvSpPr>
        <p:spPr>
          <a:xfrm>
            <a:off x="311708" y="861038"/>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38" name="Google Shape;138;p26"/>
          <p:cNvSpPr txBox="1">
            <a:spLocks noGrp="1"/>
          </p:cNvSpPr>
          <p:nvPr>
            <p:ph type="subTitle" idx="1"/>
          </p:nvPr>
        </p:nvSpPr>
        <p:spPr>
          <a:xfrm>
            <a:off x="311700" y="2950588"/>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139" name="Google Shape;139;p26"/>
          <p:cNvPicPr preferRelativeResize="0"/>
          <p:nvPr/>
        </p:nvPicPr>
        <p:blipFill>
          <a:blip r:embed="rId3">
            <a:alphaModFix/>
          </a:blip>
          <a:stretch>
            <a:fillRect/>
          </a:stretch>
        </p:blipFill>
        <p:spPr>
          <a:xfrm>
            <a:off x="3" y="116463"/>
            <a:ext cx="5229367" cy="3626724"/>
          </a:xfrm>
          <a:prstGeom prst="rect">
            <a:avLst/>
          </a:prstGeom>
          <a:noFill/>
          <a:ln>
            <a:noFill/>
          </a:ln>
        </p:spPr>
      </p:pic>
      <p:pic>
        <p:nvPicPr>
          <p:cNvPr id="140" name="Google Shape;140;p26"/>
          <p:cNvPicPr preferRelativeResize="0"/>
          <p:nvPr/>
        </p:nvPicPr>
        <p:blipFill>
          <a:blip r:embed="rId4">
            <a:alphaModFix/>
          </a:blip>
          <a:stretch>
            <a:fillRect/>
          </a:stretch>
        </p:blipFill>
        <p:spPr>
          <a:xfrm>
            <a:off x="3309950" y="1378825"/>
            <a:ext cx="5834051" cy="2403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7"/>
          <p:cNvPicPr preferRelativeResize="0"/>
          <p:nvPr/>
        </p:nvPicPr>
        <p:blipFill>
          <a:blip r:embed="rId3">
            <a:alphaModFix/>
          </a:blip>
          <a:stretch>
            <a:fillRect/>
          </a:stretch>
        </p:blipFill>
        <p:spPr>
          <a:xfrm>
            <a:off x="4948200" y="1253075"/>
            <a:ext cx="4195800" cy="2637360"/>
          </a:xfrm>
          <a:prstGeom prst="rect">
            <a:avLst/>
          </a:prstGeom>
          <a:noFill/>
          <a:ln>
            <a:noFill/>
          </a:ln>
        </p:spPr>
      </p:pic>
      <p:sp>
        <p:nvSpPr>
          <p:cNvPr id="146" name="Google Shape;146;p27"/>
          <p:cNvSpPr txBox="1">
            <a:spLocks noGrp="1"/>
          </p:cNvSpPr>
          <p:nvPr>
            <p:ph type="title"/>
          </p:nvPr>
        </p:nvSpPr>
        <p:spPr>
          <a:xfrm>
            <a:off x="567350" y="342775"/>
            <a:ext cx="5119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Lucida Sans"/>
                <a:ea typeface="Lucida Sans"/>
                <a:cs typeface="Lucida Sans"/>
                <a:sym typeface="Lucida Sans"/>
              </a:rPr>
              <a:t>Croatian economy in a nutshell</a:t>
            </a:r>
            <a:endParaRPr>
              <a:latin typeface="Lucida Sans"/>
              <a:ea typeface="Lucida Sans"/>
              <a:cs typeface="Lucida Sans"/>
              <a:sym typeface="Lucida Sans"/>
            </a:endParaRPr>
          </a:p>
        </p:txBody>
      </p:sp>
      <p:sp>
        <p:nvSpPr>
          <p:cNvPr id="147" name="Google Shape;147;p27"/>
          <p:cNvSpPr txBox="1">
            <a:spLocks noGrp="1"/>
          </p:cNvSpPr>
          <p:nvPr>
            <p:ph type="body" idx="1"/>
          </p:nvPr>
        </p:nvSpPr>
        <p:spPr>
          <a:xfrm>
            <a:off x="323700" y="1253075"/>
            <a:ext cx="4962900" cy="3155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Verdana"/>
              <a:buChar char="●"/>
            </a:pPr>
            <a:r>
              <a:rPr lang="en">
                <a:latin typeface="Verdana"/>
                <a:ea typeface="Verdana"/>
                <a:cs typeface="Verdana"/>
                <a:sym typeface="Verdana"/>
              </a:rPr>
              <a:t>Importance of tourism</a:t>
            </a:r>
            <a:endParaRPr>
              <a:latin typeface="Verdana"/>
              <a:ea typeface="Verdana"/>
              <a:cs typeface="Verdana"/>
              <a:sym typeface="Verdana"/>
            </a:endParaRPr>
          </a:p>
          <a:p>
            <a:pPr marL="914400" lvl="1" indent="-317500" algn="l" rtl="0">
              <a:spcBef>
                <a:spcPts val="0"/>
              </a:spcBef>
              <a:spcAft>
                <a:spcPts val="0"/>
              </a:spcAft>
              <a:buSzPts val="1400"/>
              <a:buFont typeface="Verdana"/>
              <a:buChar char="○"/>
            </a:pPr>
            <a:r>
              <a:rPr lang="en">
                <a:latin typeface="Verdana"/>
                <a:ea typeface="Verdana"/>
                <a:cs typeface="Verdana"/>
                <a:sym typeface="Verdana"/>
              </a:rPr>
              <a:t>20 million tourists per year</a:t>
            </a:r>
            <a:endParaRPr>
              <a:latin typeface="Verdana"/>
              <a:ea typeface="Verdana"/>
              <a:cs typeface="Verdana"/>
              <a:sym typeface="Verdana"/>
            </a:endParaRPr>
          </a:p>
          <a:p>
            <a:pPr marL="914400" lvl="1" indent="-317500" algn="l" rtl="0">
              <a:spcBef>
                <a:spcPts val="0"/>
              </a:spcBef>
              <a:spcAft>
                <a:spcPts val="0"/>
              </a:spcAft>
              <a:buSzPts val="1400"/>
              <a:buFont typeface="Verdana"/>
              <a:buChar char="○"/>
            </a:pPr>
            <a:r>
              <a:rPr lang="en">
                <a:latin typeface="Verdana"/>
                <a:ea typeface="Verdana"/>
                <a:cs typeface="Verdana"/>
                <a:sym typeface="Verdana"/>
              </a:rPr>
              <a:t>20% of GDP</a:t>
            </a:r>
            <a:endParaRPr>
              <a:latin typeface="Verdana"/>
              <a:ea typeface="Verdana"/>
              <a:cs typeface="Verdana"/>
              <a:sym typeface="Verdana"/>
            </a:endParaRPr>
          </a:p>
          <a:p>
            <a:pPr marL="457200" lvl="0" indent="-342900" algn="l" rtl="0">
              <a:spcBef>
                <a:spcPts val="0"/>
              </a:spcBef>
              <a:spcAft>
                <a:spcPts val="0"/>
              </a:spcAft>
              <a:buSzPts val="1800"/>
              <a:buFont typeface="Verdana"/>
              <a:buChar char="●"/>
            </a:pPr>
            <a:r>
              <a:rPr lang="en">
                <a:latin typeface="Verdana"/>
                <a:ea typeface="Verdana"/>
                <a:cs typeface="Verdana"/>
                <a:sym typeface="Verdana"/>
              </a:rPr>
              <a:t>Main trading partners: </a:t>
            </a:r>
            <a:endParaRPr>
              <a:latin typeface="Verdana"/>
              <a:ea typeface="Verdana"/>
              <a:cs typeface="Verdana"/>
              <a:sym typeface="Verdana"/>
            </a:endParaRPr>
          </a:p>
          <a:p>
            <a:pPr marL="914400" lvl="1" indent="-317500" algn="l" rtl="0">
              <a:spcBef>
                <a:spcPts val="0"/>
              </a:spcBef>
              <a:spcAft>
                <a:spcPts val="0"/>
              </a:spcAft>
              <a:buSzPts val="1400"/>
              <a:buFont typeface="Verdana"/>
              <a:buChar char="○"/>
            </a:pPr>
            <a:r>
              <a:rPr lang="en">
                <a:latin typeface="Verdana"/>
                <a:ea typeface="Verdana"/>
                <a:cs typeface="Verdana"/>
                <a:sym typeface="Verdana"/>
              </a:rPr>
              <a:t>Germany, Italy, Bosnia and Herzegovina, Slovenia, and Austria</a:t>
            </a:r>
            <a:endParaRPr>
              <a:latin typeface="Verdana"/>
              <a:ea typeface="Verdana"/>
              <a:cs typeface="Verdana"/>
              <a:sym typeface="Verdana"/>
            </a:endParaRPr>
          </a:p>
          <a:p>
            <a:pPr marL="457200" lvl="0" indent="-342900" algn="l" rtl="0">
              <a:spcBef>
                <a:spcPts val="0"/>
              </a:spcBef>
              <a:spcAft>
                <a:spcPts val="0"/>
              </a:spcAft>
              <a:buSzPts val="1800"/>
              <a:buFont typeface="Verdana"/>
              <a:buChar char="●"/>
            </a:pPr>
            <a:r>
              <a:rPr lang="en">
                <a:latin typeface="Verdana"/>
                <a:ea typeface="Verdana"/>
                <a:cs typeface="Verdana"/>
                <a:sym typeface="Verdana"/>
              </a:rPr>
              <a:t>Mostly services-based economy </a:t>
            </a:r>
            <a:endParaRPr>
              <a:latin typeface="Verdana"/>
              <a:ea typeface="Verdana"/>
              <a:cs typeface="Verdana"/>
              <a:sym typeface="Verdana"/>
            </a:endParaRPr>
          </a:p>
          <a:p>
            <a:pPr marL="457200" lvl="0" indent="-342900" algn="l" rtl="0">
              <a:spcBef>
                <a:spcPts val="0"/>
              </a:spcBef>
              <a:spcAft>
                <a:spcPts val="0"/>
              </a:spcAft>
              <a:buSzPts val="1800"/>
              <a:buFont typeface="Verdana"/>
              <a:buChar char="●"/>
            </a:pPr>
            <a:r>
              <a:rPr lang="en">
                <a:latin typeface="Verdana"/>
                <a:ea typeface="Verdana"/>
                <a:cs typeface="Verdana"/>
                <a:sym typeface="Verdana"/>
              </a:rPr>
              <a:t>Low median income (EU-standard)</a:t>
            </a:r>
            <a:endParaRPr>
              <a:latin typeface="Verdana"/>
              <a:ea typeface="Verdana"/>
              <a:cs typeface="Verdana"/>
              <a:sym typeface="Verdana"/>
            </a:endParaRPr>
          </a:p>
          <a:p>
            <a:pPr marL="457200" lvl="0" indent="-342900" algn="l" rtl="0">
              <a:spcBef>
                <a:spcPts val="0"/>
              </a:spcBef>
              <a:spcAft>
                <a:spcPts val="0"/>
              </a:spcAft>
              <a:buSzPts val="1800"/>
              <a:buFont typeface="Verdana"/>
              <a:buChar char="●"/>
            </a:pPr>
            <a:r>
              <a:rPr lang="en">
                <a:latin typeface="Verdana"/>
                <a:ea typeface="Verdana"/>
                <a:cs typeface="Verdana"/>
                <a:sym typeface="Verdana"/>
              </a:rPr>
              <a:t>Croatian Kuna previously pegged to the euro</a:t>
            </a:r>
            <a:endParaRPr>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Lucida Sans"/>
                <a:ea typeface="Lucida Sans"/>
                <a:cs typeface="Lucida Sans"/>
                <a:sym typeface="Lucida Sans"/>
              </a:rPr>
              <a:t>How to join the eurozone: Convergence criteria</a:t>
            </a:r>
            <a:endParaRPr dirty="0">
              <a:latin typeface="Lucida Sans"/>
              <a:ea typeface="Lucida Sans"/>
              <a:cs typeface="Lucida Sans"/>
              <a:sym typeface="Lucida Sans"/>
            </a:endParaRPr>
          </a:p>
        </p:txBody>
      </p:sp>
      <p:sp>
        <p:nvSpPr>
          <p:cNvPr id="153" name="Google Shape;153;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30200" algn="l" rtl="0">
              <a:lnSpc>
                <a:spcPct val="150000"/>
              </a:lnSpc>
              <a:spcBef>
                <a:spcPts val="0"/>
              </a:spcBef>
              <a:spcAft>
                <a:spcPts val="0"/>
              </a:spcAft>
              <a:buSzPts val="1600"/>
              <a:buFont typeface="Verdana"/>
              <a:buChar char="❏"/>
            </a:pPr>
            <a:r>
              <a:rPr lang="en" sz="1600" dirty="0">
                <a:latin typeface="Verdana"/>
                <a:ea typeface="Verdana"/>
                <a:cs typeface="Verdana"/>
                <a:sym typeface="Verdana"/>
              </a:rPr>
              <a:t>Inflation not much higher than EU benchmark countries with low inflation</a:t>
            </a:r>
            <a:endParaRPr sz="1600" dirty="0">
              <a:latin typeface="Verdana"/>
              <a:ea typeface="Verdana"/>
              <a:cs typeface="Verdana"/>
              <a:sym typeface="Verdana"/>
            </a:endParaRPr>
          </a:p>
          <a:p>
            <a:pPr marL="457200" lvl="0" indent="-330200" algn="l" rtl="0">
              <a:lnSpc>
                <a:spcPct val="150000"/>
              </a:lnSpc>
              <a:spcBef>
                <a:spcPts val="0"/>
              </a:spcBef>
              <a:spcAft>
                <a:spcPts val="0"/>
              </a:spcAft>
              <a:buSzPts val="1600"/>
              <a:buFont typeface="Verdana"/>
              <a:buChar char="❏"/>
            </a:pPr>
            <a:r>
              <a:rPr lang="en" sz="1600" dirty="0">
                <a:latin typeface="Verdana"/>
                <a:ea typeface="Verdana"/>
                <a:cs typeface="Verdana"/>
                <a:sym typeface="Verdana"/>
              </a:rPr>
              <a:t>Maximum budget deficit of 3% of GDP</a:t>
            </a:r>
            <a:endParaRPr sz="1600" dirty="0">
              <a:latin typeface="Verdana"/>
              <a:ea typeface="Verdana"/>
              <a:cs typeface="Verdana"/>
              <a:sym typeface="Verdana"/>
            </a:endParaRPr>
          </a:p>
          <a:p>
            <a:pPr marL="457200" lvl="0" indent="-330200" algn="l" rtl="0">
              <a:lnSpc>
                <a:spcPct val="150000"/>
              </a:lnSpc>
              <a:spcBef>
                <a:spcPts val="0"/>
              </a:spcBef>
              <a:spcAft>
                <a:spcPts val="0"/>
              </a:spcAft>
              <a:buSzPts val="1600"/>
              <a:buFont typeface="Verdana"/>
              <a:buChar char="❏"/>
            </a:pPr>
            <a:r>
              <a:rPr lang="en" sz="1600" dirty="0">
                <a:latin typeface="Verdana"/>
                <a:ea typeface="Verdana"/>
                <a:cs typeface="Verdana"/>
                <a:sym typeface="Verdana"/>
              </a:rPr>
              <a:t>Maximum public debt of 60% of GDP </a:t>
            </a:r>
            <a:endParaRPr sz="1600" dirty="0">
              <a:latin typeface="Verdana"/>
              <a:ea typeface="Verdana"/>
              <a:cs typeface="Verdana"/>
              <a:sym typeface="Verdana"/>
            </a:endParaRPr>
          </a:p>
          <a:p>
            <a:pPr marL="457200" lvl="0" indent="-330200" algn="l" rtl="0">
              <a:lnSpc>
                <a:spcPct val="150000"/>
              </a:lnSpc>
              <a:spcBef>
                <a:spcPts val="0"/>
              </a:spcBef>
              <a:spcAft>
                <a:spcPts val="0"/>
              </a:spcAft>
              <a:buSzPts val="1600"/>
              <a:buFont typeface="Verdana"/>
              <a:buChar char="❏"/>
            </a:pPr>
            <a:r>
              <a:rPr lang="en" sz="1600" dirty="0">
                <a:latin typeface="Verdana"/>
                <a:ea typeface="Verdana"/>
                <a:cs typeface="Verdana"/>
                <a:sym typeface="Verdana"/>
              </a:rPr>
              <a:t>Stable exchange rate</a:t>
            </a:r>
            <a:endParaRPr sz="1600" dirty="0">
              <a:latin typeface="Verdana"/>
              <a:ea typeface="Verdana"/>
              <a:cs typeface="Verdana"/>
              <a:sym typeface="Verdana"/>
            </a:endParaRPr>
          </a:p>
          <a:p>
            <a:pPr marL="457200" lvl="0" indent="-330200" algn="l" rtl="0">
              <a:lnSpc>
                <a:spcPct val="150000"/>
              </a:lnSpc>
              <a:spcBef>
                <a:spcPts val="0"/>
              </a:spcBef>
              <a:spcAft>
                <a:spcPts val="0"/>
              </a:spcAft>
              <a:buSzPts val="1600"/>
              <a:buFont typeface="Verdana"/>
              <a:buChar char="❏"/>
            </a:pPr>
            <a:r>
              <a:rPr lang="en" sz="1600" dirty="0">
                <a:latin typeface="Verdana"/>
                <a:ea typeface="Verdana"/>
                <a:cs typeface="Verdana"/>
                <a:sym typeface="Verdana"/>
              </a:rPr>
              <a:t>Having the currency pegged to the euro for 2 years minimum (ERM II)</a:t>
            </a:r>
            <a:endParaRPr sz="1600" dirty="0">
              <a:latin typeface="Verdana"/>
              <a:ea typeface="Verdana"/>
              <a:cs typeface="Verdana"/>
              <a:sym typeface="Verdana"/>
            </a:endParaRPr>
          </a:p>
          <a:p>
            <a:pPr marL="457200" lvl="0" indent="-330200" algn="l" rtl="0">
              <a:lnSpc>
                <a:spcPct val="150000"/>
              </a:lnSpc>
              <a:spcBef>
                <a:spcPts val="0"/>
              </a:spcBef>
              <a:spcAft>
                <a:spcPts val="0"/>
              </a:spcAft>
              <a:buSzPts val="1600"/>
              <a:buFont typeface="Verdana"/>
              <a:buChar char="❏"/>
            </a:pPr>
            <a:r>
              <a:rPr lang="en" sz="1600" dirty="0">
                <a:latin typeface="Verdana"/>
                <a:ea typeface="Verdana"/>
                <a:cs typeface="Verdana"/>
                <a:sym typeface="Verdana"/>
              </a:rPr>
              <a:t>Long-term interest rates not much higher than EU benchmark countries with low inflation</a:t>
            </a:r>
            <a:endParaRPr sz="1600" dirty="0">
              <a:latin typeface="Verdana"/>
              <a:ea typeface="Verdana"/>
              <a:cs typeface="Verdana"/>
              <a:sym typeface="Verdana"/>
            </a:endParaRPr>
          </a:p>
          <a:p>
            <a:pPr marL="457200" lvl="0" indent="-330200" algn="l" rtl="0">
              <a:lnSpc>
                <a:spcPct val="150000"/>
              </a:lnSpc>
              <a:spcBef>
                <a:spcPts val="0"/>
              </a:spcBef>
              <a:spcAft>
                <a:spcPts val="0"/>
              </a:spcAft>
              <a:buSzPts val="1600"/>
              <a:buFont typeface="Verdana"/>
              <a:buChar char="❏"/>
            </a:pPr>
            <a:r>
              <a:rPr lang="en" sz="1600" dirty="0">
                <a:latin typeface="Verdana"/>
                <a:ea typeface="Verdana"/>
                <a:cs typeface="Verdana"/>
                <a:sym typeface="Verdana"/>
              </a:rPr>
              <a:t>Having a ban on monetary financing (Compatibility of legislation)</a:t>
            </a:r>
            <a:endParaRPr sz="1600" dirty="0">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Exercise: How did Croatia meet the convergence criteria?</a:t>
            </a:r>
            <a:endParaRPr/>
          </a:p>
        </p:txBody>
      </p:sp>
      <p:sp>
        <p:nvSpPr>
          <p:cNvPr id="159" name="Google Shape;159;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lnSpc>
                <a:spcPct val="150000"/>
              </a:lnSpc>
              <a:spcBef>
                <a:spcPts val="0"/>
              </a:spcBef>
              <a:spcAft>
                <a:spcPts val="0"/>
              </a:spcAft>
              <a:buNone/>
            </a:pPr>
            <a:r>
              <a:rPr lang="en" sz="1600">
                <a:latin typeface="Verdana"/>
                <a:ea typeface="Verdana"/>
                <a:cs typeface="Verdana"/>
                <a:sym typeface="Verdana"/>
              </a:rPr>
              <a:t>10 minutes in groups of 2 or 3 - Find out how Croatia fulfilled these criteria:</a:t>
            </a:r>
            <a:endParaRPr sz="1600">
              <a:latin typeface="Verdana"/>
              <a:ea typeface="Verdana"/>
              <a:cs typeface="Verdana"/>
              <a:sym typeface="Verdana"/>
            </a:endParaRPr>
          </a:p>
          <a:p>
            <a:pPr marL="457200" lvl="0" indent="-330200" algn="l" rtl="0">
              <a:lnSpc>
                <a:spcPct val="150000"/>
              </a:lnSpc>
              <a:spcBef>
                <a:spcPts val="1200"/>
              </a:spcBef>
              <a:spcAft>
                <a:spcPts val="0"/>
              </a:spcAft>
              <a:buSzPts val="1600"/>
              <a:buFont typeface="Verdana"/>
              <a:buChar char="❏"/>
            </a:pPr>
            <a:r>
              <a:rPr lang="en" sz="1600">
                <a:latin typeface="Verdana"/>
                <a:ea typeface="Verdana"/>
                <a:cs typeface="Verdana"/>
                <a:sym typeface="Verdana"/>
              </a:rPr>
              <a:t>Inflation not much higher than EU benchmark countries with low inflation</a:t>
            </a:r>
            <a:endParaRPr sz="1600">
              <a:latin typeface="Verdana"/>
              <a:ea typeface="Verdana"/>
              <a:cs typeface="Verdana"/>
              <a:sym typeface="Verdana"/>
            </a:endParaRPr>
          </a:p>
          <a:p>
            <a:pPr marL="457200" lvl="0" indent="-330200" algn="l" rtl="0">
              <a:lnSpc>
                <a:spcPct val="150000"/>
              </a:lnSpc>
              <a:spcBef>
                <a:spcPts val="0"/>
              </a:spcBef>
              <a:spcAft>
                <a:spcPts val="0"/>
              </a:spcAft>
              <a:buSzPts val="1600"/>
              <a:buFont typeface="Verdana"/>
              <a:buChar char="❏"/>
            </a:pPr>
            <a:r>
              <a:rPr lang="en" sz="1600">
                <a:latin typeface="Verdana"/>
                <a:ea typeface="Verdana"/>
                <a:cs typeface="Verdana"/>
                <a:sym typeface="Verdana"/>
              </a:rPr>
              <a:t>Maximum budget deficit of 3% of GDP</a:t>
            </a:r>
            <a:endParaRPr sz="1600">
              <a:latin typeface="Verdana"/>
              <a:ea typeface="Verdana"/>
              <a:cs typeface="Verdana"/>
              <a:sym typeface="Verdana"/>
            </a:endParaRPr>
          </a:p>
          <a:p>
            <a:pPr marL="457200" lvl="0" indent="-330200" algn="l" rtl="0">
              <a:lnSpc>
                <a:spcPct val="150000"/>
              </a:lnSpc>
              <a:spcBef>
                <a:spcPts val="0"/>
              </a:spcBef>
              <a:spcAft>
                <a:spcPts val="0"/>
              </a:spcAft>
              <a:buSzPts val="1600"/>
              <a:buFont typeface="Verdana"/>
              <a:buChar char="❏"/>
            </a:pPr>
            <a:r>
              <a:rPr lang="en" sz="1600">
                <a:latin typeface="Verdana"/>
                <a:ea typeface="Verdana"/>
                <a:cs typeface="Verdana"/>
                <a:sym typeface="Verdana"/>
              </a:rPr>
              <a:t>Maximum public debt of 60% of GDP </a:t>
            </a:r>
            <a:endParaRPr sz="1600">
              <a:latin typeface="Verdana"/>
              <a:ea typeface="Verdana"/>
              <a:cs typeface="Verdana"/>
              <a:sym typeface="Verdana"/>
            </a:endParaRPr>
          </a:p>
          <a:p>
            <a:pPr marL="457200" lvl="0" indent="-330200" algn="l" rtl="0">
              <a:lnSpc>
                <a:spcPct val="150000"/>
              </a:lnSpc>
              <a:spcBef>
                <a:spcPts val="0"/>
              </a:spcBef>
              <a:spcAft>
                <a:spcPts val="0"/>
              </a:spcAft>
              <a:buSzPts val="1600"/>
              <a:buFont typeface="Verdana"/>
              <a:buChar char="❏"/>
            </a:pPr>
            <a:r>
              <a:rPr lang="en" sz="1600">
                <a:latin typeface="Verdana"/>
                <a:ea typeface="Verdana"/>
                <a:cs typeface="Verdana"/>
                <a:sym typeface="Verdana"/>
              </a:rPr>
              <a:t>Stable exchange rate</a:t>
            </a:r>
            <a:endParaRPr sz="1600">
              <a:latin typeface="Verdana"/>
              <a:ea typeface="Verdana"/>
              <a:cs typeface="Verdana"/>
              <a:sym typeface="Verdana"/>
            </a:endParaRPr>
          </a:p>
          <a:p>
            <a:pPr marL="457200" lvl="0" indent="-330200" algn="l" rtl="0">
              <a:lnSpc>
                <a:spcPct val="150000"/>
              </a:lnSpc>
              <a:spcBef>
                <a:spcPts val="0"/>
              </a:spcBef>
              <a:spcAft>
                <a:spcPts val="0"/>
              </a:spcAft>
              <a:buSzPts val="1600"/>
              <a:buFont typeface="Verdana"/>
              <a:buChar char="❏"/>
            </a:pPr>
            <a:r>
              <a:rPr lang="en" sz="1600">
                <a:latin typeface="Verdana"/>
                <a:ea typeface="Verdana"/>
                <a:cs typeface="Verdana"/>
                <a:sym typeface="Verdana"/>
              </a:rPr>
              <a:t>Having the currency pegged to the euro for 2 years minimum (ERM II)</a:t>
            </a:r>
            <a:endParaRPr sz="1600">
              <a:latin typeface="Verdana"/>
              <a:ea typeface="Verdana"/>
              <a:cs typeface="Verdana"/>
              <a:sym typeface="Verdana"/>
            </a:endParaRPr>
          </a:p>
          <a:p>
            <a:pPr marL="457200" lvl="0" indent="-330200" algn="l" rtl="0">
              <a:lnSpc>
                <a:spcPct val="150000"/>
              </a:lnSpc>
              <a:spcBef>
                <a:spcPts val="0"/>
              </a:spcBef>
              <a:spcAft>
                <a:spcPts val="0"/>
              </a:spcAft>
              <a:buSzPts val="1600"/>
              <a:buFont typeface="Verdana"/>
              <a:buChar char="❏"/>
            </a:pPr>
            <a:r>
              <a:rPr lang="en" sz="1600">
                <a:latin typeface="Verdana"/>
                <a:ea typeface="Verdana"/>
                <a:cs typeface="Verdana"/>
                <a:sym typeface="Verdana"/>
              </a:rPr>
              <a:t>Long-term interest rates not much higher than EU benchmark countries with low inflation</a:t>
            </a:r>
            <a:endParaRPr sz="1600">
              <a:latin typeface="Verdana"/>
              <a:ea typeface="Verdana"/>
              <a:cs typeface="Verdana"/>
              <a:sym typeface="Verdana"/>
            </a:endParaRPr>
          </a:p>
          <a:p>
            <a:pPr marL="457200" lvl="0" indent="-330200" algn="l" rtl="0">
              <a:lnSpc>
                <a:spcPct val="150000"/>
              </a:lnSpc>
              <a:spcBef>
                <a:spcPts val="0"/>
              </a:spcBef>
              <a:spcAft>
                <a:spcPts val="0"/>
              </a:spcAft>
              <a:buSzPts val="1600"/>
              <a:buFont typeface="Verdana"/>
              <a:buChar char="❏"/>
            </a:pPr>
            <a:r>
              <a:rPr lang="en" sz="1600">
                <a:latin typeface="Verdana"/>
                <a:ea typeface="Verdana"/>
                <a:cs typeface="Verdana"/>
                <a:sym typeface="Verdana"/>
              </a:rPr>
              <a:t>Having a ban on monetary financing (Compatibility of legislation)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Arguments for and against joining the eurozone</a:t>
            </a:r>
            <a:endParaRPr dirty="0"/>
          </a:p>
        </p:txBody>
      </p:sp>
      <p:sp>
        <p:nvSpPr>
          <p:cNvPr id="165" name="Google Shape;165;p30"/>
          <p:cNvSpPr txBox="1">
            <a:spLocks noGrp="1"/>
          </p:cNvSpPr>
          <p:nvPr>
            <p:ph type="body" idx="1"/>
          </p:nvPr>
        </p:nvSpPr>
        <p:spPr>
          <a:xfrm>
            <a:off x="311700" y="1152475"/>
            <a:ext cx="3460500" cy="14193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Font typeface="Verdana"/>
              <a:buChar char="●"/>
            </a:pPr>
            <a:r>
              <a:rPr lang="en">
                <a:latin typeface="Verdana"/>
                <a:ea typeface="Verdana"/>
                <a:cs typeface="Verdana"/>
                <a:sym typeface="Verdana"/>
              </a:rPr>
              <a:t>Monetary policy</a:t>
            </a:r>
            <a:endParaRPr>
              <a:latin typeface="Verdana"/>
              <a:ea typeface="Verdana"/>
              <a:cs typeface="Verdana"/>
              <a:sym typeface="Verdana"/>
            </a:endParaRPr>
          </a:p>
          <a:p>
            <a:pPr marL="457200" lvl="0" indent="-342900" algn="l" rtl="0">
              <a:lnSpc>
                <a:spcPct val="150000"/>
              </a:lnSpc>
              <a:spcBef>
                <a:spcPts val="0"/>
              </a:spcBef>
              <a:spcAft>
                <a:spcPts val="0"/>
              </a:spcAft>
              <a:buSzPts val="1800"/>
              <a:buFont typeface="Verdana"/>
              <a:buChar char="●"/>
            </a:pPr>
            <a:r>
              <a:rPr lang="en">
                <a:latin typeface="Verdana"/>
                <a:ea typeface="Verdana"/>
                <a:cs typeface="Verdana"/>
                <a:sym typeface="Verdana"/>
              </a:rPr>
              <a:t>Exchange rate</a:t>
            </a:r>
            <a:endParaRPr>
              <a:latin typeface="Verdana"/>
              <a:ea typeface="Verdana"/>
              <a:cs typeface="Verdana"/>
              <a:sym typeface="Verdana"/>
            </a:endParaRPr>
          </a:p>
          <a:p>
            <a:pPr marL="457200" lvl="0" indent="-342900" algn="l" rtl="0">
              <a:lnSpc>
                <a:spcPct val="150000"/>
              </a:lnSpc>
              <a:spcBef>
                <a:spcPts val="0"/>
              </a:spcBef>
              <a:spcAft>
                <a:spcPts val="0"/>
              </a:spcAft>
              <a:buSzPts val="1800"/>
              <a:buFont typeface="Verdana"/>
              <a:buChar char="●"/>
            </a:pPr>
            <a:r>
              <a:rPr lang="en">
                <a:latin typeface="Verdana"/>
                <a:ea typeface="Verdana"/>
                <a:cs typeface="Verdana"/>
                <a:sym typeface="Verdana"/>
              </a:rPr>
              <a:t>Fiscal policy</a:t>
            </a:r>
            <a:endParaRPr>
              <a:latin typeface="Verdana"/>
              <a:ea typeface="Verdana"/>
              <a:cs typeface="Verdana"/>
              <a:sym typeface="Verdana"/>
            </a:endParaRPr>
          </a:p>
        </p:txBody>
      </p:sp>
      <p:sp>
        <p:nvSpPr>
          <p:cNvPr id="166" name="Google Shape;166;p30"/>
          <p:cNvSpPr txBox="1">
            <a:spLocks noGrp="1"/>
          </p:cNvSpPr>
          <p:nvPr>
            <p:ph type="body" idx="1"/>
          </p:nvPr>
        </p:nvSpPr>
        <p:spPr>
          <a:xfrm>
            <a:off x="311700" y="2883250"/>
            <a:ext cx="4359300" cy="2107800"/>
          </a:xfrm>
          <a:prstGeom prst="rect">
            <a:avLst/>
          </a:prstGeom>
        </p:spPr>
        <p:txBody>
          <a:bodyPr spcFirstLastPara="1" wrap="square" lIns="91425" tIns="91425" rIns="91425" bIns="91425" anchor="t" anchorCtr="0">
            <a:normAutofit fontScale="77500" lnSpcReduction="20000"/>
          </a:bodyPr>
          <a:lstStyle/>
          <a:p>
            <a:pPr marL="0" lvl="0" indent="0" algn="l" rtl="0">
              <a:lnSpc>
                <a:spcPct val="150000"/>
              </a:lnSpc>
              <a:spcBef>
                <a:spcPts val="0"/>
              </a:spcBef>
              <a:spcAft>
                <a:spcPts val="1200"/>
              </a:spcAft>
              <a:buNone/>
            </a:pPr>
            <a:r>
              <a:rPr lang="en" i="1">
                <a:latin typeface="Verdana"/>
                <a:ea typeface="Verdana"/>
                <a:cs typeface="Verdana"/>
                <a:sym typeface="Verdana"/>
              </a:rPr>
              <a:t>“I always quote the Bob Dylan song 'When you ain't got nothing, you got nothing to lose'. If you don't have independent monetary policy what are you going to lose by entering into the monetary union?” </a:t>
            </a:r>
            <a:br>
              <a:rPr lang="en">
                <a:latin typeface="Verdana"/>
                <a:ea typeface="Verdana"/>
                <a:cs typeface="Verdana"/>
                <a:sym typeface="Verdana"/>
              </a:rPr>
            </a:br>
            <a:r>
              <a:rPr lang="en">
                <a:latin typeface="Verdana"/>
                <a:ea typeface="Verdana"/>
                <a:cs typeface="Verdana"/>
                <a:sym typeface="Verdana"/>
              </a:rPr>
              <a:t>Boris Vujčić in 2013, Governor of the Croatian National Bank from 2012 to the present</a:t>
            </a:r>
            <a:endParaRPr>
              <a:latin typeface="Verdana"/>
              <a:ea typeface="Verdana"/>
              <a:cs typeface="Verdana"/>
              <a:sym typeface="Verdana"/>
            </a:endParaRPr>
          </a:p>
        </p:txBody>
      </p:sp>
      <p:pic>
        <p:nvPicPr>
          <p:cNvPr id="167" name="Google Shape;167;p30"/>
          <p:cNvPicPr preferRelativeResize="0"/>
          <p:nvPr/>
        </p:nvPicPr>
        <p:blipFill>
          <a:blip r:embed="rId3">
            <a:alphaModFix/>
          </a:blip>
          <a:stretch>
            <a:fillRect/>
          </a:stretch>
        </p:blipFill>
        <p:spPr>
          <a:xfrm>
            <a:off x="4823400" y="1170125"/>
            <a:ext cx="3820975" cy="3820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Clr>
                <a:schemeClr val="dk1"/>
              </a:buClr>
              <a:buSzPts val="1100"/>
              <a:buFont typeface="Arial"/>
              <a:buNone/>
            </a:pPr>
            <a:r>
              <a:rPr lang="en" sz="2800">
                <a:latin typeface="Lucida Sans"/>
                <a:ea typeface="Lucida Sans"/>
                <a:cs typeface="Lucida Sans"/>
                <a:sym typeface="Lucida Sans"/>
              </a:rPr>
              <a:t>Application process</a:t>
            </a:r>
            <a:endParaRPr/>
          </a:p>
        </p:txBody>
      </p:sp>
      <p:grpSp>
        <p:nvGrpSpPr>
          <p:cNvPr id="173" name="Google Shape;173;p31"/>
          <p:cNvGrpSpPr/>
          <p:nvPr/>
        </p:nvGrpSpPr>
        <p:grpSpPr>
          <a:xfrm>
            <a:off x="634696" y="1373703"/>
            <a:ext cx="7874585" cy="3254521"/>
            <a:chOff x="8061" y="5979"/>
            <a:chExt cx="10499446" cy="4339361"/>
          </a:xfrm>
        </p:grpSpPr>
        <p:sp>
          <p:nvSpPr>
            <p:cNvPr id="174" name="Google Shape;174;p31"/>
            <p:cNvSpPr/>
            <p:nvPr/>
          </p:nvSpPr>
          <p:spPr>
            <a:xfrm>
              <a:off x="3040792" y="870618"/>
              <a:ext cx="667200" cy="9150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miter lim="800000"/>
              <a:headEnd type="none" w="sm" len="sm"/>
              <a:tailEnd type="stealth" w="med" len="med"/>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5" name="Google Shape;175;p31"/>
            <p:cNvSpPr txBox="1"/>
            <p:nvPr/>
          </p:nvSpPr>
          <p:spPr>
            <a:xfrm>
              <a:off x="3357014" y="912848"/>
              <a:ext cx="34800" cy="6900"/>
            </a:xfrm>
            <a:prstGeom prst="rect">
              <a:avLst/>
            </a:prstGeom>
            <a:noFill/>
            <a:ln>
              <a:noFill/>
            </a:ln>
          </p:spPr>
          <p:txBody>
            <a:bodyPr spcFirstLastPara="1" wrap="square" lIns="9525" tIns="0" rIns="9525" bIns="0" anchor="ctr" anchorCtr="0">
              <a:noAutofit/>
            </a:bodyPr>
            <a:lstStyle/>
            <a:p>
              <a:pPr marL="0" marR="0" lvl="0" indent="0" algn="ctr" rtl="0">
                <a:lnSpc>
                  <a:spcPct val="90000"/>
                </a:lnSpc>
                <a:spcBef>
                  <a:spcPts val="0"/>
                </a:spcBef>
                <a:spcAft>
                  <a:spcPts val="0"/>
                </a:spcAft>
                <a:buClr>
                  <a:schemeClr val="dk1"/>
                </a:buClr>
                <a:buSzPts val="400"/>
                <a:buFont typeface="Calibri"/>
                <a:buNone/>
              </a:pPr>
              <a:endParaRPr sz="400" b="0" i="0" u="none" strike="noStrike" cap="none">
                <a:solidFill>
                  <a:schemeClr val="dk1"/>
                </a:solidFill>
                <a:latin typeface="Calibri"/>
                <a:ea typeface="Calibri"/>
                <a:cs typeface="Calibri"/>
                <a:sym typeface="Calibri"/>
              </a:endParaRPr>
            </a:p>
          </p:txBody>
        </p:sp>
        <p:sp>
          <p:nvSpPr>
            <p:cNvPr id="176" name="Google Shape;176;p31"/>
            <p:cNvSpPr/>
            <p:nvPr/>
          </p:nvSpPr>
          <p:spPr>
            <a:xfrm>
              <a:off x="8061" y="5979"/>
              <a:ext cx="3034500" cy="18207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7" name="Google Shape;177;p31"/>
            <p:cNvSpPr txBox="1"/>
            <p:nvPr/>
          </p:nvSpPr>
          <p:spPr>
            <a:xfrm>
              <a:off x="8061" y="5979"/>
              <a:ext cx="3034500" cy="1820700"/>
            </a:xfrm>
            <a:prstGeom prst="rect">
              <a:avLst/>
            </a:prstGeom>
            <a:noFill/>
            <a:ln>
              <a:noFill/>
            </a:ln>
          </p:spPr>
          <p:txBody>
            <a:bodyPr spcFirstLastPara="1" wrap="square" lIns="112025" tIns="112025" rIns="112025" bIns="112025" anchor="ctr" anchorCtr="0">
              <a:noAutofit/>
            </a:bodyPr>
            <a:lstStyle/>
            <a:p>
              <a:pPr marL="0" marR="0" lvl="0" indent="0" algn="ctr" rtl="0">
                <a:lnSpc>
                  <a:spcPct val="90000"/>
                </a:lnSpc>
                <a:spcBef>
                  <a:spcPts val="0"/>
                </a:spcBef>
                <a:spcAft>
                  <a:spcPts val="0"/>
                </a:spcAft>
                <a:buClr>
                  <a:schemeClr val="lt1"/>
                </a:buClr>
                <a:buSzPts val="1600"/>
                <a:buFont typeface="Verdana"/>
                <a:buNone/>
              </a:pPr>
              <a:r>
                <a:rPr lang="en" sz="1600" b="0" i="0" u="none" strike="noStrike" cap="none">
                  <a:solidFill>
                    <a:schemeClr val="lt1"/>
                  </a:solidFill>
                  <a:latin typeface="Verdana"/>
                  <a:ea typeface="Verdana"/>
                  <a:cs typeface="Verdana"/>
                  <a:sym typeface="Verdana"/>
                </a:rPr>
                <a:t>2013: Croatia joined the EU</a:t>
              </a:r>
              <a:endParaRPr sz="1600" b="0" i="0" u="none" strike="noStrike" cap="none">
                <a:solidFill>
                  <a:schemeClr val="lt1"/>
                </a:solidFill>
                <a:latin typeface="Verdana"/>
                <a:ea typeface="Verdana"/>
                <a:cs typeface="Verdana"/>
                <a:sym typeface="Verdana"/>
              </a:endParaRPr>
            </a:p>
          </p:txBody>
        </p:sp>
        <p:sp>
          <p:nvSpPr>
            <p:cNvPr id="178" name="Google Shape;178;p31"/>
            <p:cNvSpPr/>
            <p:nvPr/>
          </p:nvSpPr>
          <p:spPr>
            <a:xfrm>
              <a:off x="6773265" y="870618"/>
              <a:ext cx="667200" cy="9150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miter lim="800000"/>
              <a:headEnd type="none" w="sm" len="sm"/>
              <a:tailEnd type="stealth" w="med" len="med"/>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9" name="Google Shape;179;p31"/>
            <p:cNvSpPr txBox="1"/>
            <p:nvPr/>
          </p:nvSpPr>
          <p:spPr>
            <a:xfrm>
              <a:off x="7089488" y="912848"/>
              <a:ext cx="34800" cy="6900"/>
            </a:xfrm>
            <a:prstGeom prst="rect">
              <a:avLst/>
            </a:prstGeom>
            <a:noFill/>
            <a:ln>
              <a:noFill/>
            </a:ln>
          </p:spPr>
          <p:txBody>
            <a:bodyPr spcFirstLastPara="1" wrap="square" lIns="9525" tIns="0" rIns="9525" bIns="0" anchor="ctr" anchorCtr="0">
              <a:noAutofit/>
            </a:bodyPr>
            <a:lstStyle/>
            <a:p>
              <a:pPr marL="0" marR="0" lvl="0" indent="0" algn="ctr" rtl="0">
                <a:lnSpc>
                  <a:spcPct val="90000"/>
                </a:lnSpc>
                <a:spcBef>
                  <a:spcPts val="0"/>
                </a:spcBef>
                <a:spcAft>
                  <a:spcPts val="0"/>
                </a:spcAft>
                <a:buClr>
                  <a:schemeClr val="dk1"/>
                </a:buClr>
                <a:buSzPts val="400"/>
                <a:buFont typeface="Calibri"/>
                <a:buNone/>
              </a:pPr>
              <a:endParaRPr sz="400" b="0" i="0" u="none" strike="noStrike" cap="none">
                <a:solidFill>
                  <a:schemeClr val="dk1"/>
                </a:solidFill>
                <a:latin typeface="Calibri"/>
                <a:ea typeface="Calibri"/>
                <a:cs typeface="Calibri"/>
                <a:sym typeface="Calibri"/>
              </a:endParaRPr>
            </a:p>
          </p:txBody>
        </p:sp>
        <p:sp>
          <p:nvSpPr>
            <p:cNvPr id="180" name="Google Shape;180;p31"/>
            <p:cNvSpPr/>
            <p:nvPr/>
          </p:nvSpPr>
          <p:spPr>
            <a:xfrm>
              <a:off x="3740534" y="5979"/>
              <a:ext cx="3034500" cy="18207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1" name="Google Shape;181;p31"/>
            <p:cNvSpPr txBox="1"/>
            <p:nvPr/>
          </p:nvSpPr>
          <p:spPr>
            <a:xfrm>
              <a:off x="3740534" y="5979"/>
              <a:ext cx="3034500" cy="1820700"/>
            </a:xfrm>
            <a:prstGeom prst="rect">
              <a:avLst/>
            </a:prstGeom>
            <a:noFill/>
            <a:ln>
              <a:noFill/>
            </a:ln>
          </p:spPr>
          <p:txBody>
            <a:bodyPr spcFirstLastPara="1" wrap="square" lIns="112025" tIns="112025" rIns="112025" bIns="112025" anchor="ctr" anchorCtr="0">
              <a:noAutofit/>
            </a:bodyPr>
            <a:lstStyle/>
            <a:p>
              <a:pPr marL="0" marR="0" lvl="0" indent="0" algn="ctr" rtl="0">
                <a:lnSpc>
                  <a:spcPct val="90000"/>
                </a:lnSpc>
                <a:spcBef>
                  <a:spcPts val="0"/>
                </a:spcBef>
                <a:spcAft>
                  <a:spcPts val="0"/>
                </a:spcAft>
                <a:buClr>
                  <a:schemeClr val="lt1"/>
                </a:buClr>
                <a:buSzPts val="1600"/>
                <a:buFont typeface="Verdana"/>
                <a:buNone/>
              </a:pPr>
              <a:r>
                <a:rPr lang="en" sz="1600" b="0" i="0" u="none" strike="noStrike" cap="none">
                  <a:solidFill>
                    <a:schemeClr val="lt1"/>
                  </a:solidFill>
                  <a:latin typeface="Verdana"/>
                  <a:ea typeface="Verdana"/>
                  <a:cs typeface="Verdana"/>
                  <a:sym typeface="Verdana"/>
                </a:rPr>
                <a:t>2015/2016: Original goal to adopt the euro</a:t>
              </a:r>
              <a:endParaRPr sz="1600" b="0" i="0" u="none" strike="noStrike" cap="none">
                <a:solidFill>
                  <a:schemeClr val="lt1"/>
                </a:solidFill>
                <a:latin typeface="Verdana"/>
                <a:ea typeface="Verdana"/>
                <a:cs typeface="Verdana"/>
                <a:sym typeface="Verdana"/>
              </a:endParaRPr>
            </a:p>
          </p:txBody>
        </p:sp>
        <p:sp>
          <p:nvSpPr>
            <p:cNvPr id="182" name="Google Shape;182;p31"/>
            <p:cNvSpPr/>
            <p:nvPr/>
          </p:nvSpPr>
          <p:spPr>
            <a:xfrm>
              <a:off x="1525326" y="1824897"/>
              <a:ext cx="7464900" cy="667200"/>
            </a:xfrm>
            <a:custGeom>
              <a:avLst/>
              <a:gdLst/>
              <a:ahLst/>
              <a:cxnLst/>
              <a:rect l="l" t="t" r="r" b="b"/>
              <a:pathLst>
                <a:path w="120000" h="120000" extrusionOk="0">
                  <a:moveTo>
                    <a:pt x="120000" y="0"/>
                  </a:moveTo>
                  <a:lnTo>
                    <a:pt x="120000" y="63075"/>
                  </a:lnTo>
                  <a:lnTo>
                    <a:pt x="0" y="63075"/>
                  </a:lnTo>
                  <a:lnTo>
                    <a:pt x="0" y="120000"/>
                  </a:lnTo>
                </a:path>
              </a:pathLst>
            </a:custGeom>
            <a:noFill/>
            <a:ln w="9525" cap="flat" cmpd="sng">
              <a:solidFill>
                <a:srgbClr val="4372C3"/>
              </a:solidFill>
              <a:prstDash val="solid"/>
              <a:miter lim="800000"/>
              <a:headEnd type="none" w="sm" len="sm"/>
              <a:tailEnd type="stealth" w="med" len="med"/>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3" name="Google Shape;183;p31"/>
            <p:cNvSpPr txBox="1"/>
            <p:nvPr/>
          </p:nvSpPr>
          <p:spPr>
            <a:xfrm>
              <a:off x="5070362" y="2155079"/>
              <a:ext cx="375000" cy="6900"/>
            </a:xfrm>
            <a:prstGeom prst="rect">
              <a:avLst/>
            </a:prstGeom>
            <a:noFill/>
            <a:ln>
              <a:noFill/>
            </a:ln>
          </p:spPr>
          <p:txBody>
            <a:bodyPr spcFirstLastPara="1" wrap="square" lIns="9525" tIns="0" rIns="9525" bIns="0" anchor="ctr" anchorCtr="0">
              <a:noAutofit/>
            </a:bodyPr>
            <a:lstStyle/>
            <a:p>
              <a:pPr marL="0" marR="0" lvl="0" indent="0" algn="ctr" rtl="0">
                <a:lnSpc>
                  <a:spcPct val="90000"/>
                </a:lnSpc>
                <a:spcBef>
                  <a:spcPts val="0"/>
                </a:spcBef>
                <a:spcAft>
                  <a:spcPts val="0"/>
                </a:spcAft>
                <a:buClr>
                  <a:schemeClr val="dk1"/>
                </a:buClr>
                <a:buSzPts val="400"/>
                <a:buFont typeface="Calibri"/>
                <a:buNone/>
              </a:pPr>
              <a:endParaRPr sz="400" b="0" i="0" u="none" strike="noStrike" cap="none">
                <a:solidFill>
                  <a:schemeClr val="dk1"/>
                </a:solidFill>
                <a:latin typeface="Calibri"/>
                <a:ea typeface="Calibri"/>
                <a:cs typeface="Calibri"/>
                <a:sym typeface="Calibri"/>
              </a:endParaRPr>
            </a:p>
          </p:txBody>
        </p:sp>
        <p:sp>
          <p:nvSpPr>
            <p:cNvPr id="184" name="Google Shape;184;p31"/>
            <p:cNvSpPr/>
            <p:nvPr/>
          </p:nvSpPr>
          <p:spPr>
            <a:xfrm>
              <a:off x="7473007" y="5979"/>
              <a:ext cx="3034500" cy="18207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5" name="Google Shape;185;p31"/>
            <p:cNvSpPr txBox="1"/>
            <p:nvPr/>
          </p:nvSpPr>
          <p:spPr>
            <a:xfrm>
              <a:off x="7473007" y="5979"/>
              <a:ext cx="3034500" cy="1820700"/>
            </a:xfrm>
            <a:prstGeom prst="rect">
              <a:avLst/>
            </a:prstGeom>
            <a:noFill/>
            <a:ln>
              <a:noFill/>
            </a:ln>
          </p:spPr>
          <p:txBody>
            <a:bodyPr spcFirstLastPara="1" wrap="square" lIns="112025" tIns="112025" rIns="112025" bIns="112025" anchor="ctr" anchorCtr="0">
              <a:noAutofit/>
            </a:bodyPr>
            <a:lstStyle/>
            <a:p>
              <a:pPr marL="0" marR="0" lvl="0" indent="0" algn="ctr" rtl="0">
                <a:lnSpc>
                  <a:spcPct val="90000"/>
                </a:lnSpc>
                <a:spcBef>
                  <a:spcPts val="0"/>
                </a:spcBef>
                <a:spcAft>
                  <a:spcPts val="0"/>
                </a:spcAft>
                <a:buClr>
                  <a:schemeClr val="lt1"/>
                </a:buClr>
                <a:buSzPts val="1600"/>
                <a:buFont typeface="Verdana"/>
                <a:buNone/>
              </a:pPr>
              <a:r>
                <a:rPr lang="en" sz="1600" b="0" i="0" u="none" strike="noStrike" cap="none">
                  <a:solidFill>
                    <a:schemeClr val="lt1"/>
                  </a:solidFill>
                  <a:latin typeface="Verdana"/>
                  <a:ea typeface="Verdana"/>
                  <a:cs typeface="Verdana"/>
                  <a:sym typeface="Verdana"/>
                </a:rPr>
                <a:t>2019: Official application started</a:t>
              </a:r>
              <a:endParaRPr sz="1600" b="0" i="0" u="none" strike="noStrike" cap="none">
                <a:solidFill>
                  <a:schemeClr val="lt1"/>
                </a:solidFill>
                <a:latin typeface="Verdana"/>
                <a:ea typeface="Verdana"/>
                <a:cs typeface="Verdana"/>
                <a:sym typeface="Verdana"/>
              </a:endParaRPr>
            </a:p>
          </p:txBody>
        </p:sp>
        <p:sp>
          <p:nvSpPr>
            <p:cNvPr id="186" name="Google Shape;186;p31"/>
            <p:cNvSpPr/>
            <p:nvPr/>
          </p:nvSpPr>
          <p:spPr>
            <a:xfrm>
              <a:off x="3040792" y="3389279"/>
              <a:ext cx="667200" cy="9150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miter lim="800000"/>
              <a:headEnd type="none" w="sm" len="sm"/>
              <a:tailEnd type="stealth" w="med" len="med"/>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7" name="Google Shape;187;p31"/>
            <p:cNvSpPr txBox="1"/>
            <p:nvPr/>
          </p:nvSpPr>
          <p:spPr>
            <a:xfrm>
              <a:off x="3357014" y="3431509"/>
              <a:ext cx="34800" cy="6900"/>
            </a:xfrm>
            <a:prstGeom prst="rect">
              <a:avLst/>
            </a:prstGeom>
            <a:noFill/>
            <a:ln>
              <a:noFill/>
            </a:ln>
          </p:spPr>
          <p:txBody>
            <a:bodyPr spcFirstLastPara="1" wrap="square" lIns="9525" tIns="0" rIns="9525" bIns="0" anchor="ctr" anchorCtr="0">
              <a:noAutofit/>
            </a:bodyPr>
            <a:lstStyle/>
            <a:p>
              <a:pPr marL="0" marR="0" lvl="0" indent="0" algn="ctr" rtl="0">
                <a:lnSpc>
                  <a:spcPct val="90000"/>
                </a:lnSpc>
                <a:spcBef>
                  <a:spcPts val="0"/>
                </a:spcBef>
                <a:spcAft>
                  <a:spcPts val="0"/>
                </a:spcAft>
                <a:buClr>
                  <a:schemeClr val="dk1"/>
                </a:buClr>
                <a:buSzPts val="400"/>
                <a:buFont typeface="Calibri"/>
                <a:buNone/>
              </a:pPr>
              <a:endParaRPr sz="400" b="0" i="0" u="none" strike="noStrike" cap="none">
                <a:solidFill>
                  <a:schemeClr val="dk1"/>
                </a:solidFill>
                <a:latin typeface="Calibri"/>
                <a:ea typeface="Calibri"/>
                <a:cs typeface="Calibri"/>
                <a:sym typeface="Calibri"/>
              </a:endParaRPr>
            </a:p>
          </p:txBody>
        </p:sp>
        <p:sp>
          <p:nvSpPr>
            <p:cNvPr id="188" name="Google Shape;188;p31"/>
            <p:cNvSpPr/>
            <p:nvPr/>
          </p:nvSpPr>
          <p:spPr>
            <a:xfrm>
              <a:off x="8061" y="2524640"/>
              <a:ext cx="3034500" cy="18207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9" name="Google Shape;189;p31"/>
            <p:cNvSpPr txBox="1"/>
            <p:nvPr/>
          </p:nvSpPr>
          <p:spPr>
            <a:xfrm>
              <a:off x="8061" y="2524640"/>
              <a:ext cx="3034500" cy="1820700"/>
            </a:xfrm>
            <a:prstGeom prst="rect">
              <a:avLst/>
            </a:prstGeom>
            <a:noFill/>
            <a:ln>
              <a:noFill/>
            </a:ln>
          </p:spPr>
          <p:txBody>
            <a:bodyPr spcFirstLastPara="1" wrap="square" lIns="112025" tIns="112025" rIns="112025" bIns="112025" anchor="ctr" anchorCtr="0">
              <a:noAutofit/>
            </a:bodyPr>
            <a:lstStyle/>
            <a:p>
              <a:pPr marL="0" marR="0" lvl="0" indent="0" algn="ctr" rtl="0">
                <a:lnSpc>
                  <a:spcPct val="90000"/>
                </a:lnSpc>
                <a:spcBef>
                  <a:spcPts val="0"/>
                </a:spcBef>
                <a:spcAft>
                  <a:spcPts val="0"/>
                </a:spcAft>
                <a:buClr>
                  <a:schemeClr val="lt1"/>
                </a:buClr>
                <a:buSzPts val="1600"/>
                <a:buFont typeface="Verdana"/>
                <a:buNone/>
              </a:pPr>
              <a:r>
                <a:rPr lang="en" sz="1600" b="0" i="0" u="none" strike="noStrike" cap="none">
                  <a:solidFill>
                    <a:schemeClr val="lt1"/>
                  </a:solidFill>
                  <a:latin typeface="Verdana"/>
                  <a:ea typeface="Verdana"/>
                  <a:cs typeface="Verdana"/>
                  <a:sym typeface="Verdana"/>
                </a:rPr>
                <a:t>2020: Croatia joined the ERM II</a:t>
              </a:r>
              <a:endParaRPr sz="1600" b="0" i="0" u="none" strike="noStrike" cap="none">
                <a:solidFill>
                  <a:schemeClr val="lt1"/>
                </a:solidFill>
                <a:latin typeface="Verdana"/>
                <a:ea typeface="Verdana"/>
                <a:cs typeface="Verdana"/>
                <a:sym typeface="Verdana"/>
              </a:endParaRPr>
            </a:p>
          </p:txBody>
        </p:sp>
        <p:sp>
          <p:nvSpPr>
            <p:cNvPr id="190" name="Google Shape;190;p31"/>
            <p:cNvSpPr/>
            <p:nvPr/>
          </p:nvSpPr>
          <p:spPr>
            <a:xfrm>
              <a:off x="6773265" y="3389279"/>
              <a:ext cx="667200" cy="9150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miter lim="800000"/>
              <a:headEnd type="none" w="sm" len="sm"/>
              <a:tailEnd type="stealth" w="med" len="med"/>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1" name="Google Shape;191;p31"/>
            <p:cNvSpPr txBox="1"/>
            <p:nvPr/>
          </p:nvSpPr>
          <p:spPr>
            <a:xfrm>
              <a:off x="7089488" y="3431509"/>
              <a:ext cx="34800" cy="6900"/>
            </a:xfrm>
            <a:prstGeom prst="rect">
              <a:avLst/>
            </a:prstGeom>
            <a:noFill/>
            <a:ln>
              <a:noFill/>
            </a:ln>
          </p:spPr>
          <p:txBody>
            <a:bodyPr spcFirstLastPara="1" wrap="square" lIns="9525" tIns="0" rIns="9525" bIns="0" anchor="ctr" anchorCtr="0">
              <a:noAutofit/>
            </a:bodyPr>
            <a:lstStyle/>
            <a:p>
              <a:pPr marL="0" marR="0" lvl="0" indent="0" algn="ctr" rtl="0">
                <a:lnSpc>
                  <a:spcPct val="90000"/>
                </a:lnSpc>
                <a:spcBef>
                  <a:spcPts val="0"/>
                </a:spcBef>
                <a:spcAft>
                  <a:spcPts val="0"/>
                </a:spcAft>
                <a:buClr>
                  <a:schemeClr val="dk1"/>
                </a:buClr>
                <a:buSzPts val="400"/>
                <a:buFont typeface="Calibri"/>
                <a:buNone/>
              </a:pPr>
              <a:endParaRPr sz="400" b="0" i="0" u="none" strike="noStrike" cap="none">
                <a:solidFill>
                  <a:schemeClr val="dk1"/>
                </a:solidFill>
                <a:latin typeface="Calibri"/>
                <a:ea typeface="Calibri"/>
                <a:cs typeface="Calibri"/>
                <a:sym typeface="Calibri"/>
              </a:endParaRPr>
            </a:p>
          </p:txBody>
        </p:sp>
        <p:sp>
          <p:nvSpPr>
            <p:cNvPr id="192" name="Google Shape;192;p31"/>
            <p:cNvSpPr/>
            <p:nvPr/>
          </p:nvSpPr>
          <p:spPr>
            <a:xfrm>
              <a:off x="3740534" y="2524640"/>
              <a:ext cx="3034500" cy="18207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3" name="Google Shape;193;p31"/>
            <p:cNvSpPr txBox="1"/>
            <p:nvPr/>
          </p:nvSpPr>
          <p:spPr>
            <a:xfrm>
              <a:off x="3740534" y="2524640"/>
              <a:ext cx="3034500" cy="1820700"/>
            </a:xfrm>
            <a:prstGeom prst="rect">
              <a:avLst/>
            </a:prstGeom>
            <a:noFill/>
            <a:ln>
              <a:noFill/>
            </a:ln>
          </p:spPr>
          <p:txBody>
            <a:bodyPr spcFirstLastPara="1" wrap="square" lIns="112025" tIns="112025" rIns="112025" bIns="112025" anchor="ctr" anchorCtr="0">
              <a:noAutofit/>
            </a:bodyPr>
            <a:lstStyle/>
            <a:p>
              <a:pPr marL="0" marR="0" lvl="0" indent="0" algn="ctr" rtl="0">
                <a:lnSpc>
                  <a:spcPct val="90000"/>
                </a:lnSpc>
                <a:spcBef>
                  <a:spcPts val="0"/>
                </a:spcBef>
                <a:spcAft>
                  <a:spcPts val="0"/>
                </a:spcAft>
                <a:buClr>
                  <a:schemeClr val="lt1"/>
                </a:buClr>
                <a:buSzPts val="1600"/>
                <a:buFont typeface="Verdana"/>
                <a:buNone/>
              </a:pPr>
              <a:r>
                <a:rPr lang="en" sz="1600" b="0" i="0" u="none" strike="noStrike" cap="none">
                  <a:solidFill>
                    <a:schemeClr val="lt1"/>
                  </a:solidFill>
                  <a:latin typeface="Verdana"/>
                  <a:ea typeface="Verdana"/>
                  <a:cs typeface="Verdana"/>
                  <a:sym typeface="Verdana"/>
                </a:rPr>
                <a:t>2022: Croatian and EU governments supported the plan</a:t>
              </a:r>
              <a:endParaRPr sz="1600" b="0" i="0" u="none" strike="noStrike" cap="none">
                <a:solidFill>
                  <a:schemeClr val="lt1"/>
                </a:solidFill>
                <a:latin typeface="Verdana"/>
                <a:ea typeface="Verdana"/>
                <a:cs typeface="Verdana"/>
                <a:sym typeface="Verdana"/>
              </a:endParaRPr>
            </a:p>
          </p:txBody>
        </p:sp>
        <p:sp>
          <p:nvSpPr>
            <p:cNvPr id="194" name="Google Shape;194;p31"/>
            <p:cNvSpPr/>
            <p:nvPr/>
          </p:nvSpPr>
          <p:spPr>
            <a:xfrm>
              <a:off x="7473007" y="2524640"/>
              <a:ext cx="3034500" cy="18207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5" name="Google Shape;195;p31"/>
            <p:cNvSpPr txBox="1"/>
            <p:nvPr/>
          </p:nvSpPr>
          <p:spPr>
            <a:xfrm>
              <a:off x="7473007" y="2524640"/>
              <a:ext cx="3034500" cy="1820700"/>
            </a:xfrm>
            <a:prstGeom prst="rect">
              <a:avLst/>
            </a:prstGeom>
            <a:noFill/>
            <a:ln>
              <a:noFill/>
            </a:ln>
          </p:spPr>
          <p:txBody>
            <a:bodyPr spcFirstLastPara="1" wrap="square" lIns="112025" tIns="112025" rIns="112025" bIns="112025" anchor="ctr" anchorCtr="0">
              <a:noAutofit/>
            </a:bodyPr>
            <a:lstStyle/>
            <a:p>
              <a:pPr marL="0" marR="0" lvl="0" indent="0" algn="ctr" rtl="0">
                <a:lnSpc>
                  <a:spcPct val="90000"/>
                </a:lnSpc>
                <a:spcBef>
                  <a:spcPts val="0"/>
                </a:spcBef>
                <a:spcAft>
                  <a:spcPts val="0"/>
                </a:spcAft>
                <a:buClr>
                  <a:schemeClr val="lt1"/>
                </a:buClr>
                <a:buSzPts val="1600"/>
                <a:buFont typeface="Verdana"/>
                <a:buNone/>
              </a:pPr>
              <a:r>
                <a:rPr lang="en" sz="1600" b="0" i="0" u="none" strike="noStrike" cap="none">
                  <a:solidFill>
                    <a:schemeClr val="lt1"/>
                  </a:solidFill>
                  <a:latin typeface="Verdana"/>
                  <a:ea typeface="Verdana"/>
                  <a:cs typeface="Verdana"/>
                  <a:sym typeface="Verdana"/>
                </a:rPr>
                <a:t>2023: Adoption of the euro</a:t>
              </a:r>
              <a:endParaRPr sz="1600" b="0" i="0" u="none" strike="noStrike" cap="none">
                <a:solidFill>
                  <a:schemeClr val="lt1"/>
                </a:solidFill>
                <a:latin typeface="Verdana"/>
                <a:ea typeface="Verdana"/>
                <a:cs typeface="Verdana"/>
                <a:sym typeface="Verdana"/>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311700" y="277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Lucida Sans"/>
                <a:ea typeface="Lucida Sans"/>
                <a:cs typeface="Lucida Sans"/>
                <a:sym typeface="Lucida Sans"/>
              </a:rPr>
              <a:t>How does the adoption of the euro influence tourism, trade and fiscal policy?</a:t>
            </a:r>
            <a:endParaRPr dirty="0">
              <a:latin typeface="Lucida Sans"/>
              <a:ea typeface="Lucida Sans"/>
              <a:cs typeface="Lucida Sans"/>
              <a:sym typeface="Lucida Sans"/>
            </a:endParaRPr>
          </a:p>
        </p:txBody>
      </p:sp>
      <p:sp>
        <p:nvSpPr>
          <p:cNvPr id="201" name="Google Shape;201;p32"/>
          <p:cNvSpPr txBox="1">
            <a:spLocks noGrp="1"/>
          </p:cNvSpPr>
          <p:nvPr>
            <p:ph type="body" idx="1"/>
          </p:nvPr>
        </p:nvSpPr>
        <p:spPr>
          <a:xfrm>
            <a:off x="311700" y="135630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10 minutes in groups of 2 or 3 - Discuss how tourism, trade and fiscal policy change because of the adoption of the Euro:</a:t>
            </a:r>
            <a:endParaRPr/>
          </a:p>
          <a:p>
            <a:pPr marL="457200" lvl="0" indent="-342900" algn="l" rtl="0">
              <a:spcBef>
                <a:spcPts val="1200"/>
              </a:spcBef>
              <a:spcAft>
                <a:spcPts val="0"/>
              </a:spcAft>
              <a:buSzPts val="1800"/>
              <a:buChar char="●"/>
            </a:pPr>
            <a:r>
              <a:rPr lang="en"/>
              <a:t>Tourism</a:t>
            </a:r>
            <a:endParaRPr/>
          </a:p>
          <a:p>
            <a:pPr marL="914400" lvl="1" indent="-317500" algn="l" rtl="0">
              <a:spcBef>
                <a:spcPts val="0"/>
              </a:spcBef>
              <a:spcAft>
                <a:spcPts val="0"/>
              </a:spcAft>
              <a:buSzPts val="1400"/>
              <a:buChar char="○"/>
            </a:pPr>
            <a:r>
              <a:rPr lang="en"/>
              <a:t>Within Eurozone</a:t>
            </a:r>
            <a:endParaRPr/>
          </a:p>
          <a:p>
            <a:pPr marL="914400" lvl="1" indent="-317500" algn="l" rtl="0">
              <a:spcBef>
                <a:spcPts val="0"/>
              </a:spcBef>
              <a:spcAft>
                <a:spcPts val="0"/>
              </a:spcAft>
              <a:buSzPts val="1400"/>
              <a:buChar char="○"/>
            </a:pPr>
            <a:r>
              <a:rPr lang="en"/>
              <a:t>Outside Eurozone</a:t>
            </a:r>
            <a:endParaRPr/>
          </a:p>
          <a:p>
            <a:pPr marL="457200" lvl="0" indent="-342900" algn="l" rtl="0">
              <a:spcBef>
                <a:spcPts val="0"/>
              </a:spcBef>
              <a:spcAft>
                <a:spcPts val="0"/>
              </a:spcAft>
              <a:buSzPts val="1800"/>
              <a:buChar char="●"/>
            </a:pPr>
            <a:r>
              <a:rPr lang="en"/>
              <a:t>Trade</a:t>
            </a:r>
            <a:endParaRPr/>
          </a:p>
          <a:p>
            <a:pPr marL="914400" lvl="1" indent="-317500" algn="l" rtl="0">
              <a:spcBef>
                <a:spcPts val="0"/>
              </a:spcBef>
              <a:spcAft>
                <a:spcPts val="0"/>
              </a:spcAft>
              <a:buSzPts val="1400"/>
              <a:buChar char="○"/>
            </a:pPr>
            <a:r>
              <a:rPr lang="en"/>
              <a:t>Within Eurozone</a:t>
            </a:r>
            <a:endParaRPr/>
          </a:p>
          <a:p>
            <a:pPr marL="914400" lvl="1" indent="-317500" algn="l" rtl="0">
              <a:spcBef>
                <a:spcPts val="0"/>
              </a:spcBef>
              <a:spcAft>
                <a:spcPts val="0"/>
              </a:spcAft>
              <a:buSzPts val="1400"/>
              <a:buChar char="○"/>
            </a:pPr>
            <a:r>
              <a:rPr lang="en"/>
              <a:t>Outside Eurozone</a:t>
            </a:r>
            <a:endParaRPr/>
          </a:p>
          <a:p>
            <a:pPr marL="457200" lvl="0" indent="-342900" algn="l" rtl="0">
              <a:spcBef>
                <a:spcPts val="0"/>
              </a:spcBef>
              <a:spcAft>
                <a:spcPts val="0"/>
              </a:spcAft>
              <a:buSzPts val="1800"/>
              <a:buChar char="●"/>
            </a:pPr>
            <a:r>
              <a:rPr lang="en"/>
              <a:t>Fiscal Policy</a:t>
            </a:r>
            <a:endParaRPr/>
          </a:p>
          <a:p>
            <a:pPr marL="914400" lvl="1" indent="-317500" algn="l" rtl="0">
              <a:spcBef>
                <a:spcPts val="0"/>
              </a:spcBef>
              <a:spcAft>
                <a:spcPts val="0"/>
              </a:spcAft>
              <a:buSzPts val="1400"/>
              <a:buChar char="○"/>
            </a:pPr>
            <a:r>
              <a:rPr lang="en"/>
              <a:t>Before the adoption during the application </a:t>
            </a:r>
            <a:endParaRPr/>
          </a:p>
          <a:p>
            <a:pPr marL="914400" lvl="1" indent="-317500" algn="l" rtl="0">
              <a:spcBef>
                <a:spcPts val="0"/>
              </a:spcBef>
              <a:spcAft>
                <a:spcPts val="0"/>
              </a:spcAft>
              <a:buSzPts val="1400"/>
              <a:buChar char="○"/>
            </a:pPr>
            <a:r>
              <a:rPr lang="en"/>
              <a:t>After the adoption as an Euro area member state</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506</Words>
  <Application>Microsoft Office PowerPoint</Application>
  <PresentationFormat>On-screen Show (16:9)</PresentationFormat>
  <Paragraphs>56</Paragraphs>
  <Slides>8</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Lucida Sans</vt:lpstr>
      <vt:lpstr>Times New Roman</vt:lpstr>
      <vt:lpstr>Verdana</vt:lpstr>
      <vt:lpstr>Simple Light</vt:lpstr>
      <vt:lpstr>Office Theme</vt:lpstr>
      <vt:lpstr>Croatia adopts  the euro</vt:lpstr>
      <vt:lpstr>PowerPoint Presentation</vt:lpstr>
      <vt:lpstr>Croatian economy in a nutshell</vt:lpstr>
      <vt:lpstr>How to join the eurozone: Convergence criteria</vt:lpstr>
      <vt:lpstr>Exercise: How did Croatia meet the convergence criteria?</vt:lpstr>
      <vt:lpstr>Arguments for and against joining the eurozone</vt:lpstr>
      <vt:lpstr>Application process</vt:lpstr>
      <vt:lpstr>How does the adoption of the euro influence tourism, trade and fiscal policy?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Croatia adopts  the Euro</dc:title>
  <cp:lastModifiedBy>Sam De Muijnck</cp:lastModifiedBy>
  <cp:revision>2</cp:revision>
  <dcterms:modified xsi:type="dcterms:W3CDTF">2023-01-31T09:25:32Z</dcterms:modified>
</cp:coreProperties>
</file>