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BeeZee" panose="020B060402020202020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ucida Sans" panose="020B060203050402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s.businessinsider.com/news/currencies/russia-china-yuan-renminbi-reserves-ruble-forex-sales-energy-revenue-2023-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itco.com/news/2023-02-09/Russia-sells-some-gold-as-its-budget-deficit-reaches-25-billion.htm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ignexchangelive.com/wp-content/uploads/2019/03/operating-globally-invoicing-in-a-foreign-currency-explained-2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2/08/foreign-currency-reserves-global-economic-crisi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seekingalpha.com/cdn/s3/uploads/getty_images/1400810645/image_1400810645.jpg?io=getty-c-w75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croAlf/status/1490784934885089283/photo/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tatista.com/chart/26942/gold-foreign-exchange-reserves-of-central-bank-of-russia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f/foreign-exchange-reserves.a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ityindex.com/en-uk/news-and-analysis/what-are-currency-reserves/" TargetMode="External"/><Relationship Id="rId4" Type="http://schemas.openxmlformats.org/officeDocument/2006/relationships/hyperlink" Target="https://www.thebalancemoney.com/foreign-exchange-reserves-3306258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3-01-24/sanctions-proof-yuan-to-putin-s-rescue-after-oil-cap-hits-budge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rid.news/story/global/2022/07/15/russias-bright-shiny-anti-sanctions-weapon-inside-the-billion-dollar-business-of-blood-gold/" TargetMode="External"/><Relationship Id="rId4" Type="http://schemas.openxmlformats.org/officeDocument/2006/relationships/hyperlink" Target="https://www.omfif.org/2023/01/central-banks-are-reassessing-foreign-exchange-reserves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ystudies.com/book/valu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fa3af980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2" name="Google Shape;52;g1ffa3af980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b5a4b711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db5a4b711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 article 1: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https://markets.businessinsider.com/news/currencies/russia-china-yuan-renminbi-reserves-ruble-forex-sales-energy-revenue-2023-2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 article 2: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https://www.kitco.com/news/2023-02-09/Russia-sells-some-gold-as-its-budget-deficit-reaches-25-billion.html</a:t>
            </a:r>
            <a:r>
              <a:rPr lang="en" dirty="0"/>
              <a:t> 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b685579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b685579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https://www.foreignexchangelive.com/wp-content/uploads/2019/03/operating-globally-invoicing-in-a-foreign-currency-explained-2.jpg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f3c0ec2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f3c0ec21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https://www.weforum.org/agenda/2022/08/foreign-currency-reserves-global-economic-crisis/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f3c0ec21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0f3c0ec21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https://static.seekingalpha.com/cdn/s3/uploads/getty_images/1400810645/image_1400810645.jpg?io=getty-c-w750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f3c0ec21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f3c0ec21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source 1: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https://twitter.com/MacroAlf/status/1490784934885089283/photo/1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source 2: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https://www.statista.com/chart/26942/gold-foreign-exchange-reserves-of-central-bank-of-russia/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f3c0ec21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f3c0ec21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https://www.investopedia.com/terms/f/foreign-exchange-reserves.asp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https://www.thebalancemoney.com/foreign-exchange-reserves-3306258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https://www.cityindex.com/en-uk/news-and-analysis/what-are-currency-reserves/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f3c0ec21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f3c0ec21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https://www.bloomberg.com/news/articles/2023-01-24/sanctions-proof-yuan-to-putin-s-rescue-after-oil-cap-hits-budget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https://www.omfif.org/2023/01/central-banks-are-reassessing-foreign-exchange-reserves/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https://www.grid.news/story/global/2022/07/15/russias-bright-shiny-anti-sanctions-weapon-inside-the-billion-dollar-business-of-blood-gold/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f3c0ec2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f3c0ec2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https://www.economystudies.com/book/values/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67903" y="271463"/>
            <a:ext cx="8408400" cy="46239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DB0D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600" y="721325"/>
            <a:ext cx="6819000" cy="37242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376806" y="1801956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  <a:highlight>
                  <a:srgbClr val="1C3578"/>
                </a:highlight>
                <a:latin typeface="ABeeZee"/>
                <a:ea typeface="ABeeZee"/>
                <a:cs typeface="ABeeZee"/>
                <a:sym typeface="ABeeZee"/>
              </a:rPr>
              <a:t>Russia sells foreign reserves</a:t>
            </a:r>
            <a:endParaRPr sz="4800">
              <a:solidFill>
                <a:schemeClr val="lt1"/>
              </a:solidFill>
              <a:highlight>
                <a:srgbClr val="1C3578"/>
              </a:highlight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39425" y="110975"/>
            <a:ext cx="13641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B0D20"/>
                </a:solidFill>
                <a:latin typeface="Lucida Sans"/>
                <a:ea typeface="Lucida Sans"/>
                <a:cs typeface="Lucida Sans"/>
                <a:sym typeface="Lucida Sans"/>
              </a:rPr>
              <a:t>This Month in the Economy</a:t>
            </a:r>
            <a:endParaRPr sz="800" b="0" i="0" u="none" strike="noStrike" cap="none">
              <a:solidFill>
                <a:srgbClr val="DB0D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2524" t="13276" b="6505"/>
          <a:stretch/>
        </p:blipFill>
        <p:spPr>
          <a:xfrm>
            <a:off x="685375" y="265925"/>
            <a:ext cx="4992077" cy="27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2457" t="22528" r="26509" b="12603"/>
          <a:stretch/>
        </p:blipFill>
        <p:spPr>
          <a:xfrm>
            <a:off x="4203125" y="1349775"/>
            <a:ext cx="4249498" cy="258617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65725" y="3107925"/>
            <a:ext cx="3194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Russian Yuan sales 2023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Jan 13 - Feb 6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54.5 bn. roubles ($0.78 bn.)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Feb 7 - Mar 6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160.2 bn. roubles ($2.3 bn.)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203125" y="4087600"/>
            <a:ext cx="3194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Russian gold sales 2023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January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3.6 t ($0.245 bn.)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64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ida Sans"/>
                <a:ea typeface="Lucida Sans"/>
                <a:cs typeface="Lucida Sans"/>
                <a:sym typeface="Lucida Sans"/>
              </a:rPr>
              <a:t>Overview and learning objectives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79250" y="1043900"/>
            <a:ext cx="8185500" cy="3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Introduction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II Class discussion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III Connecting the dots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-&gt; Understand…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AutoNum type="arabicPeriod"/>
            </a:pPr>
            <a:r>
              <a:rPr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…why countries hold foreign exchange reserves and how they use them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AutoNum type="arabicPeriod"/>
            </a:pPr>
            <a:r>
              <a:rPr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…why Russia is selling Yuan and gold reserves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AutoNum type="arabicPeriod"/>
            </a:pPr>
            <a:r>
              <a:rPr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…what goals other than economic efficiency can drive economic decision making by governments 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225" y="1043898"/>
            <a:ext cx="4961724" cy="27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6"/>
          <p:cNvGrpSpPr/>
          <p:nvPr/>
        </p:nvGrpSpPr>
        <p:grpSpPr>
          <a:xfrm>
            <a:off x="523700" y="897775"/>
            <a:ext cx="7909349" cy="4199350"/>
            <a:chOff x="523700" y="897775"/>
            <a:chExt cx="7909349" cy="4199350"/>
          </a:xfrm>
        </p:grpSpPr>
        <p:pic>
          <p:nvPicPr>
            <p:cNvPr id="78" name="Google Shape;7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3700" y="897775"/>
              <a:ext cx="7909349" cy="412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6"/>
            <p:cNvSpPr txBox="1"/>
            <p:nvPr/>
          </p:nvSpPr>
          <p:spPr>
            <a:xfrm>
              <a:off x="523700" y="4820225"/>
              <a:ext cx="5476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/>
                <a:t>The countries with the largest foreign currency reserves in 2020.</a:t>
              </a:r>
              <a:endParaRPr sz="600"/>
            </a:p>
          </p:txBody>
        </p:sp>
      </p:grp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64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ida Sans"/>
                <a:ea typeface="Lucida Sans"/>
                <a:cs typeface="Lucida Sans"/>
                <a:sym typeface="Lucida Sans"/>
              </a:rPr>
              <a:t>Let’s discuss!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293675" y="1730375"/>
            <a:ext cx="3930300" cy="2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Why do countries hold foreign exchange reserves and what do they usually use them for?</a:t>
            </a:r>
            <a:endParaRPr sz="270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050" y="921925"/>
            <a:ext cx="5786976" cy="38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64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ida Sans"/>
                <a:ea typeface="Lucida Sans"/>
                <a:cs typeface="Lucida Sans"/>
                <a:sym typeface="Lucida Sans"/>
              </a:rPr>
              <a:t>Let’s discuss!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79225" y="1546425"/>
            <a:ext cx="83226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To which extent do the common purposes and usages of foreign exchange reserves explain Russia’s actions?</a:t>
            </a:r>
            <a:endParaRPr sz="230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What is motivating Russia’s reserve sales?</a:t>
            </a:r>
            <a:endParaRPr sz="230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64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ida Sans"/>
                <a:ea typeface="Lucida Sans"/>
                <a:cs typeface="Lucida Sans"/>
                <a:sym typeface="Lucida Sans"/>
              </a:rPr>
              <a:t>Let’s discuss!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75" y="725600"/>
            <a:ext cx="6178800" cy="32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79250" y="3980300"/>
            <a:ext cx="83226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Which goals has Russia been pursuing internationally and how are they linked to the composition and handling of its reserves?</a:t>
            </a:r>
            <a:endParaRPr sz="190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90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925" y="1066713"/>
            <a:ext cx="2518725" cy="25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7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Lucida Sans"/>
                <a:ea typeface="Lucida Sans"/>
                <a:cs typeface="Lucida Sans"/>
                <a:sym typeface="Lucida Sans"/>
              </a:rPr>
              <a:t>Foreign exchange reserves in the (international) economy </a:t>
            </a:r>
            <a:endParaRPr sz="212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595050" y="847800"/>
            <a:ext cx="7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Foreign exchange reserves</a:t>
            </a: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= assets, such as foreign currencies, foreign government bonds or gold, held by a country’s central bank or national wealth fund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04700" y="2056800"/>
            <a:ext cx="7953900" cy="2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7 reasons for having/using foreign exchange reserves </a:t>
            </a:r>
            <a:endParaRPr sz="202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(according to mainstream economic theory)</a:t>
            </a:r>
            <a:endParaRPr sz="142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1 Keep fixed exchange rate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2 Keep domestic currency lower 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3 Ensure liquidity in times of crisis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4 Meet international financial obligations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5 Fund domestic economic sectors/industries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6 Maintain investor confidence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7 Diversify risk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7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Lucida Sans"/>
                <a:ea typeface="Lucida Sans"/>
                <a:cs typeface="Lucida Sans"/>
                <a:sym typeface="Lucida Sans"/>
              </a:rPr>
              <a:t>Russia’s use of foreign reserves</a:t>
            </a:r>
            <a:endParaRPr sz="252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595050" y="1076400"/>
            <a:ext cx="7953900" cy="12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Immediate motivations</a:t>
            </a: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frozen dollar, pound, euro and yen reserves (Western sanction)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Revenue shortfalls,due to price limit on Russian oil and gas (G7 sanction)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Yuan and gold sales to make up for budget deficit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604700" y="2818800"/>
            <a:ext cx="7953900" cy="18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Underlying geopolitical motivations</a:t>
            </a:r>
            <a:endParaRPr sz="142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Keep financing war against Ukraine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Since 2014-annexation of Crimea, strategic increase in share of Yuan and gold reserves -&gt; hedge against international sanctions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Promote de-dollarization of international finance -&gt; undermine US hegemony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479250" y="276100"/>
            <a:ext cx="7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latin typeface="Lucida Sans"/>
                <a:ea typeface="Lucida Sans"/>
                <a:cs typeface="Lucida Sans"/>
                <a:sym typeface="Lucida Sans"/>
              </a:rPr>
              <a:t>The role of values in the economy</a:t>
            </a:r>
            <a:endParaRPr sz="252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595050" y="924000"/>
            <a:ext cx="7953900" cy="12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Values regarding </a:t>
            </a:r>
            <a:r>
              <a:rPr lang="en" sz="2020" i="1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outcomes </a:t>
            </a:r>
            <a:r>
              <a:rPr lang="en" sz="2020">
                <a:solidFill>
                  <a:schemeClr val="lt1"/>
                </a:solidFill>
                <a:highlight>
                  <a:srgbClr val="1C3578"/>
                </a:highlight>
                <a:latin typeface="Verdana"/>
                <a:ea typeface="Verdana"/>
                <a:cs typeface="Verdana"/>
                <a:sym typeface="Verdana"/>
              </a:rPr>
              <a:t>of economic processes</a:t>
            </a: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Economic efficiency is not by default the valued outcome a society, government or other actors might pursue through their economic decisions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7820" algn="l" rtl="0">
              <a:spcBef>
                <a:spcPts val="0"/>
              </a:spcBef>
              <a:spcAft>
                <a:spcPts val="0"/>
              </a:spcAft>
              <a:buSzPts val="1720"/>
              <a:buFont typeface="Verdana"/>
              <a:buChar char="-"/>
            </a:pP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Russia’s foreign reserve composition and recent sales are </a:t>
            </a:r>
            <a:r>
              <a:rPr lang="en" sz="1720" u="sng">
                <a:latin typeface="Verdana"/>
                <a:ea typeface="Verdana"/>
                <a:cs typeface="Verdana"/>
                <a:sym typeface="Verdana"/>
              </a:rPr>
              <a:t>not </a:t>
            </a:r>
            <a:r>
              <a:rPr lang="en" sz="1720">
                <a:latin typeface="Verdana"/>
                <a:ea typeface="Verdana"/>
                <a:cs typeface="Verdana"/>
                <a:sym typeface="Verdana"/>
              </a:rPr>
              <a:t>motivated by economic efficiency considerations (see below), but by Russia’s (Putin’s) imperial ambitions and geopolitical goals</a:t>
            </a: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chemeClr val="lt1"/>
              </a:solidFill>
              <a:highlight>
                <a:srgbClr val="1C357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549800" y="3118425"/>
            <a:ext cx="5812800" cy="154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2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7 reasons for having/using foreign exchange reserves </a:t>
            </a:r>
            <a:endParaRPr sz="132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20">
                <a:solidFill>
                  <a:schemeClr val="lt1"/>
                </a:solidFill>
                <a:highlight>
                  <a:srgbClr val="DB0D20"/>
                </a:highlight>
                <a:latin typeface="Verdana"/>
                <a:ea typeface="Verdana"/>
                <a:cs typeface="Verdana"/>
                <a:sym typeface="Verdana"/>
              </a:rPr>
              <a:t>(according to mainstream economic theory)</a:t>
            </a:r>
            <a:endParaRPr sz="720">
              <a:solidFill>
                <a:schemeClr val="lt1"/>
              </a:solidFill>
              <a:highlight>
                <a:srgbClr val="DB0D2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1 Keep fixed exchange rate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2 Keep domestic currency lower 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3 Ensure liquidity in times of crisis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4 Meet international financial obligations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5 Fund domestic economic sectors/industries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6 Maintain investor confidence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20">
                <a:latin typeface="Verdana"/>
                <a:ea typeface="Verdana"/>
                <a:cs typeface="Verdana"/>
                <a:sym typeface="Verdana"/>
              </a:rPr>
              <a:t>7 Diversify risk</a:t>
            </a:r>
            <a:endParaRPr sz="102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751075" y="3194475"/>
            <a:ext cx="54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709</Words>
  <Application>Microsoft Office PowerPoint</Application>
  <PresentationFormat>On-screen Show (16:9)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Lucida Sans</vt:lpstr>
      <vt:lpstr>Arial</vt:lpstr>
      <vt:lpstr>Times New Roman</vt:lpstr>
      <vt:lpstr>Verdana</vt:lpstr>
      <vt:lpstr>Calibri</vt:lpstr>
      <vt:lpstr>ABeeZee</vt:lpstr>
      <vt:lpstr>Simple Light</vt:lpstr>
      <vt:lpstr>Russia sells foreign reserves</vt:lpstr>
      <vt:lpstr>PowerPoint Presentation</vt:lpstr>
      <vt:lpstr>Overview and learning objectives</vt:lpstr>
      <vt:lpstr>Let’s discuss!</vt:lpstr>
      <vt:lpstr>Let’s discuss!</vt:lpstr>
      <vt:lpstr>Let’s discuss!</vt:lpstr>
      <vt:lpstr>Foreign exchange reserves in the (international) economy </vt:lpstr>
      <vt:lpstr>Russia’s use of foreign reserves</vt:lpstr>
      <vt:lpstr>The role of values in the economy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sells foreign reserves</dc:title>
  <cp:lastModifiedBy>Sam De Muijnck</cp:lastModifiedBy>
  <cp:revision>1</cp:revision>
  <dcterms:modified xsi:type="dcterms:W3CDTF">2023-02-28T13:25:13Z</dcterms:modified>
</cp:coreProperties>
</file>