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8" r:id="rId2"/>
    <p:sldId id="260" r:id="rId3"/>
    <p:sldId id="261" r:id="rId4"/>
    <p:sldId id="264" r:id="rId5"/>
    <p:sldId id="285" r:id="rId6"/>
    <p:sldId id="292" r:id="rId7"/>
    <p:sldId id="287" r:id="rId8"/>
    <p:sldId id="288" r:id="rId9"/>
    <p:sldId id="291" r:id="rId10"/>
    <p:sldId id="290" r:id="rId11"/>
    <p:sldId id="293" r:id="rId12"/>
    <p:sldId id="265" r:id="rId13"/>
    <p:sldId id="266" r:id="rId14"/>
    <p:sldId id="267" r:id="rId15"/>
    <p:sldId id="268" r:id="rId16"/>
    <p:sldId id="269" r:id="rId17"/>
    <p:sldId id="295" r:id="rId18"/>
    <p:sldId id="270" r:id="rId19"/>
    <p:sldId id="277" r:id="rId20"/>
    <p:sldId id="271" r:id="rId21"/>
    <p:sldId id="272" r:id="rId22"/>
    <p:sldId id="273" r:id="rId23"/>
    <p:sldId id="274" r:id="rId24"/>
    <p:sldId id="275" r:id="rId25"/>
    <p:sldId id="276" r:id="rId26"/>
    <p:sldId id="278" r:id="rId27"/>
    <p:sldId id="280" r:id="rId28"/>
    <p:sldId id="281" r:id="rId29"/>
    <p:sldId id="282" r:id="rId30"/>
    <p:sldId id="283" r:id="rId31"/>
    <p:sldId id="294" r:id="rId32"/>
    <p:sldId id="284"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0116C25-1BCF-40F7-9505-670CD531F7A0}">
          <p14:sldIdLst>
            <p14:sldId id="258"/>
            <p14:sldId id="260"/>
            <p14:sldId id="261"/>
            <p14:sldId id="264"/>
            <p14:sldId id="285"/>
            <p14:sldId id="292"/>
            <p14:sldId id="287"/>
            <p14:sldId id="288"/>
            <p14:sldId id="291"/>
            <p14:sldId id="290"/>
            <p14:sldId id="293"/>
            <p14:sldId id="265"/>
            <p14:sldId id="266"/>
            <p14:sldId id="267"/>
            <p14:sldId id="268"/>
            <p14:sldId id="269"/>
            <p14:sldId id="295"/>
            <p14:sldId id="270"/>
            <p14:sldId id="277"/>
            <p14:sldId id="271"/>
            <p14:sldId id="272"/>
            <p14:sldId id="273"/>
            <p14:sldId id="274"/>
            <p14:sldId id="275"/>
            <p14:sldId id="276"/>
            <p14:sldId id="278"/>
            <p14:sldId id="280"/>
            <p14:sldId id="281"/>
            <p14:sldId id="282"/>
            <p14:sldId id="283"/>
            <p14:sldId id="294"/>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76" d="100"/>
          <a:sy n="76"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11551B-93C3-4F7E-B717-12A4DD06130C}" type="datetimeFigureOut">
              <a:rPr lang="de-AT" smtClean="0"/>
              <a:t>23.11.2022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CED5D3-6E04-40BD-AC7F-A8F1F3D22BA8}" type="slidenum">
              <a:rPr lang="de-AT" smtClean="0"/>
              <a:t>‹Nr.›</a:t>
            </a:fld>
            <a:endParaRPr lang="de-AT"/>
          </a:p>
        </p:txBody>
      </p:sp>
    </p:spTree>
    <p:extLst>
      <p:ext uri="{BB962C8B-B14F-4D97-AF65-F5344CB8AC3E}">
        <p14:creationId xmlns:p14="http://schemas.microsoft.com/office/powerpoint/2010/main" val="1588239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bwMode="auto">
          <a:xfrm>
            <a:off x="442913" y="296863"/>
            <a:ext cx="6323012" cy="35575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96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a:solidFill>
                  <a:schemeClr val="tx1"/>
                </a:solidFill>
                <a:latin typeface="Arial" charset="0"/>
              </a:defRPr>
            </a:lvl1pPr>
            <a:lvl2pPr marL="711200" indent="-271463" eaLnBrk="0" hangingPunct="0">
              <a:spcBef>
                <a:spcPct val="30000"/>
              </a:spcBef>
              <a:defRPr>
                <a:solidFill>
                  <a:schemeClr val="tx1"/>
                </a:solidFill>
                <a:latin typeface="Arial" charset="0"/>
              </a:defRPr>
            </a:lvl2pPr>
            <a:lvl3pPr marL="1095375" indent="-215900" eaLnBrk="0" hangingPunct="0">
              <a:spcBef>
                <a:spcPct val="30000"/>
              </a:spcBef>
              <a:defRPr>
                <a:solidFill>
                  <a:schemeClr val="tx1"/>
                </a:solidFill>
                <a:latin typeface="Arial" charset="0"/>
              </a:defRPr>
            </a:lvl3pPr>
            <a:lvl4pPr marL="1535113" indent="-215900" eaLnBrk="0" hangingPunct="0">
              <a:spcBef>
                <a:spcPct val="30000"/>
              </a:spcBef>
              <a:defRPr>
                <a:solidFill>
                  <a:schemeClr val="tx1"/>
                </a:solidFill>
                <a:latin typeface="Arial" charset="0"/>
              </a:defRPr>
            </a:lvl4pPr>
            <a:lvl5pPr marL="1974850" indent="-215900" eaLnBrk="0" hangingPunct="0">
              <a:spcBef>
                <a:spcPct val="30000"/>
              </a:spcBef>
              <a:defRPr>
                <a:solidFill>
                  <a:schemeClr val="tx1"/>
                </a:solidFill>
                <a:latin typeface="Arial" charset="0"/>
              </a:defRPr>
            </a:lvl5pPr>
            <a:lvl6pPr marL="2432050" indent="-215900" eaLnBrk="0" fontAlgn="base" hangingPunct="0">
              <a:spcBef>
                <a:spcPct val="30000"/>
              </a:spcBef>
              <a:spcAft>
                <a:spcPct val="0"/>
              </a:spcAft>
              <a:defRPr>
                <a:solidFill>
                  <a:schemeClr val="tx1"/>
                </a:solidFill>
                <a:latin typeface="Arial" charset="0"/>
              </a:defRPr>
            </a:lvl6pPr>
            <a:lvl7pPr marL="2889250" indent="-215900" eaLnBrk="0" fontAlgn="base" hangingPunct="0">
              <a:spcBef>
                <a:spcPct val="30000"/>
              </a:spcBef>
              <a:spcAft>
                <a:spcPct val="0"/>
              </a:spcAft>
              <a:defRPr>
                <a:solidFill>
                  <a:schemeClr val="tx1"/>
                </a:solidFill>
                <a:latin typeface="Arial" charset="0"/>
              </a:defRPr>
            </a:lvl7pPr>
            <a:lvl8pPr marL="3346450" indent="-215900" eaLnBrk="0" fontAlgn="base" hangingPunct="0">
              <a:spcBef>
                <a:spcPct val="30000"/>
              </a:spcBef>
              <a:spcAft>
                <a:spcPct val="0"/>
              </a:spcAft>
              <a:defRPr>
                <a:solidFill>
                  <a:schemeClr val="tx1"/>
                </a:solidFill>
                <a:latin typeface="Arial" charset="0"/>
              </a:defRPr>
            </a:lvl8pPr>
            <a:lvl9pPr marL="3803650" indent="-215900" eaLnBrk="0" fontAlgn="base" hangingPunct="0">
              <a:spcBef>
                <a:spcPct val="30000"/>
              </a:spcBef>
              <a:spcAft>
                <a:spcPct val="0"/>
              </a:spcAft>
              <a:defRPr>
                <a:solidFill>
                  <a:schemeClr val="tx1"/>
                </a:solidFill>
                <a:latin typeface="Arial" charset="0"/>
              </a:defRPr>
            </a:lvl9pPr>
          </a:lstStyle>
          <a:p>
            <a:pPr eaLnBrk="1" hangingPunct="1">
              <a:spcBef>
                <a:spcPct val="0"/>
              </a:spcBef>
            </a:pPr>
            <a:fld id="{22D58356-3A25-4FE3-8DB9-FC4B274D5AF9}" type="slidenum">
              <a:rPr lang="de-AT" altLang="en-US" smtClean="0">
                <a:latin typeface="Arial Black" pitchFamily="34" charset="0"/>
                <a:ea typeface="Arial Unicode MS" pitchFamily="34" charset="-128"/>
                <a:cs typeface="Arial Unicode MS" pitchFamily="34" charset="-128"/>
              </a:rPr>
              <a:pPr eaLnBrk="1" hangingPunct="1">
                <a:spcBef>
                  <a:spcPct val="0"/>
                </a:spcBef>
              </a:pPr>
              <a:t>1</a:t>
            </a:fld>
            <a:endParaRPr lang="de-AT" altLang="en-US" dirty="0">
              <a:latin typeface="Arial Black"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63065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Foliennummernplatzhalter 3"/>
          <p:cNvSpPr>
            <a:spLocks noGrp="1"/>
          </p:cNvSpPr>
          <p:nvPr>
            <p:ph type="sldNum" sz="quarter" idx="5"/>
          </p:nvPr>
        </p:nvSpPr>
        <p:spPr/>
        <p:txBody>
          <a:bodyPr/>
          <a:lstStyle/>
          <a:p>
            <a:pPr>
              <a:defRPr/>
            </a:pPr>
            <a:fld id="{55336D37-FEAD-46BC-9750-CB944492EF58}" type="slidenum">
              <a:rPr lang="de-AT" smtClean="0"/>
              <a:pPr>
                <a:defRPr/>
              </a:pPr>
              <a:t>2</a:t>
            </a:fld>
            <a:endParaRPr lang="de-AT" dirty="0"/>
          </a:p>
        </p:txBody>
      </p:sp>
    </p:spTree>
    <p:extLst>
      <p:ext uri="{BB962C8B-B14F-4D97-AF65-F5344CB8AC3E}">
        <p14:creationId xmlns:p14="http://schemas.microsoft.com/office/powerpoint/2010/main" val="188112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7968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1555560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1428669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el mit Logo">
    <p:spTree>
      <p:nvGrpSpPr>
        <p:cNvPr id="1" name=""/>
        <p:cNvGrpSpPr/>
        <p:nvPr/>
      </p:nvGrpSpPr>
      <p:grpSpPr>
        <a:xfrm>
          <a:off x="0" y="0"/>
          <a:ext cx="0" cy="0"/>
          <a:chOff x="0" y="0"/>
          <a:chExt cx="0" cy="0"/>
        </a:xfrm>
      </p:grpSpPr>
      <p:pic>
        <p:nvPicPr>
          <p:cNvPr id="6" name="Grafik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5517" y="5191126"/>
            <a:ext cx="28194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p:nvPicPr>
        <p:blipFill rotWithShape="1">
          <a:blip r:embed="rId3" cstate="print">
            <a:duotone>
              <a:prstClr val="black"/>
              <a:schemeClr val="bg2">
                <a:tint val="45000"/>
                <a:satMod val="400000"/>
              </a:schemeClr>
            </a:duotone>
            <a:extLst>
              <a:ext uri="{28A0092B-C50C-407E-A947-70E740481C1C}">
                <a14:useLocalDpi xmlns:a14="http://schemas.microsoft.com/office/drawing/2010/main" val="0"/>
              </a:ext>
            </a:extLst>
          </a:blip>
          <a:srcRect l="27339" t="15819" r="44018" b="42469"/>
          <a:stretch/>
        </p:blipFill>
        <p:spPr>
          <a:xfrm>
            <a:off x="601426" y="2412000"/>
            <a:ext cx="2307401" cy="15012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2701" y="5373688"/>
            <a:ext cx="2139951" cy="86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726628" y="551477"/>
            <a:ext cx="10584000" cy="1943630"/>
          </a:xfrm>
        </p:spPr>
        <p:txBody>
          <a:bodyPr anchor="b"/>
          <a:lstStyle>
            <a:lvl1pPr algn="l">
              <a:defRPr sz="4500" baseline="0">
                <a:latin typeface="Arial Black" panose="020B0A04020102020204" pitchFamily="34" charset="0"/>
              </a:defRPr>
            </a:lvl1pPr>
          </a:lstStyle>
          <a:p>
            <a:r>
              <a:rPr lang="de-DE"/>
              <a:t>Titelmasterformat durch Klicken bearbeiten</a:t>
            </a:r>
            <a:endParaRPr lang="en-US" dirty="0"/>
          </a:p>
        </p:txBody>
      </p:sp>
      <p:sp>
        <p:nvSpPr>
          <p:cNvPr id="3" name="Subtitle 2"/>
          <p:cNvSpPr>
            <a:spLocks noGrp="1"/>
          </p:cNvSpPr>
          <p:nvPr>
            <p:ph type="subTitle" idx="1"/>
          </p:nvPr>
        </p:nvSpPr>
        <p:spPr>
          <a:xfrm>
            <a:off x="741393" y="3879265"/>
            <a:ext cx="10584000" cy="845078"/>
          </a:xfr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10" name="Bildplatzhalter 9"/>
          <p:cNvSpPr>
            <a:spLocks noGrp="1"/>
          </p:cNvSpPr>
          <p:nvPr>
            <p:ph type="pic" sz="quarter" idx="10"/>
          </p:nvPr>
        </p:nvSpPr>
        <p:spPr>
          <a:xfrm>
            <a:off x="7637929" y="5436846"/>
            <a:ext cx="1846729" cy="770400"/>
          </a:xfrm>
        </p:spPr>
        <p:txBody>
          <a:bodyPr rtlCol="0">
            <a:noAutofit/>
          </a:bodyPr>
          <a:lstStyle>
            <a:lvl1pPr marL="0" indent="0">
              <a:buNone/>
              <a:defRPr sz="1400"/>
            </a:lvl1pPr>
          </a:lstStyle>
          <a:p>
            <a:pPr lvl="0"/>
            <a:r>
              <a:rPr lang="de-DE" noProof="0" dirty="0"/>
              <a:t>Bild durch Klicken auf Symbol hinzufügen</a:t>
            </a:r>
            <a:endParaRPr lang="en-US" noProof="0" dirty="0"/>
          </a:p>
        </p:txBody>
      </p:sp>
      <p:sp>
        <p:nvSpPr>
          <p:cNvPr id="11" name="Bildplatzhalter 9"/>
          <p:cNvSpPr>
            <a:spLocks noGrp="1"/>
          </p:cNvSpPr>
          <p:nvPr>
            <p:ph type="pic" sz="quarter" idx="11"/>
          </p:nvPr>
        </p:nvSpPr>
        <p:spPr>
          <a:xfrm>
            <a:off x="9484658" y="5436846"/>
            <a:ext cx="1846729" cy="770400"/>
          </a:xfrm>
        </p:spPr>
        <p:txBody>
          <a:bodyPr rtlCol="0">
            <a:noAutofit/>
          </a:bodyPr>
          <a:lstStyle>
            <a:lvl1pPr marL="0" indent="0">
              <a:buNone/>
              <a:defRPr sz="1400"/>
            </a:lvl1pPr>
          </a:lstStyle>
          <a:p>
            <a:pPr lvl="0"/>
            <a:r>
              <a:rPr lang="de-DE" noProof="0" dirty="0"/>
              <a:t>Bild durch Klicken auf Symbol hinzufügen</a:t>
            </a:r>
            <a:endParaRPr lang="en-US" noProof="0" dirty="0"/>
          </a:p>
        </p:txBody>
      </p:sp>
    </p:spTree>
    <p:extLst>
      <p:ext uri="{BB962C8B-B14F-4D97-AF65-F5344CB8AC3E}">
        <p14:creationId xmlns:p14="http://schemas.microsoft.com/office/powerpoint/2010/main" val="2624640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6276975"/>
            <a:ext cx="1403349" cy="566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baseline="0"/>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Bildplatzhalter 8"/>
          <p:cNvSpPr>
            <a:spLocks noGrp="1"/>
          </p:cNvSpPr>
          <p:nvPr>
            <p:ph type="pic" sz="quarter" idx="13"/>
          </p:nvPr>
        </p:nvSpPr>
        <p:spPr>
          <a:xfrm>
            <a:off x="2065867" y="6356350"/>
            <a:ext cx="1017600" cy="352800"/>
          </a:xfrm>
        </p:spPr>
        <p:txBody>
          <a:bodyPr lIns="36000" tIns="72000" bIns="0" rtlCol="0">
            <a:noAutofit/>
          </a:bodyPr>
          <a:lstStyle>
            <a:lvl1pPr marL="0" indent="0">
              <a:lnSpc>
                <a:spcPts val="900"/>
              </a:lnSpc>
              <a:spcBef>
                <a:spcPts val="0"/>
              </a:spcBef>
              <a:buNone/>
              <a:defRPr sz="800" baseline="0"/>
            </a:lvl1pPr>
          </a:lstStyle>
          <a:p>
            <a:pPr lvl="0"/>
            <a:r>
              <a:rPr lang="de-DE" noProof="0" dirty="0"/>
              <a:t>Bild durch Klicken auf Symbol hinzufügen</a:t>
            </a:r>
            <a:endParaRPr lang="de-AT" noProof="0" dirty="0"/>
          </a:p>
        </p:txBody>
      </p:sp>
      <p:sp>
        <p:nvSpPr>
          <p:cNvPr id="8" name="Textplatzhalter 5"/>
          <p:cNvSpPr>
            <a:spLocks noGrp="1"/>
          </p:cNvSpPr>
          <p:nvPr>
            <p:ph type="body" sz="quarter" idx="25"/>
          </p:nvPr>
        </p:nvSpPr>
        <p:spPr>
          <a:xfrm>
            <a:off x="731024" y="5927412"/>
            <a:ext cx="10584000" cy="278127"/>
          </a:xfr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a:t>Textmasterformat bearbeiten</a:t>
            </a:r>
          </a:p>
        </p:txBody>
      </p:sp>
      <p:sp>
        <p:nvSpPr>
          <p:cNvPr id="9" name="Datumsplatzhalter 8"/>
          <p:cNvSpPr>
            <a:spLocks noGrp="1"/>
          </p:cNvSpPr>
          <p:nvPr>
            <p:ph type="dt" sz="half" idx="26"/>
          </p:nvPr>
        </p:nvSpPr>
        <p:spPr/>
        <p:txBody>
          <a:bodyPr/>
          <a:lstStyle>
            <a:lvl1pPr>
              <a:defRPr/>
            </a:lvl1pPr>
          </a:lstStyle>
          <a:p>
            <a:pPr>
              <a:defRPr/>
            </a:pPr>
            <a:endParaRPr lang="en-US" dirty="0"/>
          </a:p>
        </p:txBody>
      </p:sp>
      <p:sp>
        <p:nvSpPr>
          <p:cNvPr id="10" name="Fußzeilenplatzhalter 9"/>
          <p:cNvSpPr>
            <a:spLocks noGrp="1"/>
          </p:cNvSpPr>
          <p:nvPr>
            <p:ph type="ftr" sz="quarter" idx="27"/>
          </p:nvPr>
        </p:nvSpPr>
        <p:spPr/>
        <p:txBody>
          <a:bodyPr/>
          <a:lstStyle>
            <a:lvl1pPr>
              <a:defRPr/>
            </a:lvl1pPr>
          </a:lstStyle>
          <a:p>
            <a:pPr>
              <a:defRPr/>
            </a:pPr>
            <a:endParaRPr lang="en-US" dirty="0"/>
          </a:p>
        </p:txBody>
      </p:sp>
      <p:sp>
        <p:nvSpPr>
          <p:cNvPr id="11" name="Foliennummernplatzhalter 10"/>
          <p:cNvSpPr>
            <a:spLocks noGrp="1"/>
          </p:cNvSpPr>
          <p:nvPr>
            <p:ph type="sldNum" sz="quarter" idx="28"/>
          </p:nvPr>
        </p:nvSpPr>
        <p:spPr/>
        <p:txBody>
          <a:bodyPr/>
          <a:lstStyle>
            <a:lvl1pPr>
              <a:defRPr/>
            </a:lvl1pPr>
          </a:lstStyle>
          <a:p>
            <a:pPr>
              <a:defRPr/>
            </a:pPr>
            <a:fld id="{51EF73C4-7383-4D02-88E4-46A021CC6BDF}" type="slidenum">
              <a:rPr lang="en-US"/>
              <a:pPr>
                <a:defRPr/>
              </a:pPr>
              <a:t>‹Nr.›</a:t>
            </a:fld>
            <a:endParaRPr lang="en-US" dirty="0"/>
          </a:p>
        </p:txBody>
      </p:sp>
    </p:spTree>
    <p:extLst>
      <p:ext uri="{BB962C8B-B14F-4D97-AF65-F5344CB8AC3E}">
        <p14:creationId xmlns:p14="http://schemas.microsoft.com/office/powerpoint/2010/main" val="203941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311400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368137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2657114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145165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1176609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76864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3283434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C43349E-4E7C-4278-A1A1-70FF6F818276}" type="slidenum">
              <a:rPr lang="de-AT" smtClean="0"/>
              <a:t>‹Nr.›</a:t>
            </a:fld>
            <a:endParaRPr lang="de-AT"/>
          </a:p>
        </p:txBody>
      </p:sp>
    </p:spTree>
    <p:extLst>
      <p:ext uri="{BB962C8B-B14F-4D97-AF65-F5344CB8AC3E}">
        <p14:creationId xmlns:p14="http://schemas.microsoft.com/office/powerpoint/2010/main" val="2511425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AT"/>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3349E-4E7C-4278-A1A1-70FF6F818276}" type="slidenum">
              <a:rPr lang="de-AT" smtClean="0"/>
              <a:t>‹Nr.›</a:t>
            </a:fld>
            <a:endParaRPr lang="de-AT"/>
          </a:p>
        </p:txBody>
      </p:sp>
    </p:spTree>
    <p:extLst>
      <p:ext uri="{BB962C8B-B14F-4D97-AF65-F5344CB8AC3E}">
        <p14:creationId xmlns:p14="http://schemas.microsoft.com/office/powerpoint/2010/main" val="67365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a:xfrm>
            <a:off x="2143874" y="764704"/>
            <a:ext cx="8491537" cy="1586830"/>
          </a:xfrm>
        </p:spPr>
        <p:txBody>
          <a:bodyPr/>
          <a:lstStyle/>
          <a:p>
            <a:pPr>
              <a:defRPr/>
            </a:pPr>
            <a:r>
              <a:rPr lang="de-DE" altLang="en-US" sz="3200" dirty="0"/>
              <a:t>Kulturgeschichte des Denkens über die Wirtschaft II</a:t>
            </a:r>
          </a:p>
        </p:txBody>
      </p:sp>
      <p:sp>
        <p:nvSpPr>
          <p:cNvPr id="28675" name="Rectangle 3"/>
          <p:cNvSpPr>
            <a:spLocks noGrp="1" noChangeArrowheads="1"/>
          </p:cNvSpPr>
          <p:nvPr>
            <p:ph type="subTitle" idx="1"/>
          </p:nvPr>
        </p:nvSpPr>
        <p:spPr>
          <a:xfrm>
            <a:off x="2082800" y="3699164"/>
            <a:ext cx="8067040" cy="1687483"/>
          </a:xfrm>
        </p:spPr>
        <p:txBody>
          <a:bodyPr/>
          <a:lstStyle/>
          <a:p>
            <a:pPr algn="ctr">
              <a:spcBef>
                <a:spcPct val="0"/>
              </a:spcBef>
              <a:buFont typeface="Arial Black" pitchFamily="34" charset="0"/>
              <a:buNone/>
            </a:pPr>
            <a:r>
              <a:rPr lang="de-DE" altLang="en-US" sz="2500" b="1" dirty="0"/>
              <a:t>Neue Neoklassik: Wissenschaftstheoretische Herausbildung und neoklassisches Standardmodell </a:t>
            </a:r>
          </a:p>
          <a:p>
            <a:pPr algn="ctr">
              <a:spcBef>
                <a:spcPct val="0"/>
              </a:spcBef>
              <a:buFont typeface="Arial Black" pitchFamily="34" charset="0"/>
              <a:buNone/>
            </a:pPr>
            <a:r>
              <a:rPr lang="de-DE" altLang="en-US" sz="2500" i="1" dirty="0"/>
              <a:t>Christian Grimm</a:t>
            </a:r>
          </a:p>
        </p:txBody>
      </p:sp>
    </p:spTree>
    <p:extLst>
      <p:ext uri="{BB962C8B-B14F-4D97-AF65-F5344CB8AC3E}">
        <p14:creationId xmlns:p14="http://schemas.microsoft.com/office/powerpoint/2010/main" val="392262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e-AT" dirty="0"/>
            </a:br>
            <a:endParaRPr lang="de-AT" dirty="0"/>
          </a:p>
        </p:txBody>
      </p:sp>
      <p:sp>
        <p:nvSpPr>
          <p:cNvPr id="3" name="Inhaltsplatzhalter 2"/>
          <p:cNvSpPr>
            <a:spLocks noGrp="1"/>
          </p:cNvSpPr>
          <p:nvPr>
            <p:ph idx="1"/>
          </p:nvPr>
        </p:nvSpPr>
        <p:spPr>
          <a:xfrm>
            <a:off x="838200" y="648393"/>
            <a:ext cx="10515600" cy="5403272"/>
          </a:xfrm>
        </p:spPr>
        <p:txBody>
          <a:bodyPr>
            <a:normAutofit lnSpcReduction="10000"/>
          </a:bodyPr>
          <a:lstStyle/>
          <a:p>
            <a:pPr marL="0" indent="0" algn="ctr">
              <a:spcAft>
                <a:spcPts val="1000"/>
              </a:spcAft>
              <a:buNone/>
            </a:pPr>
            <a:r>
              <a:rPr lang="en-US" sz="2400" i="1" dirty="0"/>
              <a:t>“Economics is not only a social science, it is a genuine science. Like the physical sciences, economics uses a methodology that produces refutable implications and tests these implications using solid statistical techniques” (</a:t>
            </a:r>
            <a:r>
              <a:rPr lang="en-US" sz="2400" i="1" dirty="0" err="1"/>
              <a:t>Lazear</a:t>
            </a:r>
            <a:r>
              <a:rPr lang="en-US" sz="2400" i="1" dirty="0"/>
              <a:t> 2000: 99)</a:t>
            </a:r>
          </a:p>
          <a:p>
            <a:pPr marL="0" indent="0" algn="ctr">
              <a:spcAft>
                <a:spcPts val="1000"/>
              </a:spcAft>
              <a:buNone/>
            </a:pPr>
            <a:r>
              <a:rPr lang="en-US" sz="2400" i="1" dirty="0"/>
              <a:t>“I am far from denying that in our system equilibrium analysis has a useful function to perform. But when it comes to the point where it misleads some of our leading thinkers into believing that the situation which it describes has direct relevance to the solution of practical problems, it is high time that we remember that it does not deal with the social process at all and that it is no more than a useful preliminary to the study of the main problem” </a:t>
            </a:r>
            <a:r>
              <a:rPr lang="en-US" sz="2400" dirty="0"/>
              <a:t>(Hayek 1945: 530) </a:t>
            </a:r>
          </a:p>
          <a:p>
            <a:pPr marL="0" indent="0" algn="ctr">
              <a:buNone/>
            </a:pPr>
            <a:r>
              <a:rPr lang="en-US" sz="2400" i="1" dirty="0"/>
              <a:t>“The complexity of human affairs, their variability and historical and cultural diversity, and the impossibility of controlled experiments prevent social studies from attaining anything comparable to the exactness of mechanical physics. In fact, the famous German physicist Max Planck, who had started his university years with a study of economics switched to physics because he regarded the subject matter of economics as too complicated for a proper scientific analysis</a:t>
            </a:r>
            <a:r>
              <a:rPr lang="en-US" sz="2400" dirty="0"/>
              <a:t>”                                       (Rothschild 2002: 438)</a:t>
            </a:r>
            <a:endParaRPr lang="de-AT" sz="2400"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10</a:t>
            </a:fld>
            <a:endParaRPr lang="en-US" dirty="0"/>
          </a:p>
        </p:txBody>
      </p:sp>
    </p:spTree>
    <p:extLst>
      <p:ext uri="{BB962C8B-B14F-4D97-AF65-F5344CB8AC3E}">
        <p14:creationId xmlns:p14="http://schemas.microsoft.com/office/powerpoint/2010/main" val="226623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Sozialstrukturelle Kontextfaktoren</a:t>
            </a:r>
          </a:p>
        </p:txBody>
      </p:sp>
      <p:sp>
        <p:nvSpPr>
          <p:cNvPr id="3" name="Inhaltsplatzhalter 2"/>
          <p:cNvSpPr>
            <a:spLocks noGrp="1"/>
          </p:cNvSpPr>
          <p:nvPr>
            <p:ph idx="1"/>
          </p:nvPr>
        </p:nvSpPr>
        <p:spPr/>
        <p:txBody>
          <a:bodyPr/>
          <a:lstStyle/>
          <a:p>
            <a:pPr marL="514350" indent="-514350">
              <a:buFont typeface="+mj-lt"/>
              <a:buAutoNum type="arabicPeriod" startAt="4"/>
            </a:pPr>
            <a:r>
              <a:rPr lang="de-AT" dirty="0"/>
              <a:t>Sozialstrukturelle Kontextfaktoren als Katalysator der neoklassischen Wissenschaftskultur</a:t>
            </a:r>
          </a:p>
          <a:p>
            <a:pPr lvl="1">
              <a:buFont typeface="Courier New" panose="02070309020205020404" pitchFamily="49" charset="0"/>
              <a:buChar char="o"/>
            </a:pPr>
            <a:r>
              <a:rPr lang="de-AT" dirty="0"/>
              <a:t>Kalter Krieg: Ideologische Distanz zu Marx und Keynes</a:t>
            </a:r>
          </a:p>
          <a:p>
            <a:pPr lvl="1">
              <a:buFont typeface="Courier New" panose="02070309020205020404" pitchFamily="49" charset="0"/>
              <a:buChar char="o"/>
            </a:pPr>
            <a:r>
              <a:rPr lang="de-AT" dirty="0"/>
              <a:t>Nobelpreis: 1969 Einrichtung des </a:t>
            </a:r>
            <a:r>
              <a:rPr lang="de-AT" i="1" dirty="0"/>
              <a:t>Alfred-Nobel-Gedächtnispreis für Wirtschaftswissenschaften</a:t>
            </a:r>
            <a:r>
              <a:rPr lang="de-AT" dirty="0"/>
              <a:t> durch Schwedische Reichsbank. Impliziert Ökonomik als „harte“ Wissenschaft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11</a:t>
            </a:fld>
            <a:endParaRPr lang="en-US" dirty="0"/>
          </a:p>
        </p:txBody>
      </p:sp>
    </p:spTree>
    <p:extLst>
      <p:ext uri="{BB962C8B-B14F-4D97-AF65-F5344CB8AC3E}">
        <p14:creationId xmlns:p14="http://schemas.microsoft.com/office/powerpoint/2010/main" val="358953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Monetaristische Revolution</a:t>
            </a:r>
          </a:p>
        </p:txBody>
      </p:sp>
      <p:sp>
        <p:nvSpPr>
          <p:cNvPr id="3" name="Inhaltsplatzhalter 2"/>
          <p:cNvSpPr>
            <a:spLocks noGrp="1"/>
          </p:cNvSpPr>
          <p:nvPr>
            <p:ph idx="1"/>
          </p:nvPr>
        </p:nvSpPr>
        <p:spPr>
          <a:xfrm>
            <a:off x="838200" y="1454727"/>
            <a:ext cx="10515600" cy="4722236"/>
          </a:xfrm>
        </p:spPr>
        <p:txBody>
          <a:bodyPr>
            <a:normAutofit/>
          </a:bodyPr>
          <a:lstStyle/>
          <a:p>
            <a:pPr marL="514350" indent="-514350">
              <a:buFont typeface="+mj-lt"/>
              <a:buAutoNum type="arabicPeriod" startAt="5"/>
            </a:pPr>
            <a:r>
              <a:rPr lang="de-AT" dirty="0"/>
              <a:t>Monetaristische Revolution von Milton Friedman</a:t>
            </a:r>
          </a:p>
          <a:p>
            <a:pPr lvl="1">
              <a:buFont typeface="Courier New" panose="02070309020205020404" pitchFamily="49" charset="0"/>
              <a:buChar char="o"/>
            </a:pPr>
            <a:r>
              <a:rPr lang="de-AT" dirty="0"/>
              <a:t>3 Theoretische Argumente gegen Keynes Theorie</a:t>
            </a:r>
          </a:p>
          <a:p>
            <a:pPr lvl="1">
              <a:buFont typeface="Courier New" panose="02070309020205020404" pitchFamily="49" charset="0"/>
              <a:buChar char="o"/>
            </a:pPr>
            <a:r>
              <a:rPr lang="de-AT" dirty="0"/>
              <a:t>Methodische Ebene: Entscheidend ist nicht die Korrektheit einzelner Modellannahmen, sondern die Prognose</a:t>
            </a:r>
          </a:p>
          <a:p>
            <a:pPr marL="457200" lvl="1" indent="0" algn="ctr">
              <a:spcAft>
                <a:spcPts val="1000"/>
              </a:spcAft>
              <a:buNone/>
            </a:pPr>
            <a:r>
              <a:rPr lang="en-GB" i="1" dirty="0"/>
              <a:t>„(…) the more significant the theory, the more unrealistic the assumptions“ </a:t>
            </a:r>
            <a:r>
              <a:rPr lang="en-GB" dirty="0"/>
              <a:t>(Friedman 1966/1953: 14).</a:t>
            </a:r>
          </a:p>
          <a:p>
            <a:pPr lvl="1">
              <a:buFont typeface="Courier New" panose="02070309020205020404" pitchFamily="49" charset="0"/>
              <a:buChar char="o"/>
            </a:pPr>
            <a:r>
              <a:rPr lang="de-AT" dirty="0"/>
              <a:t>Konsumtheorie: Permanente Einkommenshypothese legt Fokus auf lange Frist. Privater Konsum nicht vom aktuell verfügbaren, sondern vom dauerhaft erwarteten Einkommen abhängig. Einkommensverteilung oder expansive Fiskalpolitik hat keine Auswirkungen auf Konjunktur (da „permanentes“ Einkommen nicht beeinflusst wird)</a:t>
            </a:r>
          </a:p>
          <a:p>
            <a:pPr lvl="1">
              <a:buFont typeface="Courier New" panose="02070309020205020404" pitchFamily="49" charset="0"/>
              <a:buChar char="o"/>
            </a:pPr>
            <a:r>
              <a:rPr lang="de-AT" dirty="0"/>
              <a:t>Quantitätstheorie: Zentrale Rolle einer verstetigten Geldpolitik</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12</a:t>
            </a:fld>
            <a:endParaRPr lang="en-US" dirty="0"/>
          </a:p>
        </p:txBody>
      </p:sp>
    </p:spTree>
    <p:extLst>
      <p:ext uri="{BB962C8B-B14F-4D97-AF65-F5344CB8AC3E}">
        <p14:creationId xmlns:p14="http://schemas.microsoft.com/office/powerpoint/2010/main" val="2969448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3.Neoklassisches Standardmodell</a:t>
            </a:r>
            <a:br>
              <a:rPr lang="de-AT" b="1" dirty="0"/>
            </a:br>
            <a:r>
              <a:rPr lang="de-AT" sz="4000" b="1" dirty="0"/>
              <a:t>3.1 Allgemeine Klassifizierung</a:t>
            </a:r>
          </a:p>
        </p:txBody>
      </p:sp>
      <p:sp>
        <p:nvSpPr>
          <p:cNvPr id="3" name="Inhaltsplatzhalter 2"/>
          <p:cNvSpPr>
            <a:spLocks noGrp="1"/>
          </p:cNvSpPr>
          <p:nvPr>
            <p:ph idx="1"/>
          </p:nvPr>
        </p:nvSpPr>
        <p:spPr/>
        <p:txBody>
          <a:bodyPr>
            <a:normAutofit lnSpcReduction="10000"/>
          </a:bodyPr>
          <a:lstStyle/>
          <a:p>
            <a:r>
              <a:rPr lang="de-AT" dirty="0"/>
              <a:t>Untersuchungsebene</a:t>
            </a:r>
          </a:p>
          <a:p>
            <a:pPr lvl="1">
              <a:buFont typeface="Courier New" panose="02070309020205020404" pitchFamily="49" charset="0"/>
              <a:buChar char="o"/>
            </a:pPr>
            <a:r>
              <a:rPr lang="de-AT" dirty="0"/>
              <a:t>Grundsätzlich Mikroökonomische Basis: Wirtschaftsprozess ausgehend vom individuellen Verhalten beschrieben</a:t>
            </a:r>
          </a:p>
          <a:p>
            <a:pPr lvl="1">
              <a:buFont typeface="Courier New" panose="02070309020205020404" pitchFamily="49" charset="0"/>
              <a:buChar char="o"/>
            </a:pPr>
            <a:r>
              <a:rPr lang="de-AT" dirty="0"/>
              <a:t>Zwei Arten von Modellanalysen</a:t>
            </a:r>
          </a:p>
          <a:p>
            <a:pPr marL="1371600" lvl="2" indent="-457200">
              <a:buFont typeface="+mj-lt"/>
              <a:buAutoNum type="arabicPeriod"/>
            </a:pPr>
            <a:r>
              <a:rPr lang="de-AT" dirty="0"/>
              <a:t>Partialanalyse: Analyse des Verhaltens einzelner Wirtschaftssubjekte bzw. des Geschehens auf einem Markt</a:t>
            </a:r>
          </a:p>
          <a:p>
            <a:pPr marL="1371600" lvl="2" indent="-457200">
              <a:buFont typeface="+mj-lt"/>
              <a:buAutoNum type="arabicPeriod"/>
            </a:pPr>
            <a:r>
              <a:rPr lang="de-AT" dirty="0"/>
              <a:t>Totalanalyse (auch Allgemeine Gleichgewichtstheorie): Analyse der Volkswirtschaft als Ganzes. Gesamtwirtschaftliche Aggregation aller Marktteilnehmer (</a:t>
            </a:r>
            <a:r>
              <a:rPr lang="de-AT" i="1" dirty="0" err="1"/>
              <a:t>representative</a:t>
            </a:r>
            <a:r>
              <a:rPr lang="de-AT" i="1" dirty="0"/>
              <a:t> </a:t>
            </a:r>
            <a:r>
              <a:rPr lang="de-AT" i="1" dirty="0" err="1"/>
              <a:t>agents</a:t>
            </a:r>
            <a:r>
              <a:rPr lang="de-AT" dirty="0"/>
              <a:t>)</a:t>
            </a:r>
          </a:p>
          <a:p>
            <a:r>
              <a:rPr lang="de-AT" dirty="0"/>
              <a:t>Untersuchungszeitraum</a:t>
            </a:r>
          </a:p>
          <a:p>
            <a:pPr lvl="1">
              <a:buFont typeface="Courier New" panose="02070309020205020404" pitchFamily="49" charset="0"/>
              <a:buChar char="o"/>
            </a:pPr>
            <a:r>
              <a:rPr lang="de-AT" dirty="0"/>
              <a:t>Langfristige Analysen (Wachstumsanalysen) </a:t>
            </a:r>
          </a:p>
          <a:p>
            <a:pPr lvl="1">
              <a:buFont typeface="Courier New" panose="02070309020205020404" pitchFamily="49" charset="0"/>
              <a:buChar char="o"/>
            </a:pPr>
            <a:r>
              <a:rPr lang="de-AT" dirty="0"/>
              <a:t>Kurzfristige Analysen (Optimierungskalküle)</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13</a:t>
            </a:fld>
            <a:endParaRPr lang="en-US" dirty="0"/>
          </a:p>
        </p:txBody>
      </p:sp>
    </p:spTree>
    <p:extLst>
      <p:ext uri="{BB962C8B-B14F-4D97-AF65-F5344CB8AC3E}">
        <p14:creationId xmlns:p14="http://schemas.microsoft.com/office/powerpoint/2010/main" val="358400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70728"/>
            <a:ext cx="10515600" cy="1325563"/>
          </a:xfrm>
        </p:spPr>
        <p:txBody>
          <a:bodyPr>
            <a:normAutofit/>
          </a:bodyPr>
          <a:lstStyle/>
          <a:p>
            <a:r>
              <a:rPr lang="de-AT" sz="4000" b="1" dirty="0"/>
              <a:t>Allgemeine Klassifizierung</a:t>
            </a:r>
          </a:p>
        </p:txBody>
      </p:sp>
      <p:sp>
        <p:nvSpPr>
          <p:cNvPr id="3" name="Inhaltsplatzhalter 2"/>
          <p:cNvSpPr>
            <a:spLocks noGrp="1"/>
          </p:cNvSpPr>
          <p:nvPr>
            <p:ph idx="1"/>
          </p:nvPr>
        </p:nvSpPr>
        <p:spPr>
          <a:xfrm>
            <a:off x="838200" y="1271848"/>
            <a:ext cx="10515600" cy="4905116"/>
          </a:xfrm>
        </p:spPr>
        <p:txBody>
          <a:bodyPr>
            <a:normAutofit lnSpcReduction="10000"/>
          </a:bodyPr>
          <a:lstStyle/>
          <a:p>
            <a:r>
              <a:rPr lang="de-AT" dirty="0"/>
              <a:t>Beteiligte Akteure</a:t>
            </a:r>
          </a:p>
          <a:p>
            <a:pPr lvl="1">
              <a:buFont typeface="Courier New" panose="02070309020205020404" pitchFamily="49" charset="0"/>
              <a:buChar char="o"/>
            </a:pPr>
            <a:r>
              <a:rPr lang="de-AT" dirty="0"/>
              <a:t>Zwei Arten von Wirtschaftssubjekten: (repräsentativer) Haushalt und (repräsentatives) Unternehmen</a:t>
            </a:r>
          </a:p>
          <a:p>
            <a:pPr lvl="1">
              <a:buFont typeface="Courier New" panose="02070309020205020404" pitchFamily="49" charset="0"/>
              <a:buChar char="o"/>
            </a:pPr>
            <a:r>
              <a:rPr lang="de-AT" dirty="0"/>
              <a:t>Staat als Bereitsteller öffentlicher Güter</a:t>
            </a:r>
          </a:p>
          <a:p>
            <a:r>
              <a:rPr lang="de-AT" dirty="0"/>
              <a:t>Ausgangsfrage der Analyse</a:t>
            </a:r>
          </a:p>
          <a:p>
            <a:pPr lvl="1">
              <a:buFont typeface="Courier New" panose="02070309020205020404" pitchFamily="49" charset="0"/>
              <a:buChar char="o"/>
            </a:pPr>
            <a:r>
              <a:rPr lang="de-AT" dirty="0"/>
              <a:t>Wie wird eine gegebene Menge an Ressourcen auf konkurrierende Verwendungsmitteln effizient verteilt?</a:t>
            </a:r>
          </a:p>
          <a:p>
            <a:pPr marL="457200" lvl="1" indent="0" algn="ctr">
              <a:buNone/>
            </a:pPr>
            <a:r>
              <a:rPr lang="en-GB" i="1" dirty="0"/>
              <a:t>„Economics is the science, which studies human behaviour as a relationship between ends and scarce means, which have alternative uses“                              </a:t>
            </a:r>
            <a:r>
              <a:rPr lang="de-AT" dirty="0"/>
              <a:t>(Robbins 1932: 15).</a:t>
            </a:r>
          </a:p>
          <a:p>
            <a:r>
              <a:rPr lang="de-AT" dirty="0"/>
              <a:t>Zielsetzung</a:t>
            </a:r>
          </a:p>
          <a:p>
            <a:pPr lvl="1">
              <a:buFont typeface="Courier New" panose="02070309020205020404" pitchFamily="49" charset="0"/>
              <a:buChar char="o"/>
            </a:pPr>
            <a:r>
              <a:rPr lang="de-AT" dirty="0"/>
              <a:t>Optimierung (Nutzen- bzw. Gewinnmaximierung), Maximierung Wohlfahrt der Gesellschaft (Effizienz) durch optimale Ressourcenallokation</a:t>
            </a:r>
          </a:p>
          <a:p>
            <a:pPr marL="457200" lvl="1" indent="0">
              <a:buNone/>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14</a:t>
            </a:fld>
            <a:endParaRPr lang="en-US" dirty="0"/>
          </a:p>
        </p:txBody>
      </p:sp>
    </p:spTree>
    <p:extLst>
      <p:ext uri="{BB962C8B-B14F-4D97-AF65-F5344CB8AC3E}">
        <p14:creationId xmlns:p14="http://schemas.microsoft.com/office/powerpoint/2010/main" val="4260767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23809"/>
            <a:ext cx="10515600" cy="1325563"/>
          </a:xfrm>
        </p:spPr>
        <p:txBody>
          <a:bodyPr/>
          <a:lstStyle/>
          <a:p>
            <a:r>
              <a:rPr lang="de-AT" sz="4000" b="1" dirty="0">
                <a:solidFill>
                  <a:prstClr val="black"/>
                </a:solidFill>
              </a:rPr>
              <a:t>Allgemeine Klassifizierung</a:t>
            </a:r>
            <a:endParaRPr lang="de-AT" dirty="0"/>
          </a:p>
        </p:txBody>
      </p:sp>
      <p:sp>
        <p:nvSpPr>
          <p:cNvPr id="3" name="Inhaltsplatzhalter 2"/>
          <p:cNvSpPr>
            <a:spLocks noGrp="1"/>
          </p:cNvSpPr>
          <p:nvPr>
            <p:ph idx="1"/>
          </p:nvPr>
        </p:nvSpPr>
        <p:spPr>
          <a:xfrm>
            <a:off x="838200" y="1313410"/>
            <a:ext cx="10515600" cy="5042939"/>
          </a:xfrm>
        </p:spPr>
        <p:txBody>
          <a:bodyPr>
            <a:normAutofit/>
          </a:bodyPr>
          <a:lstStyle/>
          <a:p>
            <a:r>
              <a:rPr lang="de-AT" dirty="0"/>
              <a:t>Sichtweise auf den Menschen</a:t>
            </a:r>
          </a:p>
          <a:p>
            <a:pPr lvl="1">
              <a:buFont typeface="Courier New" panose="02070309020205020404" pitchFamily="49" charset="0"/>
              <a:buChar char="o"/>
            </a:pPr>
            <a:r>
              <a:rPr lang="de-AT" dirty="0"/>
              <a:t>Mensch als rationaler Agent (Homo Oeconomicus), der unter vorgegebenen Alternativen auf Basis von Kosten-Nutzen-Überlegungen die beste Wahl zur Maximierung des eigenen Nutzens trifft</a:t>
            </a:r>
          </a:p>
          <a:p>
            <a:pPr lvl="1">
              <a:buFont typeface="Courier New" panose="02070309020205020404" pitchFamily="49" charset="0"/>
              <a:buChar char="o"/>
            </a:pPr>
            <a:r>
              <a:rPr lang="de-AT" dirty="0"/>
              <a:t>Restriktive Eigenschaften in Bezug auf Präferenzstruktur (vollständig, transitiv etc.), Informiertheit, Verhalten (Rationalität)</a:t>
            </a:r>
          </a:p>
          <a:p>
            <a:pPr lvl="1">
              <a:buFont typeface="Courier New" panose="02070309020205020404" pitchFamily="49" charset="0"/>
              <a:buChar char="o"/>
            </a:pPr>
            <a:r>
              <a:rPr lang="de-AT" dirty="0"/>
              <a:t>Weiterentwicklungen: Asymmetrische Informationen (</a:t>
            </a:r>
            <a:r>
              <a:rPr lang="de-AT" dirty="0" err="1"/>
              <a:t>Akerlof</a:t>
            </a:r>
            <a:r>
              <a:rPr lang="de-AT" dirty="0"/>
              <a:t> 1970); Kognitive Verzerrungen (</a:t>
            </a:r>
            <a:r>
              <a:rPr lang="de-AT" dirty="0" err="1"/>
              <a:t>Kahnemann</a:t>
            </a:r>
            <a:r>
              <a:rPr lang="de-AT" dirty="0"/>
              <a:t>/</a:t>
            </a:r>
            <a:r>
              <a:rPr lang="de-AT" dirty="0" err="1"/>
              <a:t>Tversky</a:t>
            </a:r>
            <a:r>
              <a:rPr lang="de-AT" dirty="0"/>
              <a:t> 1979); Arrow-Paradox (Arrow 1951)</a:t>
            </a:r>
          </a:p>
          <a:p>
            <a:r>
              <a:rPr lang="de-AT" dirty="0"/>
              <a:t>Sichtweise auf die Marktwirtschaft</a:t>
            </a:r>
          </a:p>
          <a:p>
            <a:pPr lvl="1">
              <a:buFont typeface="Courier New" panose="02070309020205020404" pitchFamily="49" charset="0"/>
              <a:buChar char="o"/>
            </a:pPr>
            <a:r>
              <a:rPr lang="de-AT" dirty="0"/>
              <a:t>Funktionierender Marktmechanismus führt (bei Flexibilität) langfristig zum Ausgleich zwischen Angebot und Nachfrage auf allen Märkten</a:t>
            </a:r>
          </a:p>
          <a:p>
            <a:pPr lvl="1">
              <a:buFont typeface="Courier New" panose="02070309020205020404" pitchFamily="49" charset="0"/>
              <a:buChar char="o"/>
            </a:pPr>
            <a:r>
              <a:rPr lang="de-AT" dirty="0"/>
              <a:t>Ursachen von Krisen sind exogen (z.B. Monopole, staatliche Eingriffe)</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15</a:t>
            </a:fld>
            <a:endParaRPr lang="en-US" dirty="0"/>
          </a:p>
        </p:txBody>
      </p:sp>
    </p:spTree>
    <p:extLst>
      <p:ext uri="{BB962C8B-B14F-4D97-AF65-F5344CB8AC3E}">
        <p14:creationId xmlns:p14="http://schemas.microsoft.com/office/powerpoint/2010/main" val="1810670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86859"/>
            <a:ext cx="10515600" cy="1325563"/>
          </a:xfrm>
        </p:spPr>
        <p:txBody>
          <a:bodyPr/>
          <a:lstStyle/>
          <a:p>
            <a:r>
              <a:rPr lang="de-AT" sz="4000" b="1" dirty="0">
                <a:solidFill>
                  <a:prstClr val="black"/>
                </a:solidFill>
              </a:rPr>
              <a:t>Allgemeine Klassifizierung</a:t>
            </a:r>
            <a:endParaRPr lang="de-AT" dirty="0"/>
          </a:p>
        </p:txBody>
      </p:sp>
      <p:sp>
        <p:nvSpPr>
          <p:cNvPr id="3" name="Inhaltsplatzhalter 2"/>
          <p:cNvSpPr>
            <a:spLocks noGrp="1"/>
          </p:cNvSpPr>
          <p:nvPr>
            <p:ph idx="1"/>
          </p:nvPr>
        </p:nvSpPr>
        <p:spPr>
          <a:xfrm>
            <a:off x="838199" y="1712422"/>
            <a:ext cx="10633365" cy="4464542"/>
          </a:xfrm>
        </p:spPr>
        <p:txBody>
          <a:bodyPr/>
          <a:lstStyle/>
          <a:p>
            <a:r>
              <a:rPr lang="de-AT" dirty="0"/>
              <a:t>Verständnis von Ökonomik</a:t>
            </a:r>
          </a:p>
          <a:p>
            <a:pPr marL="914400" lvl="1" indent="-457200">
              <a:buFont typeface="+mj-lt"/>
              <a:buAutoNum type="arabicPeriod"/>
            </a:pPr>
            <a:r>
              <a:rPr lang="de-AT" dirty="0"/>
              <a:t>Ökonomik als „wertneutrale“ Wissenschaft</a:t>
            </a:r>
          </a:p>
          <a:p>
            <a:pPr lvl="2">
              <a:buFont typeface="Courier New" panose="02070309020205020404" pitchFamily="49" charset="0"/>
              <a:buChar char="o"/>
            </a:pPr>
            <a:r>
              <a:rPr lang="de-AT" dirty="0"/>
              <a:t>Selbstverständnis als positive/deskriptive Wissenschaftsdisziplin                                     (Beschreibung vom Istzustand)</a:t>
            </a:r>
          </a:p>
          <a:p>
            <a:pPr lvl="2">
              <a:buFont typeface="Courier New" panose="02070309020205020404" pitchFamily="49" charset="0"/>
              <a:buChar char="o"/>
            </a:pPr>
            <a:r>
              <a:rPr lang="de-AT" dirty="0"/>
              <a:t>Jedoch immer gleiche analytische Vorgehensweise                                                          (gegeben: Begrenzungen und Entscheidungskonflikte, gesucht: effiziente Ressourcenallokation)</a:t>
            </a:r>
          </a:p>
          <a:p>
            <a:pPr lvl="2">
              <a:buFont typeface="Courier New" panose="02070309020205020404" pitchFamily="49" charset="0"/>
              <a:buChar char="o"/>
            </a:pPr>
            <a:r>
              <a:rPr lang="de-AT" dirty="0"/>
              <a:t>2 Probleme:</a:t>
            </a:r>
          </a:p>
          <a:p>
            <a:pPr marL="1428750" lvl="2" indent="-514350">
              <a:buAutoNum type="romanLcParenBoth"/>
            </a:pPr>
            <a:r>
              <a:rPr lang="de-AT" dirty="0"/>
              <a:t>Effizienz als dominantes Ziel besitzt eine überhöhte Stellung. Unterordnung von Nachhaltigkeit, Gerechtigkeitsfragen, etc.</a:t>
            </a:r>
          </a:p>
          <a:p>
            <a:pPr marL="1428750" lvl="2" indent="-514350">
              <a:buAutoNum type="romanLcParenBoth"/>
            </a:pPr>
            <a:r>
              <a:rPr lang="de-AT" dirty="0"/>
              <a:t>Gleichsetzung von Effizienz mit einem wünschenswerten „guten“ Zustand</a:t>
            </a:r>
          </a:p>
          <a:p>
            <a:pPr lvl="2">
              <a:buFont typeface="Courier New" panose="02070309020205020404" pitchFamily="49" charset="0"/>
              <a:buChar char="o"/>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16</a:t>
            </a:fld>
            <a:endParaRPr lang="en-US" dirty="0"/>
          </a:p>
        </p:txBody>
      </p:sp>
    </p:spTree>
    <p:extLst>
      <p:ext uri="{BB962C8B-B14F-4D97-AF65-F5344CB8AC3E}">
        <p14:creationId xmlns:p14="http://schemas.microsoft.com/office/powerpoint/2010/main" val="3150374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z="4000" b="1" dirty="0">
                <a:solidFill>
                  <a:prstClr val="black"/>
                </a:solidFill>
              </a:rPr>
              <a:t>Allgemeine Klassifizierung</a:t>
            </a:r>
            <a:endParaRPr lang="de-AT" dirty="0"/>
          </a:p>
        </p:txBody>
      </p:sp>
      <p:sp>
        <p:nvSpPr>
          <p:cNvPr id="3" name="Inhaltsplatzhalter 2"/>
          <p:cNvSpPr>
            <a:spLocks noGrp="1"/>
          </p:cNvSpPr>
          <p:nvPr>
            <p:ph idx="1"/>
          </p:nvPr>
        </p:nvSpPr>
        <p:spPr/>
        <p:txBody>
          <a:bodyPr/>
          <a:lstStyle/>
          <a:p>
            <a:pPr marL="914400" lvl="1" indent="-457200">
              <a:buFont typeface="+mj-lt"/>
              <a:buAutoNum type="arabicPeriod" startAt="2"/>
            </a:pPr>
            <a:r>
              <a:rPr lang="de-AT" dirty="0">
                <a:solidFill>
                  <a:prstClr val="black"/>
                </a:solidFill>
              </a:rPr>
              <a:t>Ökonomik als formale Wissenschaft (</a:t>
            </a:r>
            <a:r>
              <a:rPr lang="en-GB" i="1" dirty="0">
                <a:solidFill>
                  <a:prstClr val="black"/>
                </a:solidFill>
              </a:rPr>
              <a:t>hard science</a:t>
            </a:r>
            <a:r>
              <a:rPr lang="de-AT" dirty="0">
                <a:solidFill>
                  <a:prstClr val="black"/>
                </a:solidFill>
              </a:rPr>
              <a:t>)</a:t>
            </a:r>
          </a:p>
          <a:p>
            <a:pPr lvl="2">
              <a:buFont typeface="Courier New" panose="02070309020205020404" pitchFamily="49" charset="0"/>
              <a:buChar char="o"/>
            </a:pPr>
            <a:r>
              <a:rPr lang="de-AT" dirty="0">
                <a:solidFill>
                  <a:prstClr val="black"/>
                </a:solidFill>
              </a:rPr>
              <a:t>Ökonomische Phänomene reagieren/interagieren nach erkennbaren Gesetzmäßigkeiten. Wirtschaftliche Realität kann dadurch mathematisch modelliert werden</a:t>
            </a:r>
          </a:p>
          <a:p>
            <a:pPr lvl="2">
              <a:spcAft>
                <a:spcPts val="1000"/>
              </a:spcAft>
              <a:buFont typeface="Courier New" panose="02070309020205020404" pitchFamily="49" charset="0"/>
              <a:buChar char="o"/>
            </a:pPr>
            <a:r>
              <a:rPr lang="de-AT" dirty="0">
                <a:solidFill>
                  <a:prstClr val="black"/>
                </a:solidFill>
              </a:rPr>
              <a:t>Modellierung und Formalisierung als Stärke gegenüber anderen Sozialwissenschaften</a:t>
            </a:r>
          </a:p>
          <a:p>
            <a:pPr marL="457200" lvl="1" indent="0">
              <a:buNone/>
            </a:pPr>
            <a:r>
              <a:rPr lang="de-AT" i="1" dirty="0">
                <a:solidFill>
                  <a:prstClr val="black"/>
                </a:solidFill>
              </a:rPr>
              <a:t>„</a:t>
            </a:r>
            <a:r>
              <a:rPr lang="en-US" i="1" dirty="0">
                <a:solidFill>
                  <a:prstClr val="black"/>
                </a:solidFill>
              </a:rPr>
              <a:t>I definitely think that it is important to model what you can model, and the fact that the model doesn’t take care of everything that is relevant shouldn’t stop you. If you insist on explaining everything, you will get nothing done. This is true in sociology, and I am sure it is true in any field“ </a:t>
            </a:r>
            <a:r>
              <a:rPr lang="en-US" dirty="0">
                <a:solidFill>
                  <a:prstClr val="black"/>
                </a:solidFill>
              </a:rPr>
              <a:t>(Arrow in </a:t>
            </a:r>
            <a:r>
              <a:rPr lang="en-US" dirty="0" err="1">
                <a:solidFill>
                  <a:prstClr val="black"/>
                </a:solidFill>
              </a:rPr>
              <a:t>Swedberg</a:t>
            </a:r>
            <a:r>
              <a:rPr lang="en-US" dirty="0">
                <a:solidFill>
                  <a:prstClr val="black"/>
                </a:solidFill>
              </a:rPr>
              <a:t> 1990: 141).</a:t>
            </a:r>
            <a:endParaRPr lang="de-AT" dirty="0">
              <a:solidFill>
                <a:prstClr val="black"/>
              </a:solidFill>
            </a:endParaRP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17</a:t>
            </a:fld>
            <a:endParaRPr lang="en-US" dirty="0"/>
          </a:p>
        </p:txBody>
      </p:sp>
    </p:spTree>
    <p:extLst>
      <p:ext uri="{BB962C8B-B14F-4D97-AF65-F5344CB8AC3E}">
        <p14:creationId xmlns:p14="http://schemas.microsoft.com/office/powerpoint/2010/main" val="331040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3.2 Allgemeine Gleichgewichtstheorie</a:t>
            </a:r>
          </a:p>
        </p:txBody>
      </p:sp>
      <p:sp>
        <p:nvSpPr>
          <p:cNvPr id="3" name="Inhaltsplatzhalter 2"/>
          <p:cNvSpPr>
            <a:spLocks noGrp="1"/>
          </p:cNvSpPr>
          <p:nvPr>
            <p:ph idx="1"/>
          </p:nvPr>
        </p:nvSpPr>
        <p:spPr/>
        <p:txBody>
          <a:bodyPr/>
          <a:lstStyle/>
          <a:p>
            <a:r>
              <a:rPr lang="de-AT" dirty="0"/>
              <a:t>Allgemeine Gleichgewichtstheorie (AGT)                                                 als wirkungsmächtigstes Modell der                                                         neoklassischen Standardtheorie</a:t>
            </a:r>
          </a:p>
          <a:p>
            <a:r>
              <a:rPr lang="de-AT" dirty="0"/>
              <a:t>AGT als „kognitiver Kernkomplex                                                                          der modernen Ökonomik“</a:t>
            </a:r>
          </a:p>
          <a:p>
            <a:pPr lvl="1">
              <a:buFont typeface="Courier New" panose="02070309020205020404" pitchFamily="49" charset="0"/>
              <a:buChar char="o"/>
            </a:pPr>
            <a:r>
              <a:rPr lang="de-AT" dirty="0"/>
              <a:t>Akademische Lehre </a:t>
            </a:r>
          </a:p>
          <a:p>
            <a:pPr lvl="1">
              <a:buFont typeface="Courier New" panose="02070309020205020404" pitchFamily="49" charset="0"/>
              <a:buChar char="o"/>
            </a:pPr>
            <a:r>
              <a:rPr lang="de-AT" dirty="0"/>
              <a:t>Ökonomische Politikberatung</a:t>
            </a:r>
          </a:p>
          <a:p>
            <a:pPr lvl="1">
              <a:buFont typeface="Courier New" panose="02070309020205020404" pitchFamily="49" charset="0"/>
              <a:buChar char="o"/>
            </a:pPr>
            <a:r>
              <a:rPr lang="de-AT" dirty="0"/>
              <a:t>Gesellschaftliche Metapher vom Markt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18</a:t>
            </a:fld>
            <a:endParaRPr lang="en-US" dirty="0"/>
          </a:p>
        </p:txBody>
      </p:sp>
      <p:cxnSp>
        <p:nvCxnSpPr>
          <p:cNvPr id="8" name="Gerade Verbindung mit Pfeil 7"/>
          <p:cNvCxnSpPr/>
          <p:nvPr/>
        </p:nvCxnSpPr>
        <p:spPr>
          <a:xfrm flipV="1">
            <a:off x="7730068" y="2032000"/>
            <a:ext cx="0" cy="259080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Gerade Verbindung mit Pfeil 10"/>
          <p:cNvCxnSpPr/>
          <p:nvPr/>
        </p:nvCxnSpPr>
        <p:spPr>
          <a:xfrm>
            <a:off x="7730068" y="4631268"/>
            <a:ext cx="27360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Gerader Verbinder 12"/>
          <p:cNvCxnSpPr/>
          <p:nvPr/>
        </p:nvCxnSpPr>
        <p:spPr>
          <a:xfrm>
            <a:off x="7958667" y="2260600"/>
            <a:ext cx="2023533" cy="197273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Gerader Verbinder 14"/>
          <p:cNvCxnSpPr/>
          <p:nvPr/>
        </p:nvCxnSpPr>
        <p:spPr>
          <a:xfrm flipV="1">
            <a:off x="7958666" y="2269068"/>
            <a:ext cx="2023533" cy="1972732"/>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2424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b="1" dirty="0"/>
              <a:t>Analysen der Teilmärkte</a:t>
            </a:r>
          </a:p>
        </p:txBody>
      </p:sp>
      <p:sp>
        <p:nvSpPr>
          <p:cNvPr id="3" name="Inhaltsplatzhalter 2"/>
          <p:cNvSpPr>
            <a:spLocks noGrp="1"/>
          </p:cNvSpPr>
          <p:nvPr>
            <p:ph idx="1"/>
          </p:nvPr>
        </p:nvSpPr>
        <p:spPr/>
        <p:txBody>
          <a:bodyPr/>
          <a:lstStyle/>
          <a:p>
            <a:r>
              <a:rPr lang="de-AT" dirty="0"/>
              <a:t>Neoklassischer Arbeitsmarkt</a:t>
            </a:r>
          </a:p>
          <a:p>
            <a:r>
              <a:rPr lang="de-AT" dirty="0"/>
              <a:t>Neoklassischer Kapitalmarkt</a:t>
            </a:r>
          </a:p>
          <a:p>
            <a:r>
              <a:rPr lang="de-AT" dirty="0"/>
              <a:t>Neoklassischer Gütermarkt</a:t>
            </a:r>
          </a:p>
          <a:p>
            <a:r>
              <a:rPr lang="de-AT" dirty="0">
                <a:solidFill>
                  <a:schemeClr val="bg1">
                    <a:lumMod val="65000"/>
                  </a:schemeClr>
                </a:solidFill>
              </a:rPr>
              <a:t>(Neoklassischer Geldmarkt)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19</a:t>
            </a:fld>
            <a:endParaRPr lang="en-US" dirty="0"/>
          </a:p>
        </p:txBody>
      </p:sp>
    </p:spTree>
    <p:extLst>
      <p:ext uri="{BB962C8B-B14F-4D97-AF65-F5344CB8AC3E}">
        <p14:creationId xmlns:p14="http://schemas.microsoft.com/office/powerpoint/2010/main" val="363814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897775" y="355686"/>
            <a:ext cx="10515600" cy="1325563"/>
          </a:xfrm>
        </p:spPr>
        <p:txBody>
          <a:bodyPr/>
          <a:lstStyle/>
          <a:p>
            <a:pPr>
              <a:defRPr/>
            </a:pPr>
            <a:r>
              <a:rPr lang="de-AT" altLang="de-DE" b="1" dirty="0"/>
              <a:t>Agenda</a:t>
            </a:r>
            <a:endParaRPr lang="en-US" altLang="de-DE" b="1" dirty="0"/>
          </a:p>
        </p:txBody>
      </p:sp>
      <p:sp>
        <p:nvSpPr>
          <p:cNvPr id="8195" name="Inhaltsplatzhalter 2"/>
          <p:cNvSpPr>
            <a:spLocks noGrp="1"/>
          </p:cNvSpPr>
          <p:nvPr>
            <p:ph idx="1"/>
          </p:nvPr>
        </p:nvSpPr>
        <p:spPr>
          <a:xfrm>
            <a:off x="897775" y="1681249"/>
            <a:ext cx="10058399" cy="4925291"/>
          </a:xfrm>
        </p:spPr>
        <p:txBody>
          <a:bodyPr>
            <a:normAutofit/>
          </a:bodyPr>
          <a:lstStyle/>
          <a:p>
            <a:pPr marL="0" indent="0">
              <a:buNone/>
              <a:defRPr/>
            </a:pPr>
            <a:r>
              <a:rPr lang="de-AT" altLang="de-DE" dirty="0"/>
              <a:t>1.Dogmengeschichtliche Einordnung</a:t>
            </a:r>
          </a:p>
          <a:p>
            <a:pPr marL="0" indent="0">
              <a:buNone/>
              <a:defRPr/>
            </a:pPr>
            <a:r>
              <a:rPr lang="de-AT" altLang="de-DE" dirty="0"/>
              <a:t>2.Neoklassik als Wissenschaftskultur</a:t>
            </a:r>
          </a:p>
          <a:p>
            <a:pPr marL="0" indent="0">
              <a:buNone/>
              <a:defRPr/>
            </a:pPr>
            <a:r>
              <a:rPr lang="de-AT" altLang="de-DE" dirty="0"/>
              <a:t>3.Neoklassisches Standardmodell</a:t>
            </a:r>
          </a:p>
          <a:p>
            <a:pPr marL="457200" lvl="1" indent="0">
              <a:buNone/>
              <a:defRPr/>
            </a:pPr>
            <a:r>
              <a:rPr lang="de-AT" altLang="de-DE" dirty="0"/>
              <a:t>3.1 Allgemeine Klassifizierung</a:t>
            </a:r>
          </a:p>
          <a:p>
            <a:pPr marL="457200" lvl="1" indent="0">
              <a:buNone/>
              <a:defRPr/>
            </a:pPr>
            <a:r>
              <a:rPr lang="de-AT" altLang="de-DE" dirty="0"/>
              <a:t>3.2 Allgemeine Gleichgewichtstheorie - Analysen der Teilmärkte</a:t>
            </a:r>
          </a:p>
          <a:p>
            <a:pPr marL="0" indent="0">
              <a:buNone/>
              <a:defRPr/>
            </a:pPr>
            <a:r>
              <a:rPr lang="de-AT" altLang="de-DE" dirty="0"/>
              <a:t>4.Kulturgeschichtliche Bedeutung der neuen Neoklassik</a:t>
            </a:r>
          </a:p>
        </p:txBody>
      </p:sp>
      <p:sp>
        <p:nvSpPr>
          <p:cNvPr id="3" name="Foliennummernplatzhalter 2"/>
          <p:cNvSpPr>
            <a:spLocks noGrp="1"/>
          </p:cNvSpPr>
          <p:nvPr>
            <p:ph type="sldNum" sz="quarter" idx="28"/>
          </p:nvPr>
        </p:nvSpPr>
        <p:spPr/>
        <p:txBody>
          <a:bodyPr/>
          <a:lstStyle/>
          <a:p>
            <a:pPr>
              <a:defRPr/>
            </a:pPr>
            <a:fld id="{51EF73C4-7383-4D02-88E4-46A021CC6BDF}" type="slidenum">
              <a:rPr lang="en-US" smtClean="0"/>
              <a:pPr>
                <a:defRPr/>
              </a:pPr>
              <a:t>2</a:t>
            </a:fld>
            <a:endParaRPr lang="en-US" dirty="0"/>
          </a:p>
        </p:txBody>
      </p:sp>
    </p:spTree>
    <p:extLst>
      <p:ext uri="{BB962C8B-B14F-4D97-AF65-F5344CB8AC3E}">
        <p14:creationId xmlns:p14="http://schemas.microsoft.com/office/powerpoint/2010/main" val="1634512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29658"/>
            <a:ext cx="10515600" cy="1325563"/>
          </a:xfrm>
        </p:spPr>
        <p:txBody>
          <a:bodyPr>
            <a:normAutofit/>
          </a:bodyPr>
          <a:lstStyle/>
          <a:p>
            <a:r>
              <a:rPr lang="de-AT" sz="4000" b="1" dirty="0"/>
              <a:t>Ausgangsprämissen</a:t>
            </a:r>
          </a:p>
        </p:txBody>
      </p:sp>
      <p:sp>
        <p:nvSpPr>
          <p:cNvPr id="3" name="Inhaltsplatzhalter 2"/>
          <p:cNvSpPr>
            <a:spLocks noGrp="1"/>
          </p:cNvSpPr>
          <p:nvPr>
            <p:ph idx="1"/>
          </p:nvPr>
        </p:nvSpPr>
        <p:spPr>
          <a:xfrm>
            <a:off x="838200" y="1329267"/>
            <a:ext cx="10718800" cy="4847696"/>
          </a:xfrm>
        </p:spPr>
        <p:txBody>
          <a:bodyPr>
            <a:normAutofit lnSpcReduction="10000"/>
          </a:bodyPr>
          <a:lstStyle/>
          <a:p>
            <a:r>
              <a:rPr lang="de-AT" dirty="0"/>
              <a:t>Geschlossene Volkswirtschaft (ohne Außenhandel)</a:t>
            </a:r>
          </a:p>
          <a:p>
            <a:r>
              <a:rPr lang="de-AT" dirty="0"/>
              <a:t>Zwei Wirtschaftssubjekte mit drei ökonomischen Aktivitäten</a:t>
            </a:r>
          </a:p>
          <a:p>
            <a:pPr lvl="1">
              <a:buFont typeface="Courier New" panose="02070309020205020404" pitchFamily="49" charset="0"/>
              <a:buChar char="o"/>
            </a:pPr>
            <a:r>
              <a:rPr lang="de-AT" dirty="0"/>
              <a:t>Haushalte: konsumieren, bieten Arbeitskraft an, bilden Ersparnisse</a:t>
            </a:r>
          </a:p>
          <a:p>
            <a:pPr lvl="1">
              <a:buFont typeface="Courier New" panose="02070309020205020404" pitchFamily="49" charset="0"/>
              <a:buChar char="o"/>
            </a:pPr>
            <a:r>
              <a:rPr lang="de-AT" dirty="0"/>
              <a:t>Unternehmen: produzieren, fragen Arbeit nach, investieren</a:t>
            </a:r>
          </a:p>
          <a:p>
            <a:r>
              <a:rPr lang="de-AT" dirty="0"/>
              <a:t>Vollkommene Konkurrenz</a:t>
            </a:r>
          </a:p>
          <a:p>
            <a:pPr lvl="1">
              <a:buFont typeface="Courier New" panose="02070309020205020404" pitchFamily="49" charset="0"/>
              <a:buChar char="o"/>
            </a:pPr>
            <a:r>
              <a:rPr lang="de-AT" dirty="0"/>
              <a:t>Unendlich viele Marktteilnehmer schließt Marktmacht aus</a:t>
            </a:r>
          </a:p>
          <a:p>
            <a:pPr lvl="1">
              <a:buFont typeface="Courier New" panose="02070309020205020404" pitchFamily="49" charset="0"/>
              <a:buChar char="o"/>
            </a:pPr>
            <a:r>
              <a:rPr lang="de-AT" dirty="0"/>
              <a:t>Freier Marktzutritt und –austritt</a:t>
            </a:r>
          </a:p>
          <a:p>
            <a:r>
              <a:rPr lang="de-AT" dirty="0"/>
              <a:t>Keine externen Effekte</a:t>
            </a:r>
          </a:p>
          <a:p>
            <a:pPr lvl="1">
              <a:buFont typeface="Courier New" panose="02070309020205020404" pitchFamily="49" charset="0"/>
              <a:buChar char="o"/>
            </a:pPr>
            <a:r>
              <a:rPr lang="de-AT" dirty="0"/>
              <a:t>Handlungen haben keine Auswirkungen auf Dritte</a:t>
            </a:r>
          </a:p>
          <a:p>
            <a:r>
              <a:rPr lang="de-AT" dirty="0"/>
              <a:t>Gegebene Präferenzen (Haushalte) und Technologien (Unternehmen)</a:t>
            </a:r>
          </a:p>
          <a:p>
            <a:r>
              <a:rPr lang="de-AT" dirty="0"/>
              <a:t>Optimierendes Verhalten aller Marktteilnehmer</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20</a:t>
            </a:fld>
            <a:endParaRPr lang="en-US" dirty="0"/>
          </a:p>
        </p:txBody>
      </p:sp>
    </p:spTree>
    <p:extLst>
      <p:ext uri="{BB962C8B-B14F-4D97-AF65-F5344CB8AC3E}">
        <p14:creationId xmlns:p14="http://schemas.microsoft.com/office/powerpoint/2010/main" val="30779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5738"/>
            <a:ext cx="10515600" cy="1325563"/>
          </a:xfrm>
        </p:spPr>
        <p:txBody>
          <a:bodyPr>
            <a:normAutofit/>
          </a:bodyPr>
          <a:lstStyle/>
          <a:p>
            <a:r>
              <a:rPr lang="de-AT" sz="4000" b="1" dirty="0"/>
              <a:t>Neoklassischer Arbeitsmarkt</a:t>
            </a:r>
          </a:p>
        </p:txBody>
      </p:sp>
      <p:sp>
        <p:nvSpPr>
          <p:cNvPr id="3" name="Inhaltsplatzhalter 2"/>
          <p:cNvSpPr>
            <a:spLocks noGrp="1"/>
          </p:cNvSpPr>
          <p:nvPr>
            <p:ph idx="1"/>
          </p:nvPr>
        </p:nvSpPr>
        <p:spPr>
          <a:xfrm>
            <a:off x="838199" y="1296786"/>
            <a:ext cx="10807932" cy="4880178"/>
          </a:xfrm>
        </p:spPr>
        <p:txBody>
          <a:bodyPr/>
          <a:lstStyle/>
          <a:p>
            <a:r>
              <a:rPr lang="de-AT" dirty="0"/>
              <a:t>Unternehmen</a:t>
            </a:r>
          </a:p>
          <a:p>
            <a:pPr lvl="1">
              <a:buFont typeface="Courier New" panose="02070309020205020404" pitchFamily="49" charset="0"/>
              <a:buChar char="o"/>
            </a:pPr>
            <a:r>
              <a:rPr lang="de-AT" dirty="0"/>
              <a:t>Fragen Arbeit für gewinnmaximierende Gütermenge nach (Grenzerlös der Arbeit = Grenzkosten der Arbeit)</a:t>
            </a:r>
          </a:p>
          <a:p>
            <a:r>
              <a:rPr lang="de-AT" dirty="0"/>
              <a:t>Haushalte</a:t>
            </a:r>
          </a:p>
          <a:p>
            <a:pPr lvl="1">
              <a:buFont typeface="Courier New" panose="02070309020205020404" pitchFamily="49" charset="0"/>
              <a:buChar char="o"/>
            </a:pPr>
            <a:r>
              <a:rPr lang="de-AT" dirty="0"/>
              <a:t>Bieten Arbeit für nutzenmaximierendes Einkommen an (Grenznutzen der Arbeit = Grenzleid der Arbeit)</a:t>
            </a:r>
          </a:p>
          <a:p>
            <a:r>
              <a:rPr lang="de-AT" dirty="0"/>
              <a:t>Reallohn (R) bestimmt Arbeitsangebot (A</a:t>
            </a:r>
            <a:r>
              <a:rPr lang="de-AT" baseline="-25000" dirty="0"/>
              <a:t>a</a:t>
            </a:r>
            <a:r>
              <a:rPr lang="de-AT" dirty="0"/>
              <a:t>) und –nachfrage (A</a:t>
            </a:r>
            <a:r>
              <a:rPr lang="de-AT" baseline="-25000" dirty="0"/>
              <a:t>n</a:t>
            </a:r>
            <a:r>
              <a:rPr lang="de-AT" dirty="0"/>
              <a:t>)</a:t>
            </a:r>
          </a:p>
          <a:p>
            <a:pPr lvl="1">
              <a:buFont typeface="Courier New" panose="02070309020205020404" pitchFamily="49" charset="0"/>
              <a:buChar char="o"/>
            </a:pPr>
            <a:r>
              <a:rPr lang="de-AT" dirty="0"/>
              <a:t>Reallohn gibt an, wie viele Gütereinheiten man für eine Arbeitsstunde kaufen kann</a:t>
            </a:r>
          </a:p>
          <a:p>
            <a:pPr lvl="1">
              <a:buFont typeface="Courier New" panose="02070309020205020404" pitchFamily="49" charset="0"/>
              <a:buChar char="o"/>
            </a:pPr>
            <a:r>
              <a:rPr lang="de-AT" dirty="0"/>
              <a:t>Quotient aus Nominallohn (Ø Bruttostundenlohn) und Preisniveau (Ø Niveau aller Güter</a:t>
            </a:r>
          </a:p>
          <a:p>
            <a:pPr marL="457200" lvl="1" indent="0" algn="ctr">
              <a:spcBef>
                <a:spcPts val="0"/>
              </a:spcBef>
              <a:buNone/>
            </a:pPr>
            <a:r>
              <a:rPr lang="de-AT" dirty="0"/>
              <a:t>R= W/P</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21</a:t>
            </a:fld>
            <a:endParaRPr lang="en-US" dirty="0"/>
          </a:p>
        </p:txBody>
      </p:sp>
    </p:spTree>
    <p:extLst>
      <p:ext uri="{BB962C8B-B14F-4D97-AF65-F5344CB8AC3E}">
        <p14:creationId xmlns:p14="http://schemas.microsoft.com/office/powerpoint/2010/main" val="3860750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37477"/>
            <a:ext cx="10515600" cy="1325563"/>
          </a:xfrm>
        </p:spPr>
        <p:txBody>
          <a:bodyPr/>
          <a:lstStyle/>
          <a:p>
            <a:r>
              <a:rPr lang="de-AT" sz="4000" b="1" dirty="0">
                <a:solidFill>
                  <a:prstClr val="black"/>
                </a:solidFill>
              </a:rPr>
              <a:t>Gleichgewicht Arbeitsmarkt</a:t>
            </a:r>
            <a:endParaRPr lang="de-AT" dirty="0"/>
          </a:p>
        </p:txBody>
      </p:sp>
      <p:sp>
        <p:nvSpPr>
          <p:cNvPr id="3" name="Inhaltsplatzhalter 2"/>
          <p:cNvSpPr>
            <a:spLocks noGrp="1"/>
          </p:cNvSpPr>
          <p:nvPr>
            <p:ph idx="1"/>
          </p:nvPr>
        </p:nvSpPr>
        <p:spPr>
          <a:xfrm>
            <a:off x="838200" y="1255222"/>
            <a:ext cx="10658302" cy="4921741"/>
          </a:xfrm>
        </p:spPr>
        <p:txBody>
          <a:bodyPr/>
          <a:lstStyle/>
          <a:p>
            <a:r>
              <a:rPr lang="de-AT" dirty="0"/>
              <a:t>A</a:t>
            </a:r>
            <a:r>
              <a:rPr lang="de-AT" baseline="-25000" dirty="0"/>
              <a:t>n</a:t>
            </a:r>
            <a:r>
              <a:rPr lang="de-AT" dirty="0"/>
              <a:t> hängt negativ vom Reallohn ab</a:t>
            </a:r>
          </a:p>
          <a:p>
            <a:pPr marL="0" indent="0">
              <a:spcBef>
                <a:spcPts val="0"/>
              </a:spcBef>
              <a:buNone/>
            </a:pPr>
            <a:r>
              <a:rPr lang="de-AT" dirty="0"/>
              <a:t>                       </a:t>
            </a:r>
            <a:r>
              <a:rPr lang="de-AT" sz="2000" dirty="0"/>
              <a:t>(-)</a:t>
            </a:r>
          </a:p>
          <a:p>
            <a:pPr marL="457200" lvl="1" indent="0">
              <a:spcBef>
                <a:spcPts val="0"/>
              </a:spcBef>
              <a:buNone/>
            </a:pPr>
            <a:r>
              <a:rPr lang="de-AT" dirty="0"/>
              <a:t>   A</a:t>
            </a:r>
            <a:r>
              <a:rPr lang="de-AT" baseline="-25000" dirty="0"/>
              <a:t>n</a:t>
            </a:r>
            <a:r>
              <a:rPr lang="de-AT" dirty="0"/>
              <a:t> = A</a:t>
            </a:r>
            <a:r>
              <a:rPr lang="de-AT" baseline="-25000" dirty="0"/>
              <a:t>n</a:t>
            </a:r>
            <a:r>
              <a:rPr lang="de-AT" dirty="0"/>
              <a:t> (W/P)</a:t>
            </a:r>
          </a:p>
          <a:p>
            <a:r>
              <a:rPr lang="de-AT" dirty="0"/>
              <a:t>A</a:t>
            </a:r>
            <a:r>
              <a:rPr lang="de-AT" baseline="-25000" dirty="0"/>
              <a:t>a</a:t>
            </a:r>
            <a:r>
              <a:rPr lang="de-AT" dirty="0"/>
              <a:t> hängt positiv vom Reallohn ab</a:t>
            </a:r>
          </a:p>
          <a:p>
            <a:pPr marL="457200" lvl="1" indent="0">
              <a:spcBef>
                <a:spcPts val="0"/>
              </a:spcBef>
              <a:buNone/>
            </a:pPr>
            <a:r>
              <a:rPr lang="de-AT" dirty="0"/>
              <a:t>                    </a:t>
            </a:r>
            <a:r>
              <a:rPr lang="de-AT" sz="2000" dirty="0"/>
              <a:t>(+)</a:t>
            </a:r>
          </a:p>
          <a:p>
            <a:pPr marL="457200" lvl="1" indent="0">
              <a:spcBef>
                <a:spcPts val="0"/>
              </a:spcBef>
              <a:spcAft>
                <a:spcPts val="1000"/>
              </a:spcAft>
              <a:buNone/>
            </a:pPr>
            <a:r>
              <a:rPr lang="de-AT" dirty="0"/>
              <a:t>   A</a:t>
            </a:r>
            <a:r>
              <a:rPr lang="de-AT" baseline="-25000" dirty="0"/>
              <a:t>a</a:t>
            </a:r>
            <a:r>
              <a:rPr lang="de-AT" dirty="0"/>
              <a:t> = A</a:t>
            </a:r>
            <a:r>
              <a:rPr lang="de-AT" baseline="-25000" dirty="0"/>
              <a:t>a</a:t>
            </a:r>
            <a:r>
              <a:rPr lang="de-AT" dirty="0"/>
              <a:t> (W/P)</a:t>
            </a:r>
          </a:p>
          <a:p>
            <a:pPr>
              <a:spcBef>
                <a:spcPts val="0"/>
              </a:spcBef>
              <a:spcAft>
                <a:spcPts val="1000"/>
              </a:spcAft>
            </a:pPr>
            <a:r>
              <a:rPr lang="de-AT" dirty="0"/>
              <a:t>Reallohn und  Beschäftigungsmenge im                                         Schnittpunkt im Gleichgewicht</a:t>
            </a:r>
          </a:p>
          <a:p>
            <a:pPr>
              <a:spcBef>
                <a:spcPts val="0"/>
              </a:spcBef>
              <a:spcAft>
                <a:spcPts val="600"/>
              </a:spcAft>
            </a:pPr>
            <a:r>
              <a:rPr lang="de-AT" dirty="0"/>
              <a:t>(Theoretische) Vollbeschäftig bei N*</a:t>
            </a:r>
          </a:p>
          <a:p>
            <a:pPr lvl="1">
              <a:spcBef>
                <a:spcPts val="0"/>
              </a:spcBef>
              <a:buFont typeface="Courier New" panose="02070309020205020404" pitchFamily="49" charset="0"/>
              <a:buChar char="o"/>
            </a:pPr>
            <a:r>
              <a:rPr lang="de-AT" dirty="0"/>
              <a:t>Alle Personen, die zum Gleichgewichtslohn                                                                arbeiten wollen, finden eine Arbeit (keine unfreiwillige Arbeitslosigkeit)</a:t>
            </a:r>
          </a:p>
          <a:p>
            <a:pPr lvl="1">
              <a:spcBef>
                <a:spcPts val="0"/>
              </a:spcBef>
              <a:buFont typeface="Courier New" panose="02070309020205020404" pitchFamily="49" charset="0"/>
              <a:buChar char="o"/>
            </a:pPr>
            <a:r>
              <a:rPr lang="de-AT" dirty="0"/>
              <a:t>Freiwillige Arbeitslosigkeit als selbstgewählte Freizeit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22</a:t>
            </a:fld>
            <a:endParaRPr lang="en-US" dirty="0"/>
          </a:p>
        </p:txBody>
      </p:sp>
      <p:cxnSp>
        <p:nvCxnSpPr>
          <p:cNvPr id="8" name="Gerade Verbindung mit Pfeil 7"/>
          <p:cNvCxnSpPr/>
          <p:nvPr/>
        </p:nvCxnSpPr>
        <p:spPr>
          <a:xfrm flipV="1">
            <a:off x="7696199" y="1463040"/>
            <a:ext cx="0" cy="339990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Gerade Verbindung mit Pfeil 12"/>
          <p:cNvCxnSpPr/>
          <p:nvPr/>
        </p:nvCxnSpPr>
        <p:spPr>
          <a:xfrm>
            <a:off x="7687887" y="4862944"/>
            <a:ext cx="36576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4" name="Textfeld 13"/>
          <p:cNvSpPr txBox="1"/>
          <p:nvPr/>
        </p:nvSpPr>
        <p:spPr>
          <a:xfrm>
            <a:off x="7122621" y="1354975"/>
            <a:ext cx="573578" cy="338554"/>
          </a:xfrm>
          <a:prstGeom prst="rect">
            <a:avLst/>
          </a:prstGeom>
          <a:noFill/>
        </p:spPr>
        <p:txBody>
          <a:bodyPr wrap="square" rtlCol="0">
            <a:spAutoFit/>
          </a:bodyPr>
          <a:lstStyle/>
          <a:p>
            <a:r>
              <a:rPr lang="de-AT" sz="1600" b="1" dirty="0"/>
              <a:t>W/P</a:t>
            </a:r>
          </a:p>
        </p:txBody>
      </p:sp>
      <p:sp>
        <p:nvSpPr>
          <p:cNvPr id="15" name="Textfeld 14"/>
          <p:cNvSpPr txBox="1"/>
          <p:nvPr/>
        </p:nvSpPr>
        <p:spPr>
          <a:xfrm>
            <a:off x="11133512" y="4928995"/>
            <a:ext cx="573578" cy="338554"/>
          </a:xfrm>
          <a:prstGeom prst="rect">
            <a:avLst/>
          </a:prstGeom>
          <a:noFill/>
        </p:spPr>
        <p:txBody>
          <a:bodyPr wrap="square" rtlCol="0">
            <a:spAutoFit/>
          </a:bodyPr>
          <a:lstStyle/>
          <a:p>
            <a:r>
              <a:rPr lang="de-AT" sz="1600" b="1" dirty="0"/>
              <a:t>N</a:t>
            </a:r>
          </a:p>
        </p:txBody>
      </p:sp>
      <p:cxnSp>
        <p:nvCxnSpPr>
          <p:cNvPr id="17" name="Gerader Verbinder 16"/>
          <p:cNvCxnSpPr/>
          <p:nvPr/>
        </p:nvCxnSpPr>
        <p:spPr>
          <a:xfrm>
            <a:off x="7928956" y="1642427"/>
            <a:ext cx="3059084" cy="2845220"/>
          </a:xfrm>
          <a:prstGeom prst="line">
            <a:avLst/>
          </a:prstGeom>
        </p:spPr>
        <p:style>
          <a:lnRef idx="2">
            <a:schemeClr val="accent4"/>
          </a:lnRef>
          <a:fillRef idx="0">
            <a:schemeClr val="accent4"/>
          </a:fillRef>
          <a:effectRef idx="1">
            <a:schemeClr val="accent4"/>
          </a:effectRef>
          <a:fontRef idx="minor">
            <a:schemeClr val="tx1"/>
          </a:fontRef>
        </p:style>
      </p:cxnSp>
      <p:cxnSp>
        <p:nvCxnSpPr>
          <p:cNvPr id="19" name="Gerader Verbinder 18"/>
          <p:cNvCxnSpPr/>
          <p:nvPr/>
        </p:nvCxnSpPr>
        <p:spPr>
          <a:xfrm flipV="1">
            <a:off x="7928955" y="1655819"/>
            <a:ext cx="3059085" cy="2831828"/>
          </a:xfrm>
          <a:prstGeom prst="line">
            <a:avLst/>
          </a:prstGeom>
        </p:spPr>
        <p:style>
          <a:lnRef idx="2">
            <a:schemeClr val="accent5"/>
          </a:lnRef>
          <a:fillRef idx="0">
            <a:schemeClr val="accent5"/>
          </a:fillRef>
          <a:effectRef idx="1">
            <a:schemeClr val="accent5"/>
          </a:effectRef>
          <a:fontRef idx="minor">
            <a:schemeClr val="tx1"/>
          </a:fontRef>
        </p:style>
      </p:cxnSp>
      <p:sp>
        <p:nvSpPr>
          <p:cNvPr id="22" name="Textfeld 21"/>
          <p:cNvSpPr txBox="1"/>
          <p:nvPr/>
        </p:nvSpPr>
        <p:spPr>
          <a:xfrm>
            <a:off x="10975571" y="1519431"/>
            <a:ext cx="573578" cy="338554"/>
          </a:xfrm>
          <a:prstGeom prst="rect">
            <a:avLst/>
          </a:prstGeom>
          <a:noFill/>
        </p:spPr>
        <p:txBody>
          <a:bodyPr wrap="square" rtlCol="0">
            <a:spAutoFit/>
          </a:bodyPr>
          <a:lstStyle/>
          <a:p>
            <a:r>
              <a:rPr lang="de-AT" sz="1600" dirty="0"/>
              <a:t>A</a:t>
            </a:r>
            <a:r>
              <a:rPr lang="de-AT" sz="1600" baseline="-25000" dirty="0"/>
              <a:t>a</a:t>
            </a:r>
          </a:p>
        </p:txBody>
      </p:sp>
      <p:sp>
        <p:nvSpPr>
          <p:cNvPr id="23" name="Textfeld 22"/>
          <p:cNvSpPr txBox="1"/>
          <p:nvPr/>
        </p:nvSpPr>
        <p:spPr>
          <a:xfrm>
            <a:off x="10988040" y="4293901"/>
            <a:ext cx="573578" cy="338554"/>
          </a:xfrm>
          <a:prstGeom prst="rect">
            <a:avLst/>
          </a:prstGeom>
          <a:noFill/>
        </p:spPr>
        <p:txBody>
          <a:bodyPr wrap="square" rtlCol="0">
            <a:spAutoFit/>
          </a:bodyPr>
          <a:lstStyle/>
          <a:p>
            <a:r>
              <a:rPr lang="de-AT" sz="1600" dirty="0"/>
              <a:t>A</a:t>
            </a:r>
            <a:r>
              <a:rPr lang="de-AT" sz="1600" baseline="-25000" dirty="0"/>
              <a:t>n</a:t>
            </a:r>
          </a:p>
        </p:txBody>
      </p:sp>
      <p:cxnSp>
        <p:nvCxnSpPr>
          <p:cNvPr id="25" name="Gerader Verbinder 24"/>
          <p:cNvCxnSpPr/>
          <p:nvPr/>
        </p:nvCxnSpPr>
        <p:spPr>
          <a:xfrm flipH="1">
            <a:off x="7696199" y="3056724"/>
            <a:ext cx="1728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Gerader Verbinder 26"/>
          <p:cNvCxnSpPr/>
          <p:nvPr/>
        </p:nvCxnSpPr>
        <p:spPr>
          <a:xfrm>
            <a:off x="9458497" y="3071733"/>
            <a:ext cx="0" cy="17640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feld 27"/>
          <p:cNvSpPr txBox="1"/>
          <p:nvPr/>
        </p:nvSpPr>
        <p:spPr>
          <a:xfrm>
            <a:off x="7068588" y="2902714"/>
            <a:ext cx="703809" cy="338554"/>
          </a:xfrm>
          <a:prstGeom prst="rect">
            <a:avLst/>
          </a:prstGeom>
          <a:noFill/>
        </p:spPr>
        <p:txBody>
          <a:bodyPr wrap="square" rtlCol="0">
            <a:spAutoFit/>
          </a:bodyPr>
          <a:lstStyle/>
          <a:p>
            <a:r>
              <a:rPr lang="de-AT" sz="1600" dirty="0"/>
              <a:t>W/P*</a:t>
            </a:r>
          </a:p>
        </p:txBody>
      </p:sp>
      <p:sp>
        <p:nvSpPr>
          <p:cNvPr id="29" name="Textfeld 28"/>
          <p:cNvSpPr txBox="1"/>
          <p:nvPr/>
        </p:nvSpPr>
        <p:spPr>
          <a:xfrm>
            <a:off x="9238211" y="4899236"/>
            <a:ext cx="573578" cy="338554"/>
          </a:xfrm>
          <a:prstGeom prst="rect">
            <a:avLst/>
          </a:prstGeom>
          <a:noFill/>
        </p:spPr>
        <p:txBody>
          <a:bodyPr wrap="square" rtlCol="0">
            <a:spAutoFit/>
          </a:bodyPr>
          <a:lstStyle/>
          <a:p>
            <a:r>
              <a:rPr lang="de-AT" sz="1600" dirty="0"/>
              <a:t>N*</a:t>
            </a:r>
          </a:p>
        </p:txBody>
      </p:sp>
    </p:spTree>
    <p:extLst>
      <p:ext uri="{BB962C8B-B14F-4D97-AF65-F5344CB8AC3E}">
        <p14:creationId xmlns:p14="http://schemas.microsoft.com/office/powerpoint/2010/main" val="1719870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2245"/>
            <a:ext cx="10515600" cy="1325563"/>
          </a:xfrm>
        </p:spPr>
        <p:txBody>
          <a:bodyPr>
            <a:normAutofit/>
          </a:bodyPr>
          <a:lstStyle/>
          <a:p>
            <a:r>
              <a:rPr lang="de-AT" sz="4000" b="1" dirty="0"/>
              <a:t>Bewegung entlang der Kurven</a:t>
            </a:r>
          </a:p>
        </p:txBody>
      </p:sp>
      <p:sp>
        <p:nvSpPr>
          <p:cNvPr id="3" name="Inhaltsplatzhalter 2"/>
          <p:cNvSpPr>
            <a:spLocks noGrp="1"/>
          </p:cNvSpPr>
          <p:nvPr>
            <p:ph idx="1"/>
          </p:nvPr>
        </p:nvSpPr>
        <p:spPr>
          <a:xfrm>
            <a:off x="773084" y="1354976"/>
            <a:ext cx="10580716" cy="4821988"/>
          </a:xfrm>
        </p:spPr>
        <p:txBody>
          <a:bodyPr/>
          <a:lstStyle/>
          <a:p>
            <a:r>
              <a:rPr lang="de-AT" dirty="0"/>
              <a:t>Systeminterne Tendenz zum                                                                  Gleichgewicht</a:t>
            </a:r>
          </a:p>
          <a:p>
            <a:r>
              <a:rPr lang="de-AT" dirty="0"/>
              <a:t>Annahme W/P1 &gt; W/P*</a:t>
            </a:r>
          </a:p>
          <a:p>
            <a:pPr lvl="1">
              <a:buFont typeface="Courier New" panose="02070309020205020404" pitchFamily="49" charset="0"/>
              <a:buChar char="o"/>
            </a:pPr>
            <a:r>
              <a:rPr lang="de-AT" dirty="0"/>
              <a:t>Angebotsüberschuss (A</a:t>
            </a:r>
            <a:r>
              <a:rPr lang="de-AT" baseline="-25000" dirty="0"/>
              <a:t>a</a:t>
            </a:r>
            <a:r>
              <a:rPr lang="de-AT" dirty="0"/>
              <a:t> &gt; A</a:t>
            </a:r>
            <a:r>
              <a:rPr lang="de-AT" baseline="-25000" dirty="0"/>
              <a:t>n</a:t>
            </a:r>
            <a:r>
              <a:rPr lang="de-AT" dirty="0"/>
              <a:t>): nicht alle                                                                     Haushalte finden Arbeit</a:t>
            </a:r>
          </a:p>
          <a:p>
            <a:pPr lvl="1">
              <a:buFont typeface="Courier New" panose="02070309020205020404" pitchFamily="49" charset="0"/>
              <a:buChar char="o"/>
            </a:pPr>
            <a:r>
              <a:rPr lang="de-AT" dirty="0"/>
              <a:t>Einige Haushalte sind bereit zu niedrigerem                                                            Reallohn zu arbeiten und unterbieten sich                                                               gegenseitig, bis einige den Markt verlassen</a:t>
            </a:r>
          </a:p>
          <a:p>
            <a:pPr lvl="1">
              <a:buFont typeface="Courier New" panose="02070309020205020404" pitchFamily="49" charset="0"/>
              <a:buChar char="o"/>
            </a:pPr>
            <a:r>
              <a:rPr lang="de-AT" dirty="0"/>
              <a:t>Marktbereinigung (Aa </a:t>
            </a:r>
            <a:r>
              <a:rPr lang="de-AT" sz="2000" dirty="0"/>
              <a:t>↓</a:t>
            </a:r>
            <a:r>
              <a:rPr lang="de-AT" dirty="0"/>
              <a:t>) lässt W/P sinken</a:t>
            </a:r>
          </a:p>
          <a:p>
            <a:pPr lvl="1">
              <a:buFont typeface="Courier New" panose="02070309020205020404" pitchFamily="49" charset="0"/>
              <a:buChar char="o"/>
            </a:pPr>
            <a:r>
              <a:rPr lang="de-AT" dirty="0"/>
              <a:t>Daraufhin erhöhen Unternehmen Nachfrage</a:t>
            </a:r>
          </a:p>
          <a:p>
            <a:pPr lvl="1">
              <a:buFont typeface="Courier New" panose="02070309020205020404" pitchFamily="49" charset="0"/>
              <a:buChar char="o"/>
            </a:pPr>
            <a:r>
              <a:rPr lang="de-AT" dirty="0"/>
              <a:t>Anpassungsprozess setzt sich bis zum                                                            Gleichgewicht fort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23</a:t>
            </a:fld>
            <a:endParaRPr lang="en-US" dirty="0"/>
          </a:p>
        </p:txBody>
      </p:sp>
      <p:cxnSp>
        <p:nvCxnSpPr>
          <p:cNvPr id="7" name="Gerade Verbindung mit Pfeil 6"/>
          <p:cNvCxnSpPr/>
          <p:nvPr/>
        </p:nvCxnSpPr>
        <p:spPr>
          <a:xfrm flipV="1">
            <a:off x="7696199" y="1463040"/>
            <a:ext cx="0" cy="339990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Gerade Verbindung mit Pfeil 7"/>
          <p:cNvCxnSpPr/>
          <p:nvPr/>
        </p:nvCxnSpPr>
        <p:spPr>
          <a:xfrm>
            <a:off x="7687887" y="4862944"/>
            <a:ext cx="36576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Gerader Verbinder 8"/>
          <p:cNvCxnSpPr/>
          <p:nvPr/>
        </p:nvCxnSpPr>
        <p:spPr>
          <a:xfrm>
            <a:off x="7928956" y="1642427"/>
            <a:ext cx="3059084" cy="2845220"/>
          </a:xfrm>
          <a:prstGeom prst="line">
            <a:avLst/>
          </a:prstGeom>
        </p:spPr>
        <p:style>
          <a:lnRef idx="2">
            <a:schemeClr val="accent4"/>
          </a:lnRef>
          <a:fillRef idx="0">
            <a:schemeClr val="accent4"/>
          </a:fillRef>
          <a:effectRef idx="1">
            <a:schemeClr val="accent4"/>
          </a:effectRef>
          <a:fontRef idx="minor">
            <a:schemeClr val="tx1"/>
          </a:fontRef>
        </p:style>
      </p:cxnSp>
      <p:cxnSp>
        <p:nvCxnSpPr>
          <p:cNvPr id="10" name="Gerader Verbinder 9"/>
          <p:cNvCxnSpPr/>
          <p:nvPr/>
        </p:nvCxnSpPr>
        <p:spPr>
          <a:xfrm flipV="1">
            <a:off x="7928955" y="1655819"/>
            <a:ext cx="3059085" cy="2831828"/>
          </a:xfrm>
          <a:prstGeom prst="line">
            <a:avLst/>
          </a:prstGeom>
        </p:spPr>
        <p:style>
          <a:lnRef idx="2">
            <a:schemeClr val="accent5"/>
          </a:lnRef>
          <a:fillRef idx="0">
            <a:schemeClr val="accent5"/>
          </a:fillRef>
          <a:effectRef idx="1">
            <a:schemeClr val="accent5"/>
          </a:effectRef>
          <a:fontRef idx="minor">
            <a:schemeClr val="tx1"/>
          </a:fontRef>
        </p:style>
      </p:cxnSp>
      <p:sp>
        <p:nvSpPr>
          <p:cNvPr id="11" name="Textfeld 10"/>
          <p:cNvSpPr txBox="1"/>
          <p:nvPr/>
        </p:nvSpPr>
        <p:spPr>
          <a:xfrm>
            <a:off x="10975571" y="1519431"/>
            <a:ext cx="573578" cy="338554"/>
          </a:xfrm>
          <a:prstGeom prst="rect">
            <a:avLst/>
          </a:prstGeom>
          <a:noFill/>
        </p:spPr>
        <p:txBody>
          <a:bodyPr wrap="square" rtlCol="0">
            <a:spAutoFit/>
          </a:bodyPr>
          <a:lstStyle/>
          <a:p>
            <a:r>
              <a:rPr lang="de-AT" sz="1600" dirty="0"/>
              <a:t>A</a:t>
            </a:r>
            <a:r>
              <a:rPr lang="de-AT" sz="1600" baseline="-25000" dirty="0"/>
              <a:t>a</a:t>
            </a:r>
          </a:p>
        </p:txBody>
      </p:sp>
      <p:sp>
        <p:nvSpPr>
          <p:cNvPr id="12" name="Textfeld 11"/>
          <p:cNvSpPr txBox="1"/>
          <p:nvPr/>
        </p:nvSpPr>
        <p:spPr>
          <a:xfrm>
            <a:off x="10988040" y="4293901"/>
            <a:ext cx="573578" cy="338554"/>
          </a:xfrm>
          <a:prstGeom prst="rect">
            <a:avLst/>
          </a:prstGeom>
          <a:noFill/>
        </p:spPr>
        <p:txBody>
          <a:bodyPr wrap="square" rtlCol="0">
            <a:spAutoFit/>
          </a:bodyPr>
          <a:lstStyle/>
          <a:p>
            <a:r>
              <a:rPr lang="de-AT" sz="1600" dirty="0"/>
              <a:t>A</a:t>
            </a:r>
            <a:r>
              <a:rPr lang="de-AT" sz="1600" baseline="-25000" dirty="0"/>
              <a:t>n</a:t>
            </a:r>
          </a:p>
        </p:txBody>
      </p:sp>
      <p:sp>
        <p:nvSpPr>
          <p:cNvPr id="13" name="Textfeld 12"/>
          <p:cNvSpPr txBox="1"/>
          <p:nvPr/>
        </p:nvSpPr>
        <p:spPr>
          <a:xfrm>
            <a:off x="7122621" y="1354975"/>
            <a:ext cx="573578" cy="338554"/>
          </a:xfrm>
          <a:prstGeom prst="rect">
            <a:avLst/>
          </a:prstGeom>
          <a:noFill/>
        </p:spPr>
        <p:txBody>
          <a:bodyPr wrap="square" rtlCol="0">
            <a:spAutoFit/>
          </a:bodyPr>
          <a:lstStyle/>
          <a:p>
            <a:r>
              <a:rPr lang="de-AT" sz="1600" b="1" dirty="0"/>
              <a:t>W/P</a:t>
            </a:r>
          </a:p>
        </p:txBody>
      </p:sp>
      <p:sp>
        <p:nvSpPr>
          <p:cNvPr id="14" name="Textfeld 13"/>
          <p:cNvSpPr txBox="1"/>
          <p:nvPr/>
        </p:nvSpPr>
        <p:spPr>
          <a:xfrm>
            <a:off x="11133512" y="4928995"/>
            <a:ext cx="573578" cy="338554"/>
          </a:xfrm>
          <a:prstGeom prst="rect">
            <a:avLst/>
          </a:prstGeom>
          <a:noFill/>
        </p:spPr>
        <p:txBody>
          <a:bodyPr wrap="square" rtlCol="0">
            <a:spAutoFit/>
          </a:bodyPr>
          <a:lstStyle/>
          <a:p>
            <a:r>
              <a:rPr lang="de-AT" sz="1600" b="1" dirty="0"/>
              <a:t>N</a:t>
            </a:r>
          </a:p>
        </p:txBody>
      </p:sp>
      <p:cxnSp>
        <p:nvCxnSpPr>
          <p:cNvPr id="15" name="Gerader Verbinder 14"/>
          <p:cNvCxnSpPr/>
          <p:nvPr/>
        </p:nvCxnSpPr>
        <p:spPr>
          <a:xfrm flipH="1">
            <a:off x="7696199" y="3056724"/>
            <a:ext cx="1728000" cy="0"/>
          </a:xfrm>
          <a:prstGeom prst="line">
            <a:avLst/>
          </a:prstGeom>
          <a:ln w="9525" cap="flat" cmpd="sng" algn="ctr">
            <a:solidFill>
              <a:schemeClr val="bg1">
                <a:lumMod val="6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Gerader Verbinder 15"/>
          <p:cNvCxnSpPr/>
          <p:nvPr/>
        </p:nvCxnSpPr>
        <p:spPr>
          <a:xfrm>
            <a:off x="9458497" y="3071733"/>
            <a:ext cx="0" cy="1764000"/>
          </a:xfrm>
          <a:prstGeom prst="line">
            <a:avLst/>
          </a:prstGeom>
          <a:ln w="9525" cap="flat" cmpd="sng" algn="ctr">
            <a:solidFill>
              <a:schemeClr val="bg1">
                <a:lumMod val="6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Gerader Verbinder 18"/>
          <p:cNvCxnSpPr/>
          <p:nvPr/>
        </p:nvCxnSpPr>
        <p:spPr>
          <a:xfrm>
            <a:off x="7696199" y="2344189"/>
            <a:ext cx="3437313"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21" name="Gerader Verbinder 20"/>
          <p:cNvCxnSpPr/>
          <p:nvPr/>
        </p:nvCxnSpPr>
        <p:spPr>
          <a:xfrm>
            <a:off x="8668789" y="2344189"/>
            <a:ext cx="0" cy="251875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 name="Gerader Verbinder 21"/>
          <p:cNvCxnSpPr/>
          <p:nvPr/>
        </p:nvCxnSpPr>
        <p:spPr>
          <a:xfrm>
            <a:off x="10242666" y="2344189"/>
            <a:ext cx="0" cy="251875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3" name="Textfeld 22"/>
          <p:cNvSpPr txBox="1"/>
          <p:nvPr/>
        </p:nvSpPr>
        <p:spPr>
          <a:xfrm>
            <a:off x="8481753" y="4907712"/>
            <a:ext cx="573578" cy="338554"/>
          </a:xfrm>
          <a:prstGeom prst="rect">
            <a:avLst/>
          </a:prstGeom>
          <a:noFill/>
        </p:spPr>
        <p:txBody>
          <a:bodyPr wrap="square" rtlCol="0">
            <a:spAutoFit/>
          </a:bodyPr>
          <a:lstStyle/>
          <a:p>
            <a:r>
              <a:rPr lang="de-AT" sz="1600" dirty="0">
                <a:solidFill>
                  <a:srgbClr val="FF0000"/>
                </a:solidFill>
              </a:rPr>
              <a:t>A</a:t>
            </a:r>
            <a:r>
              <a:rPr lang="de-AT" sz="1600" baseline="-25000" dirty="0">
                <a:solidFill>
                  <a:srgbClr val="FF0000"/>
                </a:solidFill>
              </a:rPr>
              <a:t>n</a:t>
            </a:r>
          </a:p>
        </p:txBody>
      </p:sp>
      <p:sp>
        <p:nvSpPr>
          <p:cNvPr id="24" name="Textfeld 23"/>
          <p:cNvSpPr txBox="1"/>
          <p:nvPr/>
        </p:nvSpPr>
        <p:spPr>
          <a:xfrm>
            <a:off x="10077797" y="4890155"/>
            <a:ext cx="573578" cy="338554"/>
          </a:xfrm>
          <a:prstGeom prst="rect">
            <a:avLst/>
          </a:prstGeom>
          <a:noFill/>
        </p:spPr>
        <p:txBody>
          <a:bodyPr wrap="square" rtlCol="0">
            <a:spAutoFit/>
          </a:bodyPr>
          <a:lstStyle/>
          <a:p>
            <a:r>
              <a:rPr lang="de-AT" sz="1600" dirty="0">
                <a:solidFill>
                  <a:srgbClr val="FF0000"/>
                </a:solidFill>
              </a:rPr>
              <a:t>A</a:t>
            </a:r>
            <a:r>
              <a:rPr lang="de-AT" sz="1600" baseline="-25000" dirty="0">
                <a:solidFill>
                  <a:srgbClr val="FF0000"/>
                </a:solidFill>
              </a:rPr>
              <a:t>a</a:t>
            </a:r>
          </a:p>
        </p:txBody>
      </p:sp>
      <p:sp>
        <p:nvSpPr>
          <p:cNvPr id="25" name="Textfeld 24"/>
          <p:cNvSpPr txBox="1"/>
          <p:nvPr/>
        </p:nvSpPr>
        <p:spPr>
          <a:xfrm>
            <a:off x="9238211" y="4899236"/>
            <a:ext cx="573578" cy="338554"/>
          </a:xfrm>
          <a:prstGeom prst="rect">
            <a:avLst/>
          </a:prstGeom>
          <a:noFill/>
        </p:spPr>
        <p:txBody>
          <a:bodyPr wrap="square" rtlCol="0">
            <a:spAutoFit/>
          </a:bodyPr>
          <a:lstStyle/>
          <a:p>
            <a:r>
              <a:rPr lang="de-AT" sz="1600" dirty="0">
                <a:solidFill>
                  <a:schemeClr val="bg1">
                    <a:lumMod val="65000"/>
                  </a:schemeClr>
                </a:solidFill>
              </a:rPr>
              <a:t>N*</a:t>
            </a:r>
          </a:p>
        </p:txBody>
      </p:sp>
      <p:sp>
        <p:nvSpPr>
          <p:cNvPr id="26" name="Textfeld 25"/>
          <p:cNvSpPr txBox="1"/>
          <p:nvPr/>
        </p:nvSpPr>
        <p:spPr>
          <a:xfrm>
            <a:off x="7068588" y="2902714"/>
            <a:ext cx="703809" cy="338554"/>
          </a:xfrm>
          <a:prstGeom prst="rect">
            <a:avLst/>
          </a:prstGeom>
          <a:noFill/>
        </p:spPr>
        <p:txBody>
          <a:bodyPr wrap="square" rtlCol="0">
            <a:spAutoFit/>
          </a:bodyPr>
          <a:lstStyle/>
          <a:p>
            <a:r>
              <a:rPr lang="de-AT" sz="1600" dirty="0">
                <a:solidFill>
                  <a:schemeClr val="bg1">
                    <a:lumMod val="65000"/>
                  </a:schemeClr>
                </a:solidFill>
              </a:rPr>
              <a:t>W/P*</a:t>
            </a:r>
          </a:p>
        </p:txBody>
      </p:sp>
      <p:sp>
        <p:nvSpPr>
          <p:cNvPr id="27" name="Textfeld 26"/>
          <p:cNvSpPr txBox="1"/>
          <p:nvPr/>
        </p:nvSpPr>
        <p:spPr>
          <a:xfrm>
            <a:off x="7057505" y="2174912"/>
            <a:ext cx="703809" cy="338554"/>
          </a:xfrm>
          <a:prstGeom prst="rect">
            <a:avLst/>
          </a:prstGeom>
          <a:noFill/>
        </p:spPr>
        <p:txBody>
          <a:bodyPr wrap="square" rtlCol="0">
            <a:spAutoFit/>
          </a:bodyPr>
          <a:lstStyle/>
          <a:p>
            <a:r>
              <a:rPr lang="de-AT" sz="1600" dirty="0">
                <a:solidFill>
                  <a:srgbClr val="FF0000"/>
                </a:solidFill>
              </a:rPr>
              <a:t>W/P1</a:t>
            </a:r>
          </a:p>
        </p:txBody>
      </p:sp>
      <p:cxnSp>
        <p:nvCxnSpPr>
          <p:cNvPr id="18" name="Gerade Verbindung mit Pfeil 17"/>
          <p:cNvCxnSpPr/>
          <p:nvPr/>
        </p:nvCxnSpPr>
        <p:spPr>
          <a:xfrm flipH="1">
            <a:off x="9577647" y="2435160"/>
            <a:ext cx="468284" cy="41752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9" name="Gerade Verbindung mit Pfeil 28"/>
          <p:cNvCxnSpPr/>
          <p:nvPr/>
        </p:nvCxnSpPr>
        <p:spPr>
          <a:xfrm>
            <a:off x="8921632" y="2464902"/>
            <a:ext cx="459280" cy="4176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66649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23809"/>
            <a:ext cx="10515600" cy="1325563"/>
          </a:xfrm>
        </p:spPr>
        <p:txBody>
          <a:bodyPr/>
          <a:lstStyle/>
          <a:p>
            <a:r>
              <a:rPr lang="de-AT" sz="4000" b="1" dirty="0">
                <a:solidFill>
                  <a:prstClr val="black"/>
                </a:solidFill>
              </a:rPr>
              <a:t>Neoklassischer Arbeitsmarkt - Fazit</a:t>
            </a:r>
            <a:endParaRPr lang="de-AT" dirty="0"/>
          </a:p>
        </p:txBody>
      </p:sp>
      <p:sp>
        <p:nvSpPr>
          <p:cNvPr id="3" name="Inhaltsplatzhalter 2"/>
          <p:cNvSpPr>
            <a:spLocks noGrp="1"/>
          </p:cNvSpPr>
          <p:nvPr>
            <p:ph idx="1"/>
          </p:nvPr>
        </p:nvSpPr>
        <p:spPr>
          <a:xfrm>
            <a:off x="838200" y="1354976"/>
            <a:ext cx="10515600" cy="4821988"/>
          </a:xfrm>
        </p:spPr>
        <p:txBody>
          <a:bodyPr/>
          <a:lstStyle/>
          <a:p>
            <a:r>
              <a:rPr lang="de-AT" dirty="0"/>
              <a:t>Tendenz zum Gleichgewichtszustand</a:t>
            </a:r>
          </a:p>
          <a:p>
            <a:pPr lvl="1">
              <a:buFont typeface="Courier New" panose="02070309020205020404" pitchFamily="49" charset="0"/>
              <a:buChar char="o"/>
            </a:pPr>
            <a:r>
              <a:rPr lang="de-AT" dirty="0"/>
              <a:t>Flexibler Lohnmechanismus (Nominallohn) führt zur Übereinstimmung von A</a:t>
            </a:r>
            <a:r>
              <a:rPr lang="de-AT" baseline="-25000" dirty="0"/>
              <a:t>a</a:t>
            </a:r>
            <a:r>
              <a:rPr lang="de-AT" dirty="0"/>
              <a:t> und A</a:t>
            </a:r>
            <a:r>
              <a:rPr lang="de-AT" baseline="-25000" dirty="0"/>
              <a:t>n</a:t>
            </a:r>
          </a:p>
          <a:p>
            <a:pPr lvl="1">
              <a:buFont typeface="Courier New" panose="02070309020205020404" pitchFamily="49" charset="0"/>
              <a:buChar char="o"/>
            </a:pPr>
            <a:r>
              <a:rPr lang="de-AT" dirty="0"/>
              <a:t>Jeder Arbeitnehmer findet bei W/P* eine Beschäftigung, jeder Arbeitgeber findet bei W/P* Arbeitskräfte</a:t>
            </a:r>
          </a:p>
          <a:p>
            <a:r>
              <a:rPr lang="de-AT" dirty="0"/>
              <a:t>Vollbeschäftigungsgleichgewicht theoretisch und nicht empirisch</a:t>
            </a:r>
          </a:p>
          <a:p>
            <a:pPr lvl="1">
              <a:buFont typeface="Courier New" panose="02070309020205020404" pitchFamily="49" charset="0"/>
              <a:buChar char="o"/>
            </a:pPr>
            <a:r>
              <a:rPr lang="de-AT" dirty="0"/>
              <a:t>Unfreiwillige Arbeitslosigkeit ausgeschlossen</a:t>
            </a:r>
          </a:p>
          <a:p>
            <a:r>
              <a:rPr lang="de-AT" dirty="0"/>
              <a:t>Gründe für Arbeitslosigkeit</a:t>
            </a:r>
          </a:p>
          <a:p>
            <a:pPr lvl="1">
              <a:buFont typeface="Courier New" panose="02070309020205020404" pitchFamily="49" charset="0"/>
              <a:buChar char="o"/>
            </a:pPr>
            <a:r>
              <a:rPr lang="de-AT" dirty="0"/>
              <a:t>Freigewählte Arbeitslosigkeit</a:t>
            </a:r>
          </a:p>
          <a:p>
            <a:pPr lvl="1">
              <a:buFont typeface="Courier New" panose="02070309020205020404" pitchFamily="49" charset="0"/>
              <a:buChar char="o"/>
            </a:pPr>
            <a:r>
              <a:rPr lang="de-AT" dirty="0"/>
              <a:t>Exogene Schocks</a:t>
            </a:r>
          </a:p>
          <a:p>
            <a:pPr lvl="1">
              <a:buFont typeface="Courier New" panose="02070309020205020404" pitchFamily="49" charset="0"/>
              <a:buChar char="o"/>
            </a:pPr>
            <a:r>
              <a:rPr lang="de-AT" dirty="0"/>
              <a:t>Lohnrigiditäten (z.B. Mindestlöhne, andere politische Marktverzerrungen)</a:t>
            </a:r>
          </a:p>
          <a:p>
            <a:pPr lvl="1">
              <a:buFont typeface="Courier New" panose="02070309020205020404" pitchFamily="49" charset="0"/>
              <a:buChar char="o"/>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24</a:t>
            </a:fld>
            <a:endParaRPr lang="en-US" dirty="0"/>
          </a:p>
        </p:txBody>
      </p:sp>
    </p:spTree>
    <p:extLst>
      <p:ext uri="{BB962C8B-B14F-4D97-AF65-F5344CB8AC3E}">
        <p14:creationId xmlns:p14="http://schemas.microsoft.com/office/powerpoint/2010/main" val="262454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20922"/>
            <a:ext cx="10515600" cy="1325563"/>
          </a:xfrm>
        </p:spPr>
        <p:txBody>
          <a:bodyPr>
            <a:normAutofit/>
          </a:bodyPr>
          <a:lstStyle/>
          <a:p>
            <a:r>
              <a:rPr lang="de-AT" sz="4000" b="1" dirty="0"/>
              <a:t>Neoklassischer Kapitalmarkt</a:t>
            </a:r>
          </a:p>
        </p:txBody>
      </p:sp>
      <p:sp>
        <p:nvSpPr>
          <p:cNvPr id="3" name="Inhaltsplatzhalter 2"/>
          <p:cNvSpPr>
            <a:spLocks noGrp="1"/>
          </p:cNvSpPr>
          <p:nvPr>
            <p:ph idx="1"/>
          </p:nvPr>
        </p:nvSpPr>
        <p:spPr>
          <a:xfrm>
            <a:off x="838200" y="1246909"/>
            <a:ext cx="10515600" cy="4930055"/>
          </a:xfrm>
        </p:spPr>
        <p:txBody>
          <a:bodyPr>
            <a:normAutofit/>
          </a:bodyPr>
          <a:lstStyle/>
          <a:p>
            <a:r>
              <a:rPr lang="de-AT" dirty="0"/>
              <a:t>Unternehmen</a:t>
            </a:r>
          </a:p>
          <a:p>
            <a:pPr lvl="1">
              <a:buFont typeface="Courier New" panose="02070309020205020404" pitchFamily="49" charset="0"/>
              <a:buChar char="o"/>
            </a:pPr>
            <a:r>
              <a:rPr lang="de-AT" dirty="0"/>
              <a:t>Fragen Kapital für Investitionen zur Ausdehnung der Produktion nach</a:t>
            </a:r>
          </a:p>
          <a:p>
            <a:pPr lvl="1">
              <a:buFont typeface="Courier New" panose="02070309020205020404" pitchFamily="49" charset="0"/>
              <a:buChar char="o"/>
            </a:pPr>
            <a:r>
              <a:rPr lang="de-AT" dirty="0"/>
              <a:t>Bieten Wertpapiere (Bonds) an, um an Kapital zu gelangen</a:t>
            </a:r>
          </a:p>
          <a:p>
            <a:pPr lvl="1">
              <a:buFont typeface="Courier New" panose="02070309020205020404" pitchFamily="49" charset="0"/>
              <a:buChar char="o"/>
            </a:pPr>
            <a:r>
              <a:rPr lang="de-AT" dirty="0"/>
              <a:t>Gewinnmaximierende Investitionsnachfrage, wenn Grenzkosten des Kapitals = Grenzerträge des Kapitals</a:t>
            </a:r>
          </a:p>
          <a:p>
            <a:r>
              <a:rPr lang="de-AT" dirty="0"/>
              <a:t>Haushalte</a:t>
            </a:r>
          </a:p>
          <a:p>
            <a:pPr lvl="1">
              <a:buFont typeface="Courier New" panose="02070309020205020404" pitchFamily="49" charset="0"/>
              <a:buChar char="o"/>
            </a:pPr>
            <a:r>
              <a:rPr lang="de-AT" dirty="0"/>
              <a:t>Bieten Teile des Einkommens als Kredite an</a:t>
            </a:r>
          </a:p>
          <a:p>
            <a:pPr lvl="1">
              <a:buFont typeface="Courier New" panose="02070309020205020404" pitchFamily="49" charset="0"/>
              <a:buChar char="o"/>
            </a:pPr>
            <a:r>
              <a:rPr lang="de-AT" dirty="0"/>
              <a:t>Fragen Wertpapiere nach, um zu sparen</a:t>
            </a:r>
          </a:p>
          <a:p>
            <a:pPr lvl="1">
              <a:buFont typeface="Courier New" panose="02070309020205020404" pitchFamily="49" charset="0"/>
              <a:buChar char="o"/>
            </a:pPr>
            <a:r>
              <a:rPr lang="de-AT" dirty="0"/>
              <a:t>Nutzenmaximierendes Sparangebot, wenn Grenznutzen des Zinseinkommens = Grenzwarteopfer (Nutzenverlust durch Konsumverzicht)</a:t>
            </a:r>
          </a:p>
          <a:p>
            <a:r>
              <a:rPr lang="de-AT" dirty="0"/>
              <a:t>Zinssatz als Preis für gehandelte Wertpapiere (i) bestimmt Investitionsnachfrage (I) und Sparleistung (S)</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25</a:t>
            </a:fld>
            <a:endParaRPr lang="en-US" dirty="0"/>
          </a:p>
        </p:txBody>
      </p:sp>
    </p:spTree>
    <p:extLst>
      <p:ext uri="{BB962C8B-B14F-4D97-AF65-F5344CB8AC3E}">
        <p14:creationId xmlns:p14="http://schemas.microsoft.com/office/powerpoint/2010/main" val="171699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887" y="189935"/>
            <a:ext cx="10515600" cy="1432993"/>
          </a:xfrm>
        </p:spPr>
        <p:txBody>
          <a:bodyPr/>
          <a:lstStyle/>
          <a:p>
            <a:r>
              <a:rPr lang="de-AT" sz="4000" b="1" dirty="0">
                <a:solidFill>
                  <a:prstClr val="black"/>
                </a:solidFill>
              </a:rPr>
              <a:t>Gleichgewicht Kapitalmarkt</a:t>
            </a:r>
            <a:endParaRPr lang="de-AT" dirty="0"/>
          </a:p>
        </p:txBody>
      </p:sp>
      <p:sp>
        <p:nvSpPr>
          <p:cNvPr id="3" name="Inhaltsplatzhalter 2"/>
          <p:cNvSpPr>
            <a:spLocks noGrp="1"/>
          </p:cNvSpPr>
          <p:nvPr>
            <p:ph idx="1"/>
          </p:nvPr>
        </p:nvSpPr>
        <p:spPr>
          <a:xfrm>
            <a:off x="838200" y="1271847"/>
            <a:ext cx="10515600" cy="4921135"/>
          </a:xfrm>
        </p:spPr>
        <p:txBody>
          <a:bodyPr>
            <a:normAutofit/>
          </a:bodyPr>
          <a:lstStyle/>
          <a:p>
            <a:r>
              <a:rPr lang="de-AT" dirty="0"/>
              <a:t>I hängt negativ vom Zinssatz ab</a:t>
            </a:r>
          </a:p>
          <a:p>
            <a:pPr marL="457200" lvl="1" indent="0">
              <a:spcBef>
                <a:spcPts val="0"/>
              </a:spcBef>
              <a:buNone/>
            </a:pPr>
            <a:r>
              <a:rPr lang="de-AT" dirty="0"/>
              <a:t>               </a:t>
            </a:r>
            <a:r>
              <a:rPr lang="de-AT" sz="2000" dirty="0"/>
              <a:t>(-)</a:t>
            </a:r>
          </a:p>
          <a:p>
            <a:pPr marL="457200" lvl="1" indent="0">
              <a:spcBef>
                <a:spcPts val="0"/>
              </a:spcBef>
              <a:buNone/>
            </a:pPr>
            <a:r>
              <a:rPr lang="de-AT" dirty="0"/>
              <a:t>       I = I (i)</a:t>
            </a:r>
          </a:p>
          <a:p>
            <a:r>
              <a:rPr lang="de-AT" dirty="0"/>
              <a:t>S hängt positiv vom Zinssatz ab</a:t>
            </a:r>
          </a:p>
          <a:p>
            <a:pPr marL="914400" lvl="2" indent="0">
              <a:spcBef>
                <a:spcPts val="0"/>
              </a:spcBef>
              <a:buNone/>
            </a:pPr>
            <a:r>
              <a:rPr lang="de-AT" dirty="0"/>
              <a:t>           (+)</a:t>
            </a:r>
          </a:p>
          <a:p>
            <a:pPr marL="914400" lvl="2" indent="0">
              <a:spcBef>
                <a:spcPts val="0"/>
              </a:spcBef>
              <a:buNone/>
            </a:pPr>
            <a:r>
              <a:rPr lang="de-AT" sz="2400" dirty="0"/>
              <a:t>S = S (i)</a:t>
            </a:r>
          </a:p>
          <a:p>
            <a:r>
              <a:rPr lang="de-AT" dirty="0"/>
              <a:t>Schnittpunkt zeigt gleichgewichtigen Zins                                                    mit Spar- und Investitionsvolumen</a:t>
            </a:r>
          </a:p>
          <a:p>
            <a:r>
              <a:rPr lang="de-AT" dirty="0"/>
              <a:t>Nachfragelücken sind ausgeschlossen</a:t>
            </a:r>
          </a:p>
          <a:p>
            <a:pPr lvl="1">
              <a:buFont typeface="Courier New" panose="02070309020205020404" pitchFamily="49" charset="0"/>
              <a:buChar char="o"/>
            </a:pPr>
            <a:r>
              <a:rPr lang="de-AT" dirty="0"/>
              <a:t>Ersparnissen steht ein äquivalentes                                                       Investitionsvolumen gegenüber (S=I) </a:t>
            </a:r>
          </a:p>
          <a:p>
            <a:pPr lvl="1">
              <a:buFont typeface="Courier New" panose="02070309020205020404" pitchFamily="49" charset="0"/>
              <a:buChar char="o"/>
            </a:pPr>
            <a:r>
              <a:rPr lang="de-AT" dirty="0"/>
              <a:t>Transformation garantiert unbegrenzte Investitionsmöglichkeiten</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26</a:t>
            </a:fld>
            <a:endParaRPr lang="en-US" dirty="0"/>
          </a:p>
        </p:txBody>
      </p:sp>
      <p:cxnSp>
        <p:nvCxnSpPr>
          <p:cNvPr id="7" name="Gerade Verbindung mit Pfeil 6"/>
          <p:cNvCxnSpPr/>
          <p:nvPr/>
        </p:nvCxnSpPr>
        <p:spPr>
          <a:xfrm flipV="1">
            <a:off x="7696199" y="1463040"/>
            <a:ext cx="0" cy="339990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Gerade Verbindung mit Pfeil 7"/>
          <p:cNvCxnSpPr/>
          <p:nvPr/>
        </p:nvCxnSpPr>
        <p:spPr>
          <a:xfrm>
            <a:off x="7687887" y="4862944"/>
            <a:ext cx="36576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Gerader Verbinder 8"/>
          <p:cNvCxnSpPr/>
          <p:nvPr/>
        </p:nvCxnSpPr>
        <p:spPr>
          <a:xfrm>
            <a:off x="7928956" y="1642427"/>
            <a:ext cx="3059084" cy="2845220"/>
          </a:xfrm>
          <a:prstGeom prst="line">
            <a:avLst/>
          </a:prstGeom>
          <a:ln>
            <a:solidFill>
              <a:srgbClr val="7030A0"/>
            </a:solidFill>
          </a:ln>
        </p:spPr>
        <p:style>
          <a:lnRef idx="2">
            <a:schemeClr val="accent2"/>
          </a:lnRef>
          <a:fillRef idx="0">
            <a:schemeClr val="accent2"/>
          </a:fillRef>
          <a:effectRef idx="1">
            <a:schemeClr val="accent2"/>
          </a:effectRef>
          <a:fontRef idx="minor">
            <a:schemeClr val="tx1"/>
          </a:fontRef>
        </p:style>
      </p:cxnSp>
      <p:cxnSp>
        <p:nvCxnSpPr>
          <p:cNvPr id="10" name="Gerader Verbinder 9"/>
          <p:cNvCxnSpPr/>
          <p:nvPr/>
        </p:nvCxnSpPr>
        <p:spPr>
          <a:xfrm flipV="1">
            <a:off x="7928955" y="1655819"/>
            <a:ext cx="3059085" cy="2831828"/>
          </a:xfrm>
          <a:prstGeom prst="line">
            <a:avLst/>
          </a:prstGeom>
          <a:ln>
            <a:solidFill>
              <a:srgbClr val="00B050"/>
            </a:solidFill>
          </a:ln>
        </p:spPr>
        <p:style>
          <a:lnRef idx="2">
            <a:schemeClr val="accent6"/>
          </a:lnRef>
          <a:fillRef idx="0">
            <a:schemeClr val="accent6"/>
          </a:fillRef>
          <a:effectRef idx="1">
            <a:schemeClr val="accent6"/>
          </a:effectRef>
          <a:fontRef idx="minor">
            <a:schemeClr val="tx1"/>
          </a:fontRef>
        </p:style>
      </p:cxnSp>
      <p:cxnSp>
        <p:nvCxnSpPr>
          <p:cNvPr id="11" name="Gerader Verbinder 10"/>
          <p:cNvCxnSpPr/>
          <p:nvPr/>
        </p:nvCxnSpPr>
        <p:spPr>
          <a:xfrm flipH="1">
            <a:off x="7696199" y="3056724"/>
            <a:ext cx="1728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Gerader Verbinder 11"/>
          <p:cNvCxnSpPr/>
          <p:nvPr/>
        </p:nvCxnSpPr>
        <p:spPr>
          <a:xfrm>
            <a:off x="9458497" y="3071733"/>
            <a:ext cx="0" cy="17640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feld 12"/>
          <p:cNvSpPr txBox="1"/>
          <p:nvPr/>
        </p:nvSpPr>
        <p:spPr>
          <a:xfrm>
            <a:off x="7330439" y="1354975"/>
            <a:ext cx="365760" cy="338554"/>
          </a:xfrm>
          <a:prstGeom prst="rect">
            <a:avLst/>
          </a:prstGeom>
          <a:noFill/>
        </p:spPr>
        <p:txBody>
          <a:bodyPr wrap="square" rtlCol="0">
            <a:spAutoFit/>
          </a:bodyPr>
          <a:lstStyle/>
          <a:p>
            <a:r>
              <a:rPr lang="de-AT" sz="1600" b="1" dirty="0"/>
              <a:t>i</a:t>
            </a:r>
          </a:p>
        </p:txBody>
      </p:sp>
      <p:sp>
        <p:nvSpPr>
          <p:cNvPr id="14" name="Textfeld 13"/>
          <p:cNvSpPr txBox="1"/>
          <p:nvPr/>
        </p:nvSpPr>
        <p:spPr>
          <a:xfrm>
            <a:off x="11133512" y="4928995"/>
            <a:ext cx="573578" cy="338554"/>
          </a:xfrm>
          <a:prstGeom prst="rect">
            <a:avLst/>
          </a:prstGeom>
          <a:noFill/>
        </p:spPr>
        <p:txBody>
          <a:bodyPr wrap="square" rtlCol="0">
            <a:spAutoFit/>
          </a:bodyPr>
          <a:lstStyle/>
          <a:p>
            <a:r>
              <a:rPr lang="de-AT" sz="1600" b="1" dirty="0"/>
              <a:t>S, I</a:t>
            </a:r>
          </a:p>
        </p:txBody>
      </p:sp>
      <p:sp>
        <p:nvSpPr>
          <p:cNvPr id="15" name="Textfeld 14"/>
          <p:cNvSpPr txBox="1"/>
          <p:nvPr/>
        </p:nvSpPr>
        <p:spPr>
          <a:xfrm>
            <a:off x="7330439" y="2902456"/>
            <a:ext cx="703809" cy="338554"/>
          </a:xfrm>
          <a:prstGeom prst="rect">
            <a:avLst/>
          </a:prstGeom>
          <a:noFill/>
        </p:spPr>
        <p:txBody>
          <a:bodyPr wrap="square" rtlCol="0">
            <a:spAutoFit/>
          </a:bodyPr>
          <a:lstStyle/>
          <a:p>
            <a:r>
              <a:rPr lang="de-AT" sz="1600" dirty="0"/>
              <a:t>i*</a:t>
            </a:r>
          </a:p>
        </p:txBody>
      </p:sp>
      <p:sp>
        <p:nvSpPr>
          <p:cNvPr id="16" name="Textfeld 15"/>
          <p:cNvSpPr txBox="1"/>
          <p:nvPr/>
        </p:nvSpPr>
        <p:spPr>
          <a:xfrm>
            <a:off x="9238211" y="4899236"/>
            <a:ext cx="573578" cy="338554"/>
          </a:xfrm>
          <a:prstGeom prst="rect">
            <a:avLst/>
          </a:prstGeom>
          <a:noFill/>
        </p:spPr>
        <p:txBody>
          <a:bodyPr wrap="square" rtlCol="0">
            <a:spAutoFit/>
          </a:bodyPr>
          <a:lstStyle/>
          <a:p>
            <a:r>
              <a:rPr lang="de-AT" sz="1600" dirty="0"/>
              <a:t>S, I*</a:t>
            </a:r>
          </a:p>
        </p:txBody>
      </p:sp>
      <p:sp>
        <p:nvSpPr>
          <p:cNvPr id="17" name="Textfeld 16"/>
          <p:cNvSpPr txBox="1"/>
          <p:nvPr/>
        </p:nvSpPr>
        <p:spPr>
          <a:xfrm>
            <a:off x="10975571" y="1519431"/>
            <a:ext cx="573578" cy="338554"/>
          </a:xfrm>
          <a:prstGeom prst="rect">
            <a:avLst/>
          </a:prstGeom>
          <a:noFill/>
        </p:spPr>
        <p:txBody>
          <a:bodyPr wrap="square" rtlCol="0">
            <a:spAutoFit/>
          </a:bodyPr>
          <a:lstStyle/>
          <a:p>
            <a:r>
              <a:rPr lang="de-AT" sz="1600" dirty="0"/>
              <a:t>S</a:t>
            </a:r>
            <a:endParaRPr lang="de-AT" sz="1600" baseline="-25000" dirty="0"/>
          </a:p>
        </p:txBody>
      </p:sp>
      <p:sp>
        <p:nvSpPr>
          <p:cNvPr id="18" name="Textfeld 17"/>
          <p:cNvSpPr txBox="1"/>
          <p:nvPr/>
        </p:nvSpPr>
        <p:spPr>
          <a:xfrm>
            <a:off x="10988040" y="4293901"/>
            <a:ext cx="573578" cy="338554"/>
          </a:xfrm>
          <a:prstGeom prst="rect">
            <a:avLst/>
          </a:prstGeom>
          <a:noFill/>
        </p:spPr>
        <p:txBody>
          <a:bodyPr wrap="square" rtlCol="0">
            <a:spAutoFit/>
          </a:bodyPr>
          <a:lstStyle/>
          <a:p>
            <a:r>
              <a:rPr lang="de-AT" sz="1600" dirty="0"/>
              <a:t>I</a:t>
            </a:r>
            <a:endParaRPr lang="de-AT" sz="1600" baseline="-25000" dirty="0"/>
          </a:p>
        </p:txBody>
      </p:sp>
    </p:spTree>
    <p:extLst>
      <p:ext uri="{BB962C8B-B14F-4D97-AF65-F5344CB8AC3E}">
        <p14:creationId xmlns:p14="http://schemas.microsoft.com/office/powerpoint/2010/main" val="1121450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887" y="189935"/>
            <a:ext cx="10515600" cy="1432993"/>
          </a:xfrm>
        </p:spPr>
        <p:txBody>
          <a:bodyPr/>
          <a:lstStyle/>
          <a:p>
            <a:r>
              <a:rPr lang="de-AT" sz="4000" b="1" dirty="0">
                <a:solidFill>
                  <a:prstClr val="black"/>
                </a:solidFill>
              </a:rPr>
              <a:t>Bewegung entlang der Kurven</a:t>
            </a:r>
            <a:endParaRPr lang="de-AT" dirty="0"/>
          </a:p>
        </p:txBody>
      </p:sp>
      <p:sp>
        <p:nvSpPr>
          <p:cNvPr id="3" name="Inhaltsplatzhalter 2"/>
          <p:cNvSpPr>
            <a:spLocks noGrp="1"/>
          </p:cNvSpPr>
          <p:nvPr>
            <p:ph idx="1"/>
          </p:nvPr>
        </p:nvSpPr>
        <p:spPr>
          <a:xfrm>
            <a:off x="838200" y="1271847"/>
            <a:ext cx="10515600" cy="4905117"/>
          </a:xfrm>
        </p:spPr>
        <p:txBody>
          <a:bodyPr>
            <a:normAutofit/>
          </a:bodyPr>
          <a:lstStyle/>
          <a:p>
            <a:r>
              <a:rPr lang="de-AT" dirty="0"/>
              <a:t>Annahme: i1 &lt; i*</a:t>
            </a:r>
          </a:p>
          <a:p>
            <a:pPr lvl="1">
              <a:buFont typeface="Courier New" panose="02070309020205020404" pitchFamily="49" charset="0"/>
              <a:buChar char="o"/>
            </a:pPr>
            <a:r>
              <a:rPr lang="de-AT" dirty="0"/>
              <a:t>Kapitalnachfrageüberschuss (S &lt; I): nicht                                                               alle Unternehmen können Investitionspläne                                                         realisieren, da Kapitalangebot (S) zu gering</a:t>
            </a:r>
          </a:p>
          <a:p>
            <a:pPr lvl="1">
              <a:buFont typeface="Courier New" panose="02070309020205020404" pitchFamily="49" charset="0"/>
              <a:buChar char="o"/>
            </a:pPr>
            <a:r>
              <a:rPr lang="de-AT" dirty="0"/>
              <a:t>Einige Unternehmen sind bereit sich zu                                                                    höherem Zinssatz Kapital zu leihen und                                                               überbieten sich gegenseitig bis einige den                                                                Markt verlassen</a:t>
            </a:r>
          </a:p>
          <a:p>
            <a:pPr lvl="1">
              <a:buFont typeface="Courier New" panose="02070309020205020404" pitchFamily="49" charset="0"/>
              <a:buChar char="o"/>
            </a:pPr>
            <a:r>
              <a:rPr lang="de-AT" dirty="0"/>
              <a:t>Marktbereinigung (I </a:t>
            </a:r>
            <a:r>
              <a:rPr lang="de-AT" sz="2000" dirty="0"/>
              <a:t>↓</a:t>
            </a:r>
            <a:r>
              <a:rPr lang="de-AT" dirty="0"/>
              <a:t>) lässt i steigen</a:t>
            </a:r>
          </a:p>
          <a:p>
            <a:pPr lvl="1">
              <a:buFont typeface="Courier New" panose="02070309020205020404" pitchFamily="49" charset="0"/>
              <a:buChar char="o"/>
            </a:pPr>
            <a:r>
              <a:rPr lang="de-AT" dirty="0"/>
              <a:t>Durch steigenden Zinssatz bieten auch                                                                       die Haushalte wieder mehr Kapital an</a:t>
            </a:r>
          </a:p>
          <a:p>
            <a:pPr lvl="1">
              <a:buFont typeface="Courier New" panose="02070309020205020404" pitchFamily="49" charset="0"/>
              <a:buChar char="o"/>
            </a:pPr>
            <a:r>
              <a:rPr lang="de-AT" dirty="0"/>
              <a:t>Rückkehr zum Gleichgewicht i*</a:t>
            </a:r>
          </a:p>
          <a:p>
            <a:pPr lvl="1">
              <a:buFont typeface="Courier New" panose="02070309020205020404" pitchFamily="49" charset="0"/>
              <a:buChar char="o"/>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27</a:t>
            </a:fld>
            <a:endParaRPr lang="en-US" dirty="0"/>
          </a:p>
        </p:txBody>
      </p:sp>
      <p:cxnSp>
        <p:nvCxnSpPr>
          <p:cNvPr id="7" name="Gerade Verbindung mit Pfeil 6"/>
          <p:cNvCxnSpPr/>
          <p:nvPr/>
        </p:nvCxnSpPr>
        <p:spPr>
          <a:xfrm flipV="1">
            <a:off x="7696199" y="1463040"/>
            <a:ext cx="0" cy="339990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Gerade Verbindung mit Pfeil 7"/>
          <p:cNvCxnSpPr/>
          <p:nvPr/>
        </p:nvCxnSpPr>
        <p:spPr>
          <a:xfrm>
            <a:off x="7687887" y="4862944"/>
            <a:ext cx="36576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Gerader Verbinder 8"/>
          <p:cNvCxnSpPr/>
          <p:nvPr/>
        </p:nvCxnSpPr>
        <p:spPr>
          <a:xfrm>
            <a:off x="7928956" y="1642427"/>
            <a:ext cx="3059084" cy="2845220"/>
          </a:xfrm>
          <a:prstGeom prst="line">
            <a:avLst/>
          </a:prstGeom>
          <a:ln>
            <a:solidFill>
              <a:srgbClr val="7030A0"/>
            </a:solidFill>
          </a:ln>
        </p:spPr>
        <p:style>
          <a:lnRef idx="2">
            <a:schemeClr val="accent2"/>
          </a:lnRef>
          <a:fillRef idx="0">
            <a:schemeClr val="accent2"/>
          </a:fillRef>
          <a:effectRef idx="1">
            <a:schemeClr val="accent2"/>
          </a:effectRef>
          <a:fontRef idx="minor">
            <a:schemeClr val="tx1"/>
          </a:fontRef>
        </p:style>
      </p:cxnSp>
      <p:cxnSp>
        <p:nvCxnSpPr>
          <p:cNvPr id="10" name="Gerader Verbinder 9"/>
          <p:cNvCxnSpPr/>
          <p:nvPr/>
        </p:nvCxnSpPr>
        <p:spPr>
          <a:xfrm flipV="1">
            <a:off x="7928955" y="1655819"/>
            <a:ext cx="3059085" cy="2831828"/>
          </a:xfrm>
          <a:prstGeom prst="line">
            <a:avLst/>
          </a:prstGeom>
          <a:ln>
            <a:solidFill>
              <a:srgbClr val="00B050"/>
            </a:solidFill>
          </a:ln>
        </p:spPr>
        <p:style>
          <a:lnRef idx="2">
            <a:schemeClr val="accent6"/>
          </a:lnRef>
          <a:fillRef idx="0">
            <a:schemeClr val="accent6"/>
          </a:fillRef>
          <a:effectRef idx="1">
            <a:schemeClr val="accent6"/>
          </a:effectRef>
          <a:fontRef idx="minor">
            <a:schemeClr val="tx1"/>
          </a:fontRef>
        </p:style>
      </p:cxnSp>
      <p:cxnSp>
        <p:nvCxnSpPr>
          <p:cNvPr id="11" name="Gerader Verbinder 10"/>
          <p:cNvCxnSpPr/>
          <p:nvPr/>
        </p:nvCxnSpPr>
        <p:spPr>
          <a:xfrm flipH="1">
            <a:off x="7696199" y="3056724"/>
            <a:ext cx="1728000" cy="0"/>
          </a:xfrm>
          <a:prstGeom prst="line">
            <a:avLst/>
          </a:prstGeom>
          <a:ln w="9525" cap="flat" cmpd="sng" algn="ctr">
            <a:solidFill>
              <a:schemeClr val="bg1">
                <a:lumMod val="6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Gerader Verbinder 11"/>
          <p:cNvCxnSpPr/>
          <p:nvPr/>
        </p:nvCxnSpPr>
        <p:spPr>
          <a:xfrm>
            <a:off x="9458497" y="3071733"/>
            <a:ext cx="0" cy="1764000"/>
          </a:xfrm>
          <a:prstGeom prst="line">
            <a:avLst/>
          </a:prstGeom>
          <a:ln w="9525" cap="flat" cmpd="sng" algn="ctr">
            <a:solidFill>
              <a:schemeClr val="bg1">
                <a:lumMod val="65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feld 12"/>
          <p:cNvSpPr txBox="1"/>
          <p:nvPr/>
        </p:nvSpPr>
        <p:spPr>
          <a:xfrm>
            <a:off x="7330439" y="1354975"/>
            <a:ext cx="365760" cy="338554"/>
          </a:xfrm>
          <a:prstGeom prst="rect">
            <a:avLst/>
          </a:prstGeom>
          <a:noFill/>
        </p:spPr>
        <p:txBody>
          <a:bodyPr wrap="square" rtlCol="0">
            <a:spAutoFit/>
          </a:bodyPr>
          <a:lstStyle/>
          <a:p>
            <a:r>
              <a:rPr lang="de-AT" sz="1600" b="1" dirty="0"/>
              <a:t>i</a:t>
            </a:r>
          </a:p>
        </p:txBody>
      </p:sp>
      <p:sp>
        <p:nvSpPr>
          <p:cNvPr id="14" name="Textfeld 13"/>
          <p:cNvSpPr txBox="1"/>
          <p:nvPr/>
        </p:nvSpPr>
        <p:spPr>
          <a:xfrm>
            <a:off x="11133512" y="4928995"/>
            <a:ext cx="573578" cy="338554"/>
          </a:xfrm>
          <a:prstGeom prst="rect">
            <a:avLst/>
          </a:prstGeom>
          <a:noFill/>
        </p:spPr>
        <p:txBody>
          <a:bodyPr wrap="square" rtlCol="0">
            <a:spAutoFit/>
          </a:bodyPr>
          <a:lstStyle/>
          <a:p>
            <a:r>
              <a:rPr lang="de-AT" sz="1600" b="1" dirty="0"/>
              <a:t>S, I</a:t>
            </a:r>
          </a:p>
        </p:txBody>
      </p:sp>
      <p:sp>
        <p:nvSpPr>
          <p:cNvPr id="17" name="Textfeld 16"/>
          <p:cNvSpPr txBox="1"/>
          <p:nvPr/>
        </p:nvSpPr>
        <p:spPr>
          <a:xfrm>
            <a:off x="10975571" y="1519431"/>
            <a:ext cx="573578" cy="338554"/>
          </a:xfrm>
          <a:prstGeom prst="rect">
            <a:avLst/>
          </a:prstGeom>
          <a:noFill/>
        </p:spPr>
        <p:txBody>
          <a:bodyPr wrap="square" rtlCol="0">
            <a:spAutoFit/>
          </a:bodyPr>
          <a:lstStyle/>
          <a:p>
            <a:r>
              <a:rPr lang="de-AT" sz="1600" dirty="0"/>
              <a:t>S</a:t>
            </a:r>
            <a:endParaRPr lang="de-AT" sz="1600" baseline="-25000" dirty="0"/>
          </a:p>
        </p:txBody>
      </p:sp>
      <p:sp>
        <p:nvSpPr>
          <p:cNvPr id="18" name="Textfeld 17"/>
          <p:cNvSpPr txBox="1"/>
          <p:nvPr/>
        </p:nvSpPr>
        <p:spPr>
          <a:xfrm>
            <a:off x="10988040" y="4293901"/>
            <a:ext cx="573578" cy="338554"/>
          </a:xfrm>
          <a:prstGeom prst="rect">
            <a:avLst/>
          </a:prstGeom>
          <a:noFill/>
        </p:spPr>
        <p:txBody>
          <a:bodyPr wrap="square" rtlCol="0">
            <a:spAutoFit/>
          </a:bodyPr>
          <a:lstStyle/>
          <a:p>
            <a:r>
              <a:rPr lang="de-AT" sz="1600" dirty="0"/>
              <a:t>I</a:t>
            </a:r>
            <a:endParaRPr lang="de-AT" sz="1600" baseline="-25000" dirty="0"/>
          </a:p>
        </p:txBody>
      </p:sp>
      <p:cxnSp>
        <p:nvCxnSpPr>
          <p:cNvPr id="19" name="Gerader Verbinder 18"/>
          <p:cNvCxnSpPr/>
          <p:nvPr/>
        </p:nvCxnSpPr>
        <p:spPr>
          <a:xfrm>
            <a:off x="7706588" y="3807230"/>
            <a:ext cx="3437313"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20" name="Gerader Verbinder 19"/>
          <p:cNvCxnSpPr/>
          <p:nvPr/>
        </p:nvCxnSpPr>
        <p:spPr>
          <a:xfrm flipH="1">
            <a:off x="8653548" y="3807230"/>
            <a:ext cx="1" cy="1028503"/>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Gerader Verbinder 20"/>
          <p:cNvCxnSpPr/>
          <p:nvPr/>
        </p:nvCxnSpPr>
        <p:spPr>
          <a:xfrm flipH="1">
            <a:off x="10246820" y="3807230"/>
            <a:ext cx="0" cy="1055714"/>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2" name="Textfeld 21"/>
          <p:cNvSpPr txBox="1"/>
          <p:nvPr/>
        </p:nvSpPr>
        <p:spPr>
          <a:xfrm>
            <a:off x="8517775" y="4882610"/>
            <a:ext cx="573578" cy="338554"/>
          </a:xfrm>
          <a:prstGeom prst="rect">
            <a:avLst/>
          </a:prstGeom>
          <a:noFill/>
        </p:spPr>
        <p:txBody>
          <a:bodyPr wrap="square" rtlCol="0">
            <a:spAutoFit/>
          </a:bodyPr>
          <a:lstStyle/>
          <a:p>
            <a:r>
              <a:rPr lang="de-AT" sz="1600" dirty="0">
                <a:solidFill>
                  <a:srgbClr val="FF0000"/>
                </a:solidFill>
              </a:rPr>
              <a:t>S</a:t>
            </a:r>
            <a:endParaRPr lang="de-AT" sz="1600" baseline="-25000" dirty="0">
              <a:solidFill>
                <a:srgbClr val="FF0000"/>
              </a:solidFill>
            </a:endParaRPr>
          </a:p>
        </p:txBody>
      </p:sp>
      <p:sp>
        <p:nvSpPr>
          <p:cNvPr id="23" name="Textfeld 22"/>
          <p:cNvSpPr txBox="1"/>
          <p:nvPr/>
        </p:nvSpPr>
        <p:spPr>
          <a:xfrm>
            <a:off x="10144296" y="4882610"/>
            <a:ext cx="573578" cy="338554"/>
          </a:xfrm>
          <a:prstGeom prst="rect">
            <a:avLst/>
          </a:prstGeom>
          <a:noFill/>
        </p:spPr>
        <p:txBody>
          <a:bodyPr wrap="square" rtlCol="0">
            <a:spAutoFit/>
          </a:bodyPr>
          <a:lstStyle/>
          <a:p>
            <a:r>
              <a:rPr lang="de-AT" sz="1600" dirty="0">
                <a:solidFill>
                  <a:srgbClr val="FF0000"/>
                </a:solidFill>
              </a:rPr>
              <a:t>I</a:t>
            </a:r>
            <a:endParaRPr lang="de-AT" sz="1600" baseline="-25000" dirty="0">
              <a:solidFill>
                <a:srgbClr val="FF0000"/>
              </a:solidFill>
            </a:endParaRPr>
          </a:p>
        </p:txBody>
      </p:sp>
      <p:sp>
        <p:nvSpPr>
          <p:cNvPr id="28" name="Textfeld 27"/>
          <p:cNvSpPr txBox="1"/>
          <p:nvPr/>
        </p:nvSpPr>
        <p:spPr>
          <a:xfrm>
            <a:off x="7329052" y="3637953"/>
            <a:ext cx="703809" cy="338554"/>
          </a:xfrm>
          <a:prstGeom prst="rect">
            <a:avLst/>
          </a:prstGeom>
          <a:noFill/>
        </p:spPr>
        <p:txBody>
          <a:bodyPr wrap="square" rtlCol="0">
            <a:spAutoFit/>
          </a:bodyPr>
          <a:lstStyle/>
          <a:p>
            <a:r>
              <a:rPr lang="de-AT" sz="1600" dirty="0">
                <a:solidFill>
                  <a:srgbClr val="FF0000"/>
                </a:solidFill>
              </a:rPr>
              <a:t>i1</a:t>
            </a:r>
          </a:p>
        </p:txBody>
      </p:sp>
      <p:cxnSp>
        <p:nvCxnSpPr>
          <p:cNvPr id="29" name="Gerade Verbindung mit Pfeil 28"/>
          <p:cNvCxnSpPr/>
          <p:nvPr/>
        </p:nvCxnSpPr>
        <p:spPr>
          <a:xfrm flipV="1">
            <a:off x="8902931" y="3275664"/>
            <a:ext cx="447802" cy="40303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3" name="Gerade Verbindung mit Pfeil 32"/>
          <p:cNvCxnSpPr/>
          <p:nvPr/>
        </p:nvCxnSpPr>
        <p:spPr>
          <a:xfrm flipH="1" flipV="1">
            <a:off x="9574240" y="3275663"/>
            <a:ext cx="445516" cy="4176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6" name="Textfeld 25"/>
          <p:cNvSpPr txBox="1"/>
          <p:nvPr/>
        </p:nvSpPr>
        <p:spPr>
          <a:xfrm>
            <a:off x="7330439" y="2902456"/>
            <a:ext cx="703809" cy="338554"/>
          </a:xfrm>
          <a:prstGeom prst="rect">
            <a:avLst/>
          </a:prstGeom>
          <a:noFill/>
        </p:spPr>
        <p:txBody>
          <a:bodyPr wrap="square" rtlCol="0">
            <a:spAutoFit/>
          </a:bodyPr>
          <a:lstStyle/>
          <a:p>
            <a:r>
              <a:rPr lang="de-AT" sz="1600" dirty="0">
                <a:solidFill>
                  <a:schemeClr val="bg1">
                    <a:lumMod val="65000"/>
                  </a:schemeClr>
                </a:solidFill>
              </a:rPr>
              <a:t>i*</a:t>
            </a:r>
          </a:p>
        </p:txBody>
      </p:sp>
      <p:sp>
        <p:nvSpPr>
          <p:cNvPr id="5" name="Rechteck 4"/>
          <p:cNvSpPr/>
          <p:nvPr/>
        </p:nvSpPr>
        <p:spPr>
          <a:xfrm>
            <a:off x="9251778" y="4889143"/>
            <a:ext cx="530915" cy="338554"/>
          </a:xfrm>
          <a:prstGeom prst="rect">
            <a:avLst/>
          </a:prstGeom>
        </p:spPr>
        <p:txBody>
          <a:bodyPr wrap="none">
            <a:spAutoFit/>
          </a:bodyPr>
          <a:lstStyle/>
          <a:p>
            <a:pPr lvl="0"/>
            <a:r>
              <a:rPr lang="de-AT" sz="1600" dirty="0">
                <a:solidFill>
                  <a:schemeClr val="bg1">
                    <a:lumMod val="65000"/>
                  </a:schemeClr>
                </a:solidFill>
              </a:rPr>
              <a:t>S, I*</a:t>
            </a:r>
          </a:p>
        </p:txBody>
      </p:sp>
    </p:spTree>
    <p:extLst>
      <p:ext uri="{BB962C8B-B14F-4D97-AF65-F5344CB8AC3E}">
        <p14:creationId xmlns:p14="http://schemas.microsoft.com/office/powerpoint/2010/main" val="2029879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32122"/>
            <a:ext cx="10515600" cy="1325563"/>
          </a:xfrm>
        </p:spPr>
        <p:txBody>
          <a:bodyPr/>
          <a:lstStyle/>
          <a:p>
            <a:r>
              <a:rPr lang="de-AT" sz="4000" b="1" dirty="0">
                <a:solidFill>
                  <a:prstClr val="black"/>
                </a:solidFill>
              </a:rPr>
              <a:t>Neoklassischer Kapitalmarkt - Fazit</a:t>
            </a:r>
            <a:endParaRPr lang="de-AT" dirty="0"/>
          </a:p>
        </p:txBody>
      </p:sp>
      <p:sp>
        <p:nvSpPr>
          <p:cNvPr id="3" name="Inhaltsplatzhalter 2"/>
          <p:cNvSpPr>
            <a:spLocks noGrp="1"/>
          </p:cNvSpPr>
          <p:nvPr>
            <p:ph idx="1"/>
          </p:nvPr>
        </p:nvSpPr>
        <p:spPr>
          <a:xfrm>
            <a:off x="838200" y="1463040"/>
            <a:ext cx="10515600" cy="4713923"/>
          </a:xfrm>
        </p:spPr>
        <p:txBody>
          <a:bodyPr/>
          <a:lstStyle/>
          <a:p>
            <a:r>
              <a:rPr lang="de-AT" dirty="0"/>
              <a:t>Tendenz zum Gleichgewichtszustand</a:t>
            </a:r>
          </a:p>
          <a:p>
            <a:pPr lvl="1">
              <a:buFont typeface="Courier New" panose="02070309020205020404" pitchFamily="49" charset="0"/>
              <a:buChar char="o"/>
            </a:pPr>
            <a:r>
              <a:rPr lang="de-AT" dirty="0"/>
              <a:t>Flexibler Zinsmechanismus führt zur Übereinstimmung von S und I</a:t>
            </a:r>
          </a:p>
          <a:p>
            <a:pPr lvl="1">
              <a:buFont typeface="Courier New" panose="02070309020205020404" pitchFamily="49" charset="0"/>
              <a:buChar char="o"/>
            </a:pPr>
            <a:r>
              <a:rPr lang="de-AT" dirty="0"/>
              <a:t>Jede unternehmerische Investitionsnachfrage wird bei i* erfüllt, jedes Sparangebot der Haushalte wird bei i* realisiert</a:t>
            </a:r>
          </a:p>
          <a:p>
            <a:r>
              <a:rPr lang="de-AT" dirty="0"/>
              <a:t>Automatische Angleichung von Spar- und Investitionsentscheidungen</a:t>
            </a:r>
          </a:p>
          <a:p>
            <a:pPr lvl="1">
              <a:buFont typeface="Courier New" panose="02070309020205020404" pitchFamily="49" charset="0"/>
              <a:buChar char="o"/>
            </a:pPr>
            <a:r>
              <a:rPr lang="de-AT" dirty="0"/>
              <a:t>Nachfragelücken aufgrund erhöhter Sparleistungen ausgeschlossen             (Sparen als aufgeschobener Konsum)</a:t>
            </a:r>
          </a:p>
          <a:p>
            <a:pPr lvl="1">
              <a:buFont typeface="Courier New" panose="02070309020205020404" pitchFamily="49" charset="0"/>
              <a:buChar char="o"/>
            </a:pPr>
            <a:r>
              <a:rPr lang="de-AT" dirty="0"/>
              <a:t>Unbegrenzte Investitionschancen</a:t>
            </a:r>
          </a:p>
          <a:p>
            <a:r>
              <a:rPr lang="de-AT" dirty="0"/>
              <a:t>Gründe für Kapitalmarktungleichgewichte</a:t>
            </a:r>
          </a:p>
          <a:p>
            <a:pPr lvl="1">
              <a:buFont typeface="Courier New" panose="02070309020205020404" pitchFamily="49" charset="0"/>
              <a:buChar char="o"/>
            </a:pPr>
            <a:r>
              <a:rPr lang="de-AT" dirty="0"/>
              <a:t>Exogene Schocks</a:t>
            </a:r>
          </a:p>
          <a:p>
            <a:pPr lvl="1">
              <a:buFont typeface="Courier New" panose="02070309020205020404" pitchFamily="49" charset="0"/>
              <a:buChar char="o"/>
            </a:pPr>
            <a:r>
              <a:rPr lang="de-AT" dirty="0"/>
              <a:t>Zinsrigiditäten</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28</a:t>
            </a:fld>
            <a:endParaRPr lang="en-US" dirty="0"/>
          </a:p>
        </p:txBody>
      </p:sp>
    </p:spTree>
    <p:extLst>
      <p:ext uri="{BB962C8B-B14F-4D97-AF65-F5344CB8AC3E}">
        <p14:creationId xmlns:p14="http://schemas.microsoft.com/office/powerpoint/2010/main" val="1503952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07183"/>
            <a:ext cx="10515600" cy="1325563"/>
          </a:xfrm>
        </p:spPr>
        <p:txBody>
          <a:bodyPr/>
          <a:lstStyle/>
          <a:p>
            <a:r>
              <a:rPr lang="de-AT" sz="4000" b="1" dirty="0">
                <a:solidFill>
                  <a:prstClr val="black"/>
                </a:solidFill>
              </a:rPr>
              <a:t>Neoklassischer Gütermarkt</a:t>
            </a: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29</a:t>
            </a:fld>
            <a:endParaRPr lang="en-US" dirty="0"/>
          </a:p>
        </p:txBody>
      </p:sp>
      <p:cxnSp>
        <p:nvCxnSpPr>
          <p:cNvPr id="7" name="Gerade Verbindung mit Pfeil 6"/>
          <p:cNvCxnSpPr/>
          <p:nvPr/>
        </p:nvCxnSpPr>
        <p:spPr>
          <a:xfrm flipV="1">
            <a:off x="7696199" y="1463040"/>
            <a:ext cx="0" cy="339990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Gerade Verbindung mit Pfeil 7"/>
          <p:cNvCxnSpPr/>
          <p:nvPr/>
        </p:nvCxnSpPr>
        <p:spPr>
          <a:xfrm>
            <a:off x="7687887" y="4862944"/>
            <a:ext cx="36576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Gerader Verbinder 8"/>
          <p:cNvCxnSpPr/>
          <p:nvPr/>
        </p:nvCxnSpPr>
        <p:spPr>
          <a:xfrm flipH="1">
            <a:off x="7696199" y="3056724"/>
            <a:ext cx="1728000"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Gerader Verbinder 10"/>
          <p:cNvCxnSpPr/>
          <p:nvPr/>
        </p:nvCxnSpPr>
        <p:spPr>
          <a:xfrm>
            <a:off x="9458497" y="3071733"/>
            <a:ext cx="0" cy="176400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Gerader Verbinder 11"/>
          <p:cNvCxnSpPr/>
          <p:nvPr/>
        </p:nvCxnSpPr>
        <p:spPr>
          <a:xfrm flipV="1">
            <a:off x="7928955" y="1655819"/>
            <a:ext cx="3059085" cy="2831828"/>
          </a:xfrm>
          <a:prstGeom prst="line">
            <a:avLst/>
          </a:prstGeom>
          <a:ln>
            <a:solidFill>
              <a:srgbClr val="00B0F0"/>
            </a:solidFill>
          </a:ln>
        </p:spPr>
        <p:style>
          <a:lnRef idx="2">
            <a:schemeClr val="accent6"/>
          </a:lnRef>
          <a:fillRef idx="0">
            <a:schemeClr val="accent6"/>
          </a:fillRef>
          <a:effectRef idx="1">
            <a:schemeClr val="accent6"/>
          </a:effectRef>
          <a:fontRef idx="minor">
            <a:schemeClr val="tx1"/>
          </a:fontRef>
        </p:style>
      </p:cxnSp>
      <p:cxnSp>
        <p:nvCxnSpPr>
          <p:cNvPr id="13" name="Gerader Verbinder 12"/>
          <p:cNvCxnSpPr/>
          <p:nvPr/>
        </p:nvCxnSpPr>
        <p:spPr>
          <a:xfrm>
            <a:off x="7928956" y="1642427"/>
            <a:ext cx="3059084" cy="2845220"/>
          </a:xfrm>
          <a:prstGeom prst="line">
            <a:avLst/>
          </a:prstGeom>
          <a:ln>
            <a:solidFill>
              <a:srgbClr val="CC3399"/>
            </a:solidFill>
          </a:ln>
        </p:spPr>
        <p:style>
          <a:lnRef idx="2">
            <a:schemeClr val="accent5"/>
          </a:lnRef>
          <a:fillRef idx="0">
            <a:schemeClr val="accent5"/>
          </a:fillRef>
          <a:effectRef idx="1">
            <a:schemeClr val="accent5"/>
          </a:effectRef>
          <a:fontRef idx="minor">
            <a:schemeClr val="tx1"/>
          </a:fontRef>
        </p:style>
      </p:cxnSp>
      <p:sp>
        <p:nvSpPr>
          <p:cNvPr id="17" name="Textfeld 16"/>
          <p:cNvSpPr txBox="1"/>
          <p:nvPr/>
        </p:nvSpPr>
        <p:spPr>
          <a:xfrm>
            <a:off x="7330439" y="1354975"/>
            <a:ext cx="365760" cy="338554"/>
          </a:xfrm>
          <a:prstGeom prst="rect">
            <a:avLst/>
          </a:prstGeom>
          <a:noFill/>
        </p:spPr>
        <p:txBody>
          <a:bodyPr wrap="square" rtlCol="0">
            <a:spAutoFit/>
          </a:bodyPr>
          <a:lstStyle/>
          <a:p>
            <a:r>
              <a:rPr lang="de-AT" sz="1600" b="1" dirty="0"/>
              <a:t>P</a:t>
            </a:r>
          </a:p>
        </p:txBody>
      </p:sp>
      <p:sp>
        <p:nvSpPr>
          <p:cNvPr id="18" name="Inhaltsplatzhalter 17"/>
          <p:cNvSpPr txBox="1">
            <a:spLocks noGrp="1"/>
          </p:cNvSpPr>
          <p:nvPr>
            <p:ph idx="1"/>
          </p:nvPr>
        </p:nvSpPr>
        <p:spPr>
          <a:xfrm>
            <a:off x="838200" y="1533525"/>
            <a:ext cx="10515600" cy="3745641"/>
          </a:xfrm>
          <a:prstGeom prst="rect">
            <a:avLst/>
          </a:prstGeom>
          <a:noFill/>
        </p:spPr>
        <p:txBody>
          <a:bodyPr wrap="square" rtlCol="0">
            <a:spAutoFit/>
          </a:bodyPr>
          <a:lstStyle/>
          <a:p>
            <a:r>
              <a:rPr lang="de-AT" sz="2400" dirty="0" err="1"/>
              <a:t>Q</a:t>
            </a:r>
            <a:r>
              <a:rPr lang="de-AT" sz="2400" baseline="-25000" dirty="0" err="1"/>
              <a:t>a</a:t>
            </a:r>
            <a:r>
              <a:rPr lang="de-AT" sz="2400" dirty="0"/>
              <a:t> hängt positiv vom Marktpreis ab</a:t>
            </a:r>
          </a:p>
          <a:p>
            <a:pPr marL="0" indent="0">
              <a:spcBef>
                <a:spcPts val="0"/>
              </a:spcBef>
              <a:buNone/>
            </a:pPr>
            <a:r>
              <a:rPr lang="de-AT" sz="2400" dirty="0"/>
              <a:t>                                 </a:t>
            </a:r>
            <a:r>
              <a:rPr lang="de-AT" sz="2000" dirty="0"/>
              <a:t>(+)</a:t>
            </a:r>
          </a:p>
          <a:p>
            <a:pPr marL="0" indent="0">
              <a:spcBef>
                <a:spcPts val="0"/>
              </a:spcBef>
              <a:buNone/>
            </a:pPr>
            <a:r>
              <a:rPr lang="de-AT" sz="2400" dirty="0"/>
              <a:t>                   </a:t>
            </a:r>
            <a:r>
              <a:rPr lang="de-AT" sz="2400" dirty="0" err="1"/>
              <a:t>Q</a:t>
            </a:r>
            <a:r>
              <a:rPr lang="de-AT" sz="2400" baseline="-25000" dirty="0" err="1"/>
              <a:t>a</a:t>
            </a:r>
            <a:r>
              <a:rPr lang="de-AT" sz="2400" dirty="0"/>
              <a:t> = </a:t>
            </a:r>
            <a:r>
              <a:rPr lang="de-AT" sz="2400" dirty="0" err="1"/>
              <a:t>Q</a:t>
            </a:r>
            <a:r>
              <a:rPr lang="de-AT" sz="2400" baseline="-25000" dirty="0" err="1"/>
              <a:t>a</a:t>
            </a:r>
            <a:r>
              <a:rPr lang="de-AT" sz="2400" dirty="0"/>
              <a:t>(P)</a:t>
            </a:r>
          </a:p>
          <a:p>
            <a:r>
              <a:rPr lang="de-AT" sz="2400" dirty="0" err="1"/>
              <a:t>Q</a:t>
            </a:r>
            <a:r>
              <a:rPr lang="de-AT" sz="2400" baseline="-25000" dirty="0" err="1"/>
              <a:t>n</a:t>
            </a:r>
            <a:r>
              <a:rPr lang="de-AT" sz="2400" dirty="0"/>
              <a:t> hängt negativ vom Marktpreis ab</a:t>
            </a:r>
          </a:p>
          <a:p>
            <a:pPr marL="0" indent="0">
              <a:spcBef>
                <a:spcPts val="0"/>
              </a:spcBef>
              <a:buNone/>
            </a:pPr>
            <a:r>
              <a:rPr lang="de-AT" sz="2000" dirty="0"/>
              <a:t>                                        (-)</a:t>
            </a:r>
          </a:p>
          <a:p>
            <a:pPr marL="0" indent="0">
              <a:spcBef>
                <a:spcPts val="0"/>
              </a:spcBef>
              <a:buNone/>
            </a:pPr>
            <a:r>
              <a:rPr lang="de-AT" sz="2400" dirty="0"/>
              <a:t>                   </a:t>
            </a:r>
            <a:r>
              <a:rPr lang="de-AT" sz="2400" dirty="0" err="1"/>
              <a:t>Q</a:t>
            </a:r>
            <a:r>
              <a:rPr lang="de-AT" sz="2400" baseline="-25000" dirty="0" err="1"/>
              <a:t>n</a:t>
            </a:r>
            <a:r>
              <a:rPr lang="de-AT" sz="2400" dirty="0"/>
              <a:t> = </a:t>
            </a:r>
            <a:r>
              <a:rPr lang="de-AT" sz="2400" dirty="0" err="1"/>
              <a:t>Q</a:t>
            </a:r>
            <a:r>
              <a:rPr lang="de-AT" sz="2400" baseline="-25000" dirty="0" err="1"/>
              <a:t>n</a:t>
            </a:r>
            <a:r>
              <a:rPr lang="de-AT" sz="2400" dirty="0"/>
              <a:t>(P)</a:t>
            </a:r>
          </a:p>
          <a:p>
            <a:r>
              <a:rPr lang="de-AT" sz="2400" dirty="0"/>
              <a:t>Gleichgewicht zwischen angebotener und                                                                   nachgefragter Gütermenge im Schnittpunkt</a:t>
            </a:r>
          </a:p>
          <a:p>
            <a:r>
              <a:rPr lang="de-AT" sz="2400" dirty="0"/>
              <a:t>Bewegung entlang der Kurven analog zum                                                                       Arbeits- bzw. Kapitalmarkt                                                                    </a:t>
            </a:r>
          </a:p>
        </p:txBody>
      </p:sp>
      <p:sp>
        <p:nvSpPr>
          <p:cNvPr id="19" name="Textfeld 18"/>
          <p:cNvSpPr txBox="1"/>
          <p:nvPr/>
        </p:nvSpPr>
        <p:spPr>
          <a:xfrm>
            <a:off x="10988040" y="4928995"/>
            <a:ext cx="719050" cy="338554"/>
          </a:xfrm>
          <a:prstGeom prst="rect">
            <a:avLst/>
          </a:prstGeom>
          <a:noFill/>
        </p:spPr>
        <p:txBody>
          <a:bodyPr wrap="square" rtlCol="0">
            <a:spAutoFit/>
          </a:bodyPr>
          <a:lstStyle/>
          <a:p>
            <a:r>
              <a:rPr lang="de-AT" sz="1600" b="1" dirty="0" err="1"/>
              <a:t>Q</a:t>
            </a:r>
            <a:r>
              <a:rPr lang="de-AT" sz="1600" b="1" baseline="-25000" dirty="0" err="1"/>
              <a:t>a</a:t>
            </a:r>
            <a:r>
              <a:rPr lang="de-AT" sz="1600" b="1" dirty="0"/>
              <a:t>, </a:t>
            </a:r>
            <a:r>
              <a:rPr lang="de-AT" sz="1600" b="1" dirty="0" err="1"/>
              <a:t>Q</a:t>
            </a:r>
            <a:r>
              <a:rPr lang="de-AT" sz="1600" b="1" baseline="-25000" dirty="0" err="1"/>
              <a:t>n</a:t>
            </a:r>
            <a:endParaRPr lang="de-AT" sz="1600" b="1" baseline="-25000" dirty="0"/>
          </a:p>
        </p:txBody>
      </p:sp>
      <p:sp>
        <p:nvSpPr>
          <p:cNvPr id="20" name="Textfeld 19"/>
          <p:cNvSpPr txBox="1"/>
          <p:nvPr/>
        </p:nvSpPr>
        <p:spPr>
          <a:xfrm>
            <a:off x="7330439" y="2902456"/>
            <a:ext cx="703809" cy="338554"/>
          </a:xfrm>
          <a:prstGeom prst="rect">
            <a:avLst/>
          </a:prstGeom>
          <a:noFill/>
        </p:spPr>
        <p:txBody>
          <a:bodyPr wrap="square" rtlCol="0">
            <a:spAutoFit/>
          </a:bodyPr>
          <a:lstStyle/>
          <a:p>
            <a:r>
              <a:rPr lang="de-AT" sz="1600" dirty="0"/>
              <a:t>P*</a:t>
            </a:r>
          </a:p>
        </p:txBody>
      </p:sp>
      <p:sp>
        <p:nvSpPr>
          <p:cNvPr id="21" name="Textfeld 20"/>
          <p:cNvSpPr txBox="1"/>
          <p:nvPr/>
        </p:nvSpPr>
        <p:spPr>
          <a:xfrm>
            <a:off x="9135686" y="4878338"/>
            <a:ext cx="950422" cy="338554"/>
          </a:xfrm>
          <a:prstGeom prst="rect">
            <a:avLst/>
          </a:prstGeom>
          <a:noFill/>
        </p:spPr>
        <p:txBody>
          <a:bodyPr wrap="square" rtlCol="0">
            <a:spAutoFit/>
          </a:bodyPr>
          <a:lstStyle/>
          <a:p>
            <a:r>
              <a:rPr lang="de-AT" sz="1600" dirty="0" err="1"/>
              <a:t>Q</a:t>
            </a:r>
            <a:r>
              <a:rPr lang="de-AT" sz="1600" baseline="-25000" dirty="0" err="1"/>
              <a:t>a</a:t>
            </a:r>
            <a:r>
              <a:rPr lang="de-AT" sz="1600" dirty="0"/>
              <a:t>, </a:t>
            </a:r>
            <a:r>
              <a:rPr lang="de-AT" sz="1600" dirty="0" err="1"/>
              <a:t>Q</a:t>
            </a:r>
            <a:r>
              <a:rPr lang="de-AT" sz="1600" baseline="-25000" dirty="0" err="1"/>
              <a:t>n</a:t>
            </a:r>
            <a:r>
              <a:rPr lang="de-AT" sz="1600" dirty="0"/>
              <a:t>*</a:t>
            </a:r>
          </a:p>
        </p:txBody>
      </p:sp>
      <p:sp>
        <p:nvSpPr>
          <p:cNvPr id="16" name="Textfeld 15"/>
          <p:cNvSpPr txBox="1"/>
          <p:nvPr/>
        </p:nvSpPr>
        <p:spPr>
          <a:xfrm>
            <a:off x="10988040" y="1440125"/>
            <a:ext cx="950422" cy="338554"/>
          </a:xfrm>
          <a:prstGeom prst="rect">
            <a:avLst/>
          </a:prstGeom>
          <a:noFill/>
        </p:spPr>
        <p:txBody>
          <a:bodyPr wrap="square" rtlCol="0">
            <a:spAutoFit/>
          </a:bodyPr>
          <a:lstStyle/>
          <a:p>
            <a:r>
              <a:rPr lang="de-AT" sz="1600" dirty="0" err="1"/>
              <a:t>Q</a:t>
            </a:r>
            <a:r>
              <a:rPr lang="de-AT" sz="1600" baseline="-25000" dirty="0" err="1"/>
              <a:t>a</a:t>
            </a:r>
            <a:endParaRPr lang="de-AT" sz="1600" dirty="0"/>
          </a:p>
        </p:txBody>
      </p:sp>
      <p:sp>
        <p:nvSpPr>
          <p:cNvPr id="22" name="Textfeld 21"/>
          <p:cNvSpPr txBox="1"/>
          <p:nvPr/>
        </p:nvSpPr>
        <p:spPr>
          <a:xfrm>
            <a:off x="10985269" y="4331762"/>
            <a:ext cx="950422" cy="338554"/>
          </a:xfrm>
          <a:prstGeom prst="rect">
            <a:avLst/>
          </a:prstGeom>
          <a:noFill/>
        </p:spPr>
        <p:txBody>
          <a:bodyPr wrap="square" rtlCol="0">
            <a:spAutoFit/>
          </a:bodyPr>
          <a:lstStyle/>
          <a:p>
            <a:r>
              <a:rPr lang="de-AT" sz="1600" dirty="0" err="1"/>
              <a:t>Q</a:t>
            </a:r>
            <a:r>
              <a:rPr lang="de-AT" sz="1600" baseline="-25000" dirty="0" err="1"/>
              <a:t>n</a:t>
            </a:r>
            <a:endParaRPr lang="de-AT" sz="1600" dirty="0"/>
          </a:p>
        </p:txBody>
      </p:sp>
    </p:spTree>
    <p:extLst>
      <p:ext uri="{BB962C8B-B14F-4D97-AF65-F5344CB8AC3E}">
        <p14:creationId xmlns:p14="http://schemas.microsoft.com/office/powerpoint/2010/main" val="268361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5913"/>
            <a:ext cx="10515600" cy="1325563"/>
          </a:xfrm>
        </p:spPr>
        <p:txBody>
          <a:bodyPr>
            <a:normAutofit/>
          </a:bodyPr>
          <a:lstStyle/>
          <a:p>
            <a:r>
              <a:rPr lang="de-AT" b="1" dirty="0"/>
              <a:t>1.Dogmengeschichtliche Einordnung</a:t>
            </a:r>
          </a:p>
        </p:txBody>
      </p:sp>
      <p:sp>
        <p:nvSpPr>
          <p:cNvPr id="3" name="Inhaltsplatzhalter 2"/>
          <p:cNvSpPr>
            <a:spLocks noGrp="1"/>
          </p:cNvSpPr>
          <p:nvPr>
            <p:ph idx="1"/>
          </p:nvPr>
        </p:nvSpPr>
        <p:spPr>
          <a:xfrm>
            <a:off x="838200" y="1263535"/>
            <a:ext cx="10515600" cy="5092815"/>
          </a:xfrm>
        </p:spPr>
        <p:txBody>
          <a:bodyPr>
            <a:normAutofit lnSpcReduction="10000"/>
          </a:bodyPr>
          <a:lstStyle/>
          <a:p>
            <a:r>
              <a:rPr lang="de-AT" dirty="0"/>
              <a:t>Infolge der Weltwirtschaftskrise 1929 Beginn der keynesianischen Epoche auf ökonomietheoretischer und wirtschaftspolitischer Ebene</a:t>
            </a:r>
          </a:p>
          <a:p>
            <a:pPr lvl="1">
              <a:buFont typeface="Courier New" panose="02070309020205020404" pitchFamily="49" charset="0"/>
              <a:buChar char="o"/>
            </a:pPr>
            <a:r>
              <a:rPr lang="de-AT" dirty="0"/>
              <a:t>Ökonomik: </a:t>
            </a:r>
            <a:r>
              <a:rPr lang="de-AT" i="1" dirty="0"/>
              <a:t>„General Theory“ </a:t>
            </a:r>
            <a:r>
              <a:rPr lang="de-AT" dirty="0"/>
              <a:t>(1936) als Ausgangspunkt des originären Keynesianismus, jedoch Herausbildung mehrerer Interpretationsströmungen </a:t>
            </a:r>
          </a:p>
          <a:p>
            <a:pPr lvl="1">
              <a:buFont typeface="Courier New" panose="02070309020205020404" pitchFamily="49" charset="0"/>
              <a:buChar char="o"/>
            </a:pPr>
            <a:r>
              <a:rPr lang="de-AT" dirty="0"/>
              <a:t>Politische Philosophie: Wirtschaftspolitisches Konzept vom Ende des 2.Weltkriegs bis in die 1970er Jahre (</a:t>
            </a:r>
            <a:r>
              <a:rPr lang="de-AT" i="1" dirty="0"/>
              <a:t>Golden Age of Capitalism</a:t>
            </a:r>
            <a:r>
              <a:rPr lang="de-AT" dirty="0"/>
              <a:t>)</a:t>
            </a:r>
          </a:p>
          <a:p>
            <a:r>
              <a:rPr lang="de-AT" dirty="0"/>
              <a:t>Neoklassische „Renaissance“ in der zweiten Hälfte des 20. Jhd.</a:t>
            </a:r>
          </a:p>
          <a:p>
            <a:r>
              <a:rPr lang="de-AT" dirty="0"/>
              <a:t>Parallel zur neoliberalen Wende in der Wirtschaftspolitik, Etablierung eines neoklassischen Mainstreams in der Ökonomik</a:t>
            </a:r>
          </a:p>
          <a:p>
            <a:pPr lvl="1">
              <a:buFont typeface="Courier New" panose="02070309020205020404" pitchFamily="49" charset="0"/>
              <a:buChar char="o"/>
            </a:pPr>
            <a:r>
              <a:rPr lang="de-AT" dirty="0"/>
              <a:t>Dichotomie: Mainstream-Heterodoxie-Konflikt (Rothschild 2007)</a:t>
            </a:r>
          </a:p>
          <a:p>
            <a:r>
              <a:rPr lang="de-AT" dirty="0"/>
              <a:t>Interne Ausdifferenzierung der Neoklassik durch Entwicklung neuer Ansätze ab den 1970er Jahren</a:t>
            </a:r>
          </a:p>
          <a:p>
            <a:pPr lvl="1">
              <a:buFont typeface="Courier New" panose="02070309020205020404" pitchFamily="49" charset="0"/>
              <a:buChar char="o"/>
            </a:pPr>
            <a:r>
              <a:rPr lang="de-AT" dirty="0"/>
              <a:t>Spieltheorie, Verhaltensökonomie, Experimentelle Ökonomie, etc.</a:t>
            </a:r>
          </a:p>
          <a:p>
            <a:endParaRPr lang="de-AT" dirty="0"/>
          </a:p>
          <a:p>
            <a:pPr lvl="1">
              <a:buFont typeface="Courier New" panose="02070309020205020404" pitchFamily="49" charset="0"/>
              <a:buChar char="o"/>
            </a:pPr>
            <a:endParaRPr lang="de-AT" dirty="0"/>
          </a:p>
          <a:p>
            <a:endParaRPr lang="de-AT" dirty="0"/>
          </a:p>
          <a:p>
            <a:pPr marL="457200" lvl="1" indent="0">
              <a:buNone/>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a:t>
            </a:fld>
            <a:endParaRPr lang="en-US" dirty="0"/>
          </a:p>
        </p:txBody>
      </p:sp>
    </p:spTree>
    <p:extLst>
      <p:ext uri="{BB962C8B-B14F-4D97-AF65-F5344CB8AC3E}">
        <p14:creationId xmlns:p14="http://schemas.microsoft.com/office/powerpoint/2010/main" val="3027297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5"/>
            <a:ext cx="10515600" cy="1325563"/>
          </a:xfrm>
        </p:spPr>
        <p:txBody>
          <a:bodyPr>
            <a:normAutofit/>
          </a:bodyPr>
          <a:lstStyle/>
          <a:p>
            <a:r>
              <a:rPr lang="de-AT" sz="4000" b="1" dirty="0"/>
              <a:t>Fazit neoklassisches Grundmodell</a:t>
            </a:r>
          </a:p>
        </p:txBody>
      </p:sp>
      <p:sp>
        <p:nvSpPr>
          <p:cNvPr id="3" name="Inhaltsplatzhalter 2"/>
          <p:cNvSpPr>
            <a:spLocks noGrp="1"/>
          </p:cNvSpPr>
          <p:nvPr>
            <p:ph idx="1"/>
          </p:nvPr>
        </p:nvSpPr>
        <p:spPr>
          <a:xfrm>
            <a:off x="838200" y="1521229"/>
            <a:ext cx="10515600" cy="4655734"/>
          </a:xfrm>
        </p:spPr>
        <p:txBody>
          <a:bodyPr/>
          <a:lstStyle/>
          <a:p>
            <a:r>
              <a:rPr lang="de-AT" dirty="0"/>
              <a:t>Neoklassisches Modell zeigt „Idealwelt“ des Wirtschaftsprozesses</a:t>
            </a:r>
          </a:p>
          <a:p>
            <a:pPr lvl="1">
              <a:buFont typeface="Courier New" panose="02070309020205020404" pitchFamily="49" charset="0"/>
              <a:buChar char="o"/>
            </a:pPr>
            <a:r>
              <a:rPr lang="de-AT" dirty="0"/>
              <a:t>Unfreiwillige Arbeitslosigkeit und Unterkonsumtion ausgeschlossen</a:t>
            </a:r>
          </a:p>
          <a:p>
            <a:r>
              <a:rPr lang="de-AT" dirty="0"/>
              <a:t>Funktionierender Marktmechanismus führt auf allen Märkten langfristig gesehen zum markträumenden Gleichgewichtszustand</a:t>
            </a:r>
          </a:p>
          <a:p>
            <a:pPr lvl="1">
              <a:buFont typeface="Courier New" panose="02070309020205020404" pitchFamily="49" charset="0"/>
              <a:buChar char="o"/>
            </a:pPr>
            <a:r>
              <a:rPr lang="de-AT" dirty="0"/>
              <a:t>Systeminterne Stabilität</a:t>
            </a:r>
          </a:p>
          <a:p>
            <a:pPr lvl="1">
              <a:buFont typeface="Courier New" panose="02070309020205020404" pitchFamily="49" charset="0"/>
              <a:buChar char="o"/>
            </a:pPr>
            <a:r>
              <a:rPr lang="de-AT" dirty="0"/>
              <a:t>Dauerhafte Wirtschaftskrisen nicht möglich</a:t>
            </a:r>
          </a:p>
          <a:p>
            <a:r>
              <a:rPr lang="de-AT" dirty="0"/>
              <a:t>Krisen als vorübergehendes Phänomen werden auf Marktunvollkommenheiten zurückgeführt</a:t>
            </a:r>
          </a:p>
          <a:p>
            <a:pPr lvl="1">
              <a:buFont typeface="Courier New" panose="02070309020205020404" pitchFamily="49" charset="0"/>
              <a:buChar char="o"/>
            </a:pPr>
            <a:r>
              <a:rPr lang="de-AT" dirty="0"/>
              <a:t>Rigiditäten im Lohn-, Zins-, oder Preisbereich als Krisenauslöser</a:t>
            </a:r>
          </a:p>
          <a:p>
            <a:pPr lvl="1">
              <a:buFont typeface="Courier New" panose="02070309020205020404" pitchFamily="49" charset="0"/>
              <a:buChar char="o"/>
            </a:pPr>
            <a:r>
              <a:rPr lang="de-AT" dirty="0"/>
              <a:t>Rigiditäten sind systemexogene Faktoren (z.B. Monopole, Gewerkschaften, staatliche Eingriffe)</a:t>
            </a:r>
          </a:p>
          <a:p>
            <a:pPr lvl="1">
              <a:buFont typeface="Courier New" panose="02070309020205020404" pitchFamily="49" charset="0"/>
              <a:buChar char="o"/>
            </a:pPr>
            <a:endParaRPr lang="de-AT" dirty="0"/>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30</a:t>
            </a:fld>
            <a:endParaRPr lang="en-US" dirty="0"/>
          </a:p>
        </p:txBody>
      </p:sp>
    </p:spTree>
    <p:extLst>
      <p:ext uri="{BB962C8B-B14F-4D97-AF65-F5344CB8AC3E}">
        <p14:creationId xmlns:p14="http://schemas.microsoft.com/office/powerpoint/2010/main" val="3117775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a:t>4.Kulturgeschichtliche Bedeutung der neuen Neoklassik</a:t>
            </a:r>
          </a:p>
        </p:txBody>
      </p:sp>
      <p:sp>
        <p:nvSpPr>
          <p:cNvPr id="3" name="Inhaltsplatzhalter 2"/>
          <p:cNvSpPr>
            <a:spLocks noGrp="1"/>
          </p:cNvSpPr>
          <p:nvPr>
            <p:ph idx="1"/>
          </p:nvPr>
        </p:nvSpPr>
        <p:spPr>
          <a:xfrm>
            <a:off x="838200" y="1825625"/>
            <a:ext cx="10515600" cy="4383982"/>
          </a:xfrm>
        </p:spPr>
        <p:txBody>
          <a:bodyPr>
            <a:normAutofit lnSpcReduction="10000"/>
          </a:bodyPr>
          <a:lstStyle/>
          <a:p>
            <a:r>
              <a:rPr lang="de-AT" dirty="0"/>
              <a:t>Mikrofundierung der Makroökonomie (Ableitung makroökonomischer Funktionen aus mikroökonomischen Gleichungen -&gt; Neue Klassische Makroökonomie)</a:t>
            </a:r>
          </a:p>
          <a:p>
            <a:r>
              <a:rPr lang="de-AT" dirty="0"/>
              <a:t>Neoklassik als ökonomischer Mainstream in Lehre und Forschung (systematische Zurückdrängung heterodoxer Denkschulen)</a:t>
            </a:r>
          </a:p>
          <a:p>
            <a:r>
              <a:rPr lang="de-AT" dirty="0"/>
              <a:t>Wissenschaftstypus einer „objektiven“ Wissenschaft</a:t>
            </a:r>
          </a:p>
          <a:p>
            <a:r>
              <a:rPr lang="de-AT" dirty="0"/>
              <a:t>Weitgehende Ausblendung politikökonomischer Fragestellungen zu Macht, Verteilung etc.</a:t>
            </a:r>
          </a:p>
          <a:p>
            <a:r>
              <a:rPr lang="de-AT" dirty="0"/>
              <a:t>Ökonomischer Imperialismus (Anwendung des ökonomischen Ansatzes auf nichtökonomische Fragestellungen)</a:t>
            </a:r>
          </a:p>
          <a:p>
            <a:endParaRPr lang="de-AT" dirty="0"/>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31</a:t>
            </a:fld>
            <a:endParaRPr lang="en-US" dirty="0"/>
          </a:p>
        </p:txBody>
      </p:sp>
    </p:spTree>
    <p:extLst>
      <p:ext uri="{BB962C8B-B14F-4D97-AF65-F5344CB8AC3E}">
        <p14:creationId xmlns:p14="http://schemas.microsoft.com/office/powerpoint/2010/main" val="3390450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40682"/>
            <a:ext cx="10515600" cy="1325563"/>
          </a:xfrm>
        </p:spPr>
        <p:txBody>
          <a:bodyPr>
            <a:normAutofit/>
          </a:bodyPr>
          <a:lstStyle/>
          <a:p>
            <a:pPr algn="ctr"/>
            <a:r>
              <a:rPr lang="de-AT" sz="3600" b="1" dirty="0">
                <a:solidFill>
                  <a:srgbClr val="C00000"/>
                </a:solidFill>
              </a:rPr>
              <a:t>Danke für die Aufmerksamkeit</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32</a:t>
            </a:fld>
            <a:endParaRPr lang="en-US" dirty="0"/>
          </a:p>
        </p:txBody>
      </p:sp>
      <p:pic>
        <p:nvPicPr>
          <p:cNvPr id="5" name="Inhaltsplatzhalter 4"/>
          <p:cNvPicPr>
            <a:picLocks noGrp="1" noChangeAspect="1"/>
          </p:cNvPicPr>
          <p:nvPr>
            <p:ph idx="1"/>
          </p:nvPr>
        </p:nvPicPr>
        <p:blipFill>
          <a:blip r:embed="rId2"/>
          <a:stretch>
            <a:fillRect/>
          </a:stretch>
        </p:blipFill>
        <p:spPr>
          <a:xfrm>
            <a:off x="1346663" y="1328729"/>
            <a:ext cx="9017144" cy="4831103"/>
          </a:xfrm>
          <a:prstGeom prst="rect">
            <a:avLst/>
          </a:prstGeom>
        </p:spPr>
      </p:pic>
    </p:spTree>
    <p:extLst>
      <p:ext uri="{BB962C8B-B14F-4D97-AF65-F5344CB8AC3E}">
        <p14:creationId xmlns:p14="http://schemas.microsoft.com/office/powerpoint/2010/main" val="255674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97008"/>
            <a:ext cx="10515600" cy="5879955"/>
          </a:xfrm>
        </p:spPr>
        <p:txBody>
          <a:bodyPr/>
          <a:lstStyle/>
          <a:p>
            <a:pPr marL="0" indent="0">
              <a:buNone/>
            </a:pPr>
            <a:endParaRPr lang="de-AT" dirty="0"/>
          </a:p>
          <a:p>
            <a:pPr marL="0" indent="0">
              <a:buNone/>
            </a:pPr>
            <a:endParaRPr lang="de-AT" dirty="0"/>
          </a:p>
        </p:txBody>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4</a:t>
            </a:fld>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374967" y="401552"/>
            <a:ext cx="6110409" cy="631992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Ellipse 1"/>
          <p:cNvSpPr>
            <a:spLocks noChangeArrowheads="1"/>
          </p:cNvSpPr>
          <p:nvPr/>
        </p:nvSpPr>
        <p:spPr bwMode="auto">
          <a:xfrm>
            <a:off x="3158836" y="401552"/>
            <a:ext cx="2734887" cy="1344121"/>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sz="3400">
                <a:solidFill>
                  <a:schemeClr val="tx1"/>
                </a:solidFill>
                <a:latin typeface="Arial Black" pitchFamily="34" charset="0"/>
                <a:ea typeface="Arial Unicode MS" pitchFamily="34" charset="-128"/>
                <a:cs typeface="Arial Unicode MS" pitchFamily="34" charset="-128"/>
              </a:defRPr>
            </a:lvl1pPr>
            <a:lvl2pPr marL="742950" indent="-285750" defTabSz="449263" eaLnBrk="0" hangingPunct="0">
              <a:defRPr sz="3400">
                <a:solidFill>
                  <a:schemeClr val="tx1"/>
                </a:solidFill>
                <a:latin typeface="Arial Black" pitchFamily="34" charset="0"/>
                <a:ea typeface="Arial Unicode MS" pitchFamily="34" charset="-128"/>
                <a:cs typeface="Arial Unicode MS" pitchFamily="34" charset="-128"/>
              </a:defRPr>
            </a:lvl2pPr>
            <a:lvl3pPr marL="1143000" indent="-228600" defTabSz="449263" eaLnBrk="0" hangingPunct="0">
              <a:defRPr sz="3400">
                <a:solidFill>
                  <a:schemeClr val="tx1"/>
                </a:solidFill>
                <a:latin typeface="Arial Black" pitchFamily="34" charset="0"/>
                <a:ea typeface="Arial Unicode MS" pitchFamily="34" charset="-128"/>
                <a:cs typeface="Arial Unicode MS" pitchFamily="34" charset="-128"/>
              </a:defRPr>
            </a:lvl3pPr>
            <a:lvl4pPr marL="1600200" indent="-228600" defTabSz="449263" eaLnBrk="0" hangingPunct="0">
              <a:defRPr sz="3400">
                <a:solidFill>
                  <a:schemeClr val="tx1"/>
                </a:solidFill>
                <a:latin typeface="Arial Black" pitchFamily="34" charset="0"/>
                <a:ea typeface="Arial Unicode MS" pitchFamily="34" charset="-128"/>
                <a:cs typeface="Arial Unicode MS" pitchFamily="34" charset="-128"/>
              </a:defRPr>
            </a:lvl4pPr>
            <a:lvl5pPr marL="2057400" indent="-228600" defTabSz="449263" eaLnBrk="0" hangingPunct="0">
              <a:defRPr sz="3400">
                <a:solidFill>
                  <a:schemeClr val="tx1"/>
                </a:solidFill>
                <a:latin typeface="Arial Black" pitchFamily="34" charset="0"/>
                <a:ea typeface="Arial Unicode MS" pitchFamily="34" charset="-128"/>
                <a:cs typeface="Arial Unicode MS" pitchFamily="34" charset="-128"/>
              </a:defRPr>
            </a:lvl5pPr>
            <a:lvl6pPr marL="25146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6pPr>
            <a:lvl7pPr marL="29718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7pPr>
            <a:lvl8pPr marL="34290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8pPr>
            <a:lvl9pPr marL="3886200" indent="-228600" defTabSz="449263" eaLnBrk="0" fontAlgn="base" hangingPunct="0">
              <a:spcBef>
                <a:spcPct val="0"/>
              </a:spcBef>
              <a:spcAft>
                <a:spcPct val="0"/>
              </a:spcAft>
              <a:defRPr sz="3400">
                <a:solidFill>
                  <a:schemeClr val="tx1"/>
                </a:solidFill>
                <a:latin typeface="Arial Black" pitchFamily="34" charset="0"/>
                <a:ea typeface="Arial Unicode MS" pitchFamily="34" charset="-128"/>
                <a:cs typeface="Arial Unicode MS" pitchFamily="34" charset="-128"/>
              </a:defRPr>
            </a:lvl9pPr>
          </a:lstStyle>
          <a:p>
            <a:pPr eaLnBrk="1" hangingPunct="1">
              <a:buClr>
                <a:srgbClr val="000000"/>
              </a:buClr>
              <a:buSzPct val="100000"/>
              <a:buFont typeface="Times New Roman" pitchFamily="18" charset="0"/>
              <a:buNone/>
            </a:pPr>
            <a:endParaRPr lang="en-GB" altLang="en-US" sz="1800" dirty="0">
              <a:solidFill>
                <a:prstClr val="white"/>
              </a:solidFill>
              <a:latin typeface="Arial" charset="0"/>
            </a:endParaRPr>
          </a:p>
        </p:txBody>
      </p:sp>
    </p:spTree>
    <p:extLst>
      <p:ext uri="{BB962C8B-B14F-4D97-AF65-F5344CB8AC3E}">
        <p14:creationId xmlns:p14="http://schemas.microsoft.com/office/powerpoint/2010/main" val="146193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569361"/>
            <a:ext cx="10515600" cy="1418620"/>
          </a:xfrm>
        </p:spPr>
        <p:txBody>
          <a:bodyPr>
            <a:normAutofit/>
          </a:bodyPr>
          <a:lstStyle/>
          <a:p>
            <a:r>
              <a:rPr lang="de-AT" b="1" dirty="0"/>
              <a:t>2.Neoklassik als Wissenschaftskultur</a:t>
            </a:r>
            <a:br>
              <a:rPr lang="de-AT" b="1" dirty="0"/>
            </a:br>
            <a:endParaRPr lang="de-AT" b="1" dirty="0"/>
          </a:p>
        </p:txBody>
      </p:sp>
      <p:sp>
        <p:nvSpPr>
          <p:cNvPr id="3" name="Inhaltsplatzhalter 2"/>
          <p:cNvSpPr>
            <a:spLocks noGrp="1"/>
          </p:cNvSpPr>
          <p:nvPr>
            <p:ph idx="1"/>
          </p:nvPr>
        </p:nvSpPr>
        <p:spPr>
          <a:xfrm>
            <a:off x="838200" y="1645921"/>
            <a:ext cx="10515600" cy="4710430"/>
          </a:xfrm>
        </p:spPr>
        <p:txBody>
          <a:bodyPr>
            <a:normAutofit/>
          </a:bodyPr>
          <a:lstStyle/>
          <a:p>
            <a:r>
              <a:rPr lang="de-AT" dirty="0"/>
              <a:t>Ausgangspunkt: (Neoklassische) Mikroökonomie in den 1930er Jahren in Defensive</a:t>
            </a:r>
          </a:p>
          <a:p>
            <a:pPr lvl="1">
              <a:buFont typeface="Courier New" panose="02070309020205020404" pitchFamily="49" charset="0"/>
              <a:buChar char="o"/>
            </a:pPr>
            <a:r>
              <a:rPr lang="de-AT" dirty="0"/>
              <a:t>Makroökonomie im Lichte Keynes „</a:t>
            </a:r>
            <a:r>
              <a:rPr lang="de-AT" i="1" dirty="0"/>
              <a:t>General </a:t>
            </a:r>
            <a:r>
              <a:rPr lang="de-AT" i="1" dirty="0" err="1"/>
              <a:t>Theory</a:t>
            </a:r>
            <a:r>
              <a:rPr lang="de-AT" dirty="0"/>
              <a:t>“ </a:t>
            </a:r>
          </a:p>
          <a:p>
            <a:r>
              <a:rPr lang="de-AT" dirty="0"/>
              <a:t>Schritte zur Entwicklung und Konsolidierung eines neoklassischen Mainstreams</a:t>
            </a:r>
          </a:p>
          <a:p>
            <a:pPr marL="914400" lvl="1" indent="-457200">
              <a:buFont typeface="+mj-lt"/>
              <a:buAutoNum type="arabicPeriod"/>
            </a:pPr>
            <a:r>
              <a:rPr lang="de-AT" dirty="0"/>
              <a:t>„Assimilierung“ der </a:t>
            </a:r>
            <a:r>
              <a:rPr lang="de-AT" dirty="0" err="1"/>
              <a:t>keynesschen</a:t>
            </a:r>
            <a:r>
              <a:rPr lang="de-AT" dirty="0"/>
              <a:t> Theorie</a:t>
            </a:r>
          </a:p>
          <a:p>
            <a:pPr marL="914400" lvl="1" indent="-457200">
              <a:buFont typeface="+mj-lt"/>
              <a:buAutoNum type="arabicPeriod"/>
            </a:pPr>
            <a:r>
              <a:rPr lang="de-AT" dirty="0"/>
              <a:t>Allgemeine Gleichgewichtstheorie</a:t>
            </a:r>
          </a:p>
          <a:p>
            <a:pPr marL="914400" lvl="1" indent="-457200">
              <a:buFont typeface="+mj-lt"/>
              <a:buAutoNum type="arabicPeriod"/>
            </a:pPr>
            <a:r>
              <a:rPr lang="de-AT" dirty="0"/>
              <a:t>Formalisierung und Mathematisierung</a:t>
            </a:r>
          </a:p>
          <a:p>
            <a:pPr marL="914400" lvl="1" indent="-457200">
              <a:buFont typeface="+mj-lt"/>
              <a:buAutoNum type="arabicPeriod"/>
            </a:pPr>
            <a:r>
              <a:rPr lang="de-AT" dirty="0"/>
              <a:t>Sozialstrukturelle Kontextfaktoren</a:t>
            </a:r>
          </a:p>
          <a:p>
            <a:pPr marL="914400" lvl="1" indent="-457200">
              <a:buFont typeface="+mj-lt"/>
              <a:buAutoNum type="arabicPeriod"/>
            </a:pPr>
            <a:r>
              <a:rPr lang="de-AT" dirty="0"/>
              <a:t>Monetaristische Revolution</a:t>
            </a:r>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5</a:t>
            </a:fld>
            <a:endParaRPr lang="en-US" dirty="0"/>
          </a:p>
        </p:txBody>
      </p:sp>
    </p:spTree>
    <p:extLst>
      <p:ext uri="{BB962C8B-B14F-4D97-AF65-F5344CB8AC3E}">
        <p14:creationId xmlns:p14="http://schemas.microsoft.com/office/powerpoint/2010/main" val="6715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97412"/>
            <a:ext cx="10515600" cy="1325563"/>
          </a:xfrm>
        </p:spPr>
        <p:txBody>
          <a:bodyPr>
            <a:normAutofit/>
          </a:bodyPr>
          <a:lstStyle/>
          <a:p>
            <a:r>
              <a:rPr lang="de-AT" sz="4000" b="1" dirty="0"/>
              <a:t>Assimilierung der </a:t>
            </a:r>
            <a:r>
              <a:rPr lang="de-AT" sz="4000" b="1" dirty="0" err="1"/>
              <a:t>keynesschen</a:t>
            </a:r>
            <a:r>
              <a:rPr lang="de-AT" sz="4000" b="1" dirty="0"/>
              <a:t> Theorie</a:t>
            </a:r>
          </a:p>
        </p:txBody>
      </p:sp>
      <p:sp>
        <p:nvSpPr>
          <p:cNvPr id="3" name="Inhaltsplatzhalter 2"/>
          <p:cNvSpPr>
            <a:spLocks noGrp="1"/>
          </p:cNvSpPr>
          <p:nvPr>
            <p:ph idx="1"/>
          </p:nvPr>
        </p:nvSpPr>
        <p:spPr>
          <a:xfrm>
            <a:off x="838200" y="1338348"/>
            <a:ext cx="10515600" cy="5018001"/>
          </a:xfrm>
        </p:spPr>
        <p:txBody>
          <a:bodyPr>
            <a:normAutofit fontScale="92500"/>
          </a:bodyPr>
          <a:lstStyle/>
          <a:p>
            <a:pPr marL="514350" lvl="0" indent="-514350">
              <a:buFont typeface="+mj-lt"/>
              <a:buAutoNum type="arabicPeriod"/>
            </a:pPr>
            <a:r>
              <a:rPr lang="de-AT" dirty="0">
                <a:solidFill>
                  <a:prstClr val="black"/>
                </a:solidFill>
              </a:rPr>
              <a:t>Versuch der Integration der </a:t>
            </a:r>
            <a:r>
              <a:rPr lang="de-AT" dirty="0" err="1">
                <a:solidFill>
                  <a:prstClr val="black"/>
                </a:solidFill>
              </a:rPr>
              <a:t>keynesschen</a:t>
            </a:r>
            <a:r>
              <a:rPr lang="de-AT" dirty="0">
                <a:solidFill>
                  <a:prstClr val="black"/>
                </a:solidFill>
              </a:rPr>
              <a:t> Ökonomik in einen formalen neoklassischen Forschungsrahmen </a:t>
            </a:r>
          </a:p>
          <a:p>
            <a:pPr lvl="1">
              <a:buFont typeface="Courier New" panose="02070309020205020404" pitchFamily="49" charset="0"/>
              <a:buChar char="o"/>
            </a:pPr>
            <a:r>
              <a:rPr lang="de-AT" dirty="0">
                <a:solidFill>
                  <a:prstClr val="black"/>
                </a:solidFill>
              </a:rPr>
              <a:t>IS-LM-Modell durch John Hicks (1937): Reduzierung von Keynes Theorie auf eine kurzfristige Gleichgewichtsanalyse. Instabilität der Investitionstätigkeit, Rolle der Erwartungen werden ausgeblendet</a:t>
            </a:r>
          </a:p>
          <a:p>
            <a:pPr lvl="1">
              <a:buFont typeface="Courier New" panose="02070309020205020404" pitchFamily="49" charset="0"/>
              <a:buChar char="o"/>
            </a:pPr>
            <a:r>
              <a:rPr lang="de-AT" dirty="0">
                <a:solidFill>
                  <a:prstClr val="black"/>
                </a:solidFill>
              </a:rPr>
              <a:t>Erweiterung um neoklassischen Arbeitsmarkt durch Franco Modigliani (1944): Arbeitsmarkt bestimmt Höhe der Produktion und Beschäftigung</a:t>
            </a:r>
          </a:p>
          <a:p>
            <a:pPr lvl="0"/>
            <a:r>
              <a:rPr lang="de-AT" dirty="0">
                <a:solidFill>
                  <a:prstClr val="black"/>
                </a:solidFill>
              </a:rPr>
              <a:t>Weitgehende Verbreitung des </a:t>
            </a:r>
            <a:r>
              <a:rPr lang="de-AT" i="1" dirty="0" err="1">
                <a:solidFill>
                  <a:prstClr val="black"/>
                </a:solidFill>
              </a:rPr>
              <a:t>Keynesian</a:t>
            </a:r>
            <a:r>
              <a:rPr lang="de-AT" i="1" dirty="0">
                <a:solidFill>
                  <a:prstClr val="black"/>
                </a:solidFill>
              </a:rPr>
              <a:t> Systems</a:t>
            </a:r>
            <a:r>
              <a:rPr lang="de-AT" dirty="0">
                <a:solidFill>
                  <a:prstClr val="black"/>
                </a:solidFill>
              </a:rPr>
              <a:t> durch Samuelsons Lehrbuch „</a:t>
            </a:r>
            <a:r>
              <a:rPr lang="de-AT" i="1" dirty="0">
                <a:solidFill>
                  <a:prstClr val="black"/>
                </a:solidFill>
              </a:rPr>
              <a:t>Economics</a:t>
            </a:r>
            <a:r>
              <a:rPr lang="de-AT" dirty="0">
                <a:solidFill>
                  <a:prstClr val="black"/>
                </a:solidFill>
              </a:rPr>
              <a:t>“ (1955)</a:t>
            </a:r>
          </a:p>
          <a:p>
            <a:pPr lvl="1">
              <a:buFont typeface="Courier New" panose="02070309020205020404" pitchFamily="49" charset="0"/>
              <a:buChar char="o"/>
            </a:pPr>
            <a:r>
              <a:rPr lang="de-AT" dirty="0">
                <a:solidFill>
                  <a:prstClr val="black"/>
                </a:solidFill>
              </a:rPr>
              <a:t>Ergebnis wurde als Neoklassische Synthese bezeichnet</a:t>
            </a:r>
          </a:p>
          <a:p>
            <a:pPr marL="457200" lvl="1" indent="0" algn="ctr">
              <a:buNone/>
            </a:pPr>
            <a:r>
              <a:rPr lang="en-GB" i="1" dirty="0">
                <a:solidFill>
                  <a:prstClr val="black"/>
                </a:solidFill>
              </a:rPr>
              <a:t>„</a:t>
            </a:r>
            <a:r>
              <a:rPr lang="en-US" i="1" dirty="0">
                <a:solidFill>
                  <a:prstClr val="black"/>
                </a:solidFill>
              </a:rPr>
              <a:t>Repeatedly throughout the book I have set forth what I call a “grand neoclassical  synthesis. </a:t>
            </a:r>
            <a:r>
              <a:rPr lang="en-GB" i="1" dirty="0">
                <a:solidFill>
                  <a:prstClr val="black"/>
                </a:solidFill>
              </a:rPr>
              <a:t>This neoclassical synthesis does something equally important for the teaching of economics. It heals the breach between aggregative macroeconomics and traditional microeconomics and brings them into complementing unity“ </a:t>
            </a:r>
            <a:r>
              <a:rPr lang="de-AT" dirty="0">
                <a:solidFill>
                  <a:prstClr val="black"/>
                </a:solidFill>
              </a:rPr>
              <a:t>(Samuelson 1955: 3).</a:t>
            </a:r>
          </a:p>
          <a:p>
            <a:pPr lvl="1">
              <a:buFont typeface="Courier New" panose="02070309020205020404" pitchFamily="49" charset="0"/>
              <a:buChar char="o"/>
            </a:pPr>
            <a:endParaRPr lang="de-AT" dirty="0">
              <a:solidFill>
                <a:prstClr val="black"/>
              </a:solidFill>
            </a:endParaRP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6</a:t>
            </a:fld>
            <a:endParaRPr lang="en-US" dirty="0"/>
          </a:p>
        </p:txBody>
      </p:sp>
    </p:spTree>
    <p:extLst>
      <p:ext uri="{BB962C8B-B14F-4D97-AF65-F5344CB8AC3E}">
        <p14:creationId xmlns:p14="http://schemas.microsoft.com/office/powerpoint/2010/main" val="280746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z="4000" b="1" dirty="0">
                <a:solidFill>
                  <a:prstClr val="black"/>
                </a:solidFill>
              </a:rPr>
              <a:t>Allgemeine Gleichgewichtstheorie</a:t>
            </a:r>
            <a:endParaRPr lang="de-AT" dirty="0"/>
          </a:p>
        </p:txBody>
      </p:sp>
      <p:sp>
        <p:nvSpPr>
          <p:cNvPr id="3" name="Inhaltsplatzhalter 2"/>
          <p:cNvSpPr>
            <a:spLocks noGrp="1"/>
          </p:cNvSpPr>
          <p:nvPr>
            <p:ph idx="1"/>
          </p:nvPr>
        </p:nvSpPr>
        <p:spPr>
          <a:xfrm>
            <a:off x="838200" y="1762298"/>
            <a:ext cx="10515600" cy="4414665"/>
          </a:xfrm>
        </p:spPr>
        <p:txBody>
          <a:bodyPr/>
          <a:lstStyle/>
          <a:p>
            <a:pPr marL="514350" indent="-514350">
              <a:buFont typeface="+mj-lt"/>
              <a:buAutoNum type="arabicPeriod" startAt="2"/>
            </a:pPr>
            <a:r>
              <a:rPr lang="de-AT" dirty="0"/>
              <a:t>Formulierung einer Allgemeinen Gleichgewichtstheorie durch Kenneth Arrow und Gerard Debreu</a:t>
            </a:r>
          </a:p>
          <a:p>
            <a:pPr lvl="1">
              <a:buFont typeface="Courier New" panose="02070309020205020404" pitchFamily="49" charset="0"/>
              <a:buChar char="o"/>
            </a:pPr>
            <a:r>
              <a:rPr lang="de-AT" dirty="0"/>
              <a:t>„</a:t>
            </a:r>
            <a:r>
              <a:rPr lang="en-US" i="1" dirty="0"/>
              <a:t>Existence of an Equilibrium for a Competitive Economy</a:t>
            </a:r>
            <a:r>
              <a:rPr lang="en-US" dirty="0"/>
              <a:t>” (1954)</a:t>
            </a:r>
            <a:endParaRPr lang="de-AT" dirty="0"/>
          </a:p>
          <a:p>
            <a:pPr lvl="1">
              <a:buFont typeface="Courier New" panose="02070309020205020404" pitchFamily="49" charset="0"/>
              <a:buChar char="o"/>
            </a:pPr>
            <a:r>
              <a:rPr lang="de-AT" dirty="0"/>
              <a:t>Frage nach der Existenz und Stabilität einer dezentralen Ökonomie</a:t>
            </a:r>
          </a:p>
          <a:p>
            <a:pPr lvl="1">
              <a:buFont typeface="Courier New" panose="02070309020205020404" pitchFamily="49" charset="0"/>
              <a:buChar char="o"/>
            </a:pPr>
            <a:r>
              <a:rPr lang="de-AT" dirty="0"/>
              <a:t>Untersuchung von gesamtwirtschaftlichen Gleichgewichtszuständen anhand mathematischer Gleichungssysteme</a:t>
            </a:r>
          </a:p>
          <a:p>
            <a:pPr lvl="1">
              <a:buFont typeface="Courier New" panose="02070309020205020404" pitchFamily="49" charset="0"/>
              <a:buChar char="o"/>
            </a:pPr>
            <a:r>
              <a:rPr lang="de-AT" dirty="0"/>
              <a:t>Gleichgewichtstheorie dient bis heute als Stabilisator und Kerngedanke der modernen VWL</a:t>
            </a:r>
          </a:p>
          <a:p>
            <a:pPr marL="457200" lvl="1" indent="0" algn="ctr">
              <a:buNone/>
            </a:pPr>
            <a:r>
              <a:rPr lang="de-AT" dirty="0"/>
              <a:t>Sie ist die </a:t>
            </a:r>
            <a:r>
              <a:rPr lang="de-AT" i="1" dirty="0"/>
              <a:t>„Magna Charta der exakten Volkswirtschaftslehre“</a:t>
            </a:r>
            <a:r>
              <a:rPr lang="de-AT" dirty="0"/>
              <a:t> (Schumpeter 2009/1954: 1177).</a:t>
            </a:r>
          </a:p>
          <a:p>
            <a:pPr lvl="1">
              <a:buFont typeface="Courier New" panose="02070309020205020404" pitchFamily="49" charset="0"/>
              <a:buChar char="o"/>
            </a:pPr>
            <a:endParaRPr lang="de-AT" dirty="0"/>
          </a:p>
          <a:p>
            <a:pPr marL="0" indent="0">
              <a:buNone/>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7</a:t>
            </a:fld>
            <a:endParaRPr lang="en-US" dirty="0"/>
          </a:p>
        </p:txBody>
      </p:sp>
    </p:spTree>
    <p:extLst>
      <p:ext uri="{BB962C8B-B14F-4D97-AF65-F5344CB8AC3E}">
        <p14:creationId xmlns:p14="http://schemas.microsoft.com/office/powerpoint/2010/main" val="2889175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z="4000" b="1" dirty="0">
                <a:solidFill>
                  <a:prstClr val="black"/>
                </a:solidFill>
              </a:rPr>
              <a:t>Formalisierung und Mathematisierung</a:t>
            </a:r>
            <a:endParaRPr lang="de-AT" dirty="0"/>
          </a:p>
        </p:txBody>
      </p:sp>
      <p:sp>
        <p:nvSpPr>
          <p:cNvPr id="3" name="Inhaltsplatzhalter 2"/>
          <p:cNvSpPr>
            <a:spLocks noGrp="1"/>
          </p:cNvSpPr>
          <p:nvPr>
            <p:ph idx="1"/>
          </p:nvPr>
        </p:nvSpPr>
        <p:spPr/>
        <p:txBody>
          <a:bodyPr/>
          <a:lstStyle/>
          <a:p>
            <a:pPr marL="514350" indent="-514350">
              <a:buFont typeface="+mj-lt"/>
              <a:buAutoNum type="arabicPeriod" startAt="3"/>
            </a:pPr>
            <a:r>
              <a:rPr lang="de-AT" dirty="0"/>
              <a:t>Zunehmender Formalisierungsgrad in ökonomischen Analysen</a:t>
            </a:r>
          </a:p>
          <a:p>
            <a:pPr marL="457200" lvl="1" indent="0" algn="ctr">
              <a:spcAft>
                <a:spcPts val="1000"/>
              </a:spcAft>
              <a:buNone/>
            </a:pPr>
            <a:r>
              <a:rPr lang="de-AT" i="1" dirty="0"/>
              <a:t>„</a:t>
            </a:r>
            <a:r>
              <a:rPr lang="en-US" i="1" dirty="0">
                <a:solidFill>
                  <a:srgbClr val="000000"/>
                </a:solidFill>
              </a:rPr>
              <a:t>While the professional journals in the field of mathematical economics grew at an unsustainably rapid rate, the </a:t>
            </a:r>
            <a:r>
              <a:rPr lang="en-US" b="1" i="1" dirty="0">
                <a:solidFill>
                  <a:srgbClr val="000000"/>
                </a:solidFill>
              </a:rPr>
              <a:t>American Economic Review </a:t>
            </a:r>
            <a:r>
              <a:rPr lang="en-US" i="1" dirty="0">
                <a:solidFill>
                  <a:srgbClr val="000000"/>
                </a:solidFill>
              </a:rPr>
              <a:t>underwent a </a:t>
            </a:r>
            <a:r>
              <a:rPr lang="en-US" b="1" i="1" dirty="0">
                <a:solidFill>
                  <a:srgbClr val="000000"/>
                </a:solidFill>
              </a:rPr>
              <a:t>radical change </a:t>
            </a:r>
            <a:r>
              <a:rPr lang="en-US" i="1" dirty="0">
                <a:solidFill>
                  <a:srgbClr val="000000"/>
                </a:solidFill>
              </a:rPr>
              <a:t>in identity. </a:t>
            </a:r>
            <a:r>
              <a:rPr lang="en-US" b="1" i="1" dirty="0">
                <a:solidFill>
                  <a:srgbClr val="000000"/>
                </a:solidFill>
              </a:rPr>
              <a:t>In 1940</a:t>
            </a:r>
            <a:r>
              <a:rPr lang="en-US" i="1" dirty="0">
                <a:solidFill>
                  <a:srgbClr val="000000"/>
                </a:solidFill>
              </a:rPr>
              <a:t>, less than </a:t>
            </a:r>
            <a:r>
              <a:rPr lang="en-US" b="1" i="1" dirty="0">
                <a:solidFill>
                  <a:srgbClr val="000000"/>
                </a:solidFill>
              </a:rPr>
              <a:t>3 percent </a:t>
            </a:r>
            <a:r>
              <a:rPr lang="en-US" i="1" dirty="0">
                <a:solidFill>
                  <a:srgbClr val="000000"/>
                </a:solidFill>
              </a:rPr>
              <a:t>of the refereed pages of its 30th volume ventured to </a:t>
            </a:r>
            <a:r>
              <a:rPr lang="en-US" b="1" i="1" dirty="0">
                <a:solidFill>
                  <a:srgbClr val="000000"/>
                </a:solidFill>
              </a:rPr>
              <a:t>include rudimentary mathematical </a:t>
            </a:r>
            <a:r>
              <a:rPr lang="en-US" i="1" dirty="0">
                <a:solidFill>
                  <a:srgbClr val="000000"/>
                </a:solidFill>
              </a:rPr>
              <a:t>expressions. </a:t>
            </a:r>
            <a:r>
              <a:rPr lang="en-US" b="1" i="1" dirty="0">
                <a:solidFill>
                  <a:srgbClr val="000000"/>
                </a:solidFill>
              </a:rPr>
              <a:t>Fifty years later</a:t>
            </a:r>
            <a:r>
              <a:rPr lang="en-US" i="1" dirty="0">
                <a:solidFill>
                  <a:srgbClr val="000000"/>
                </a:solidFill>
              </a:rPr>
              <a:t>, nearly </a:t>
            </a:r>
            <a:r>
              <a:rPr lang="en-US" b="1" i="1" dirty="0">
                <a:solidFill>
                  <a:srgbClr val="000000"/>
                </a:solidFill>
              </a:rPr>
              <a:t>40 percent </a:t>
            </a:r>
            <a:r>
              <a:rPr lang="en-US" i="1" dirty="0">
                <a:solidFill>
                  <a:srgbClr val="000000"/>
                </a:solidFill>
              </a:rPr>
              <a:t>of the refereed pages of the 80th volume display </a:t>
            </a:r>
            <a:r>
              <a:rPr lang="en-US" b="1" i="1" dirty="0">
                <a:solidFill>
                  <a:srgbClr val="000000"/>
                </a:solidFill>
              </a:rPr>
              <a:t>mathematics</a:t>
            </a:r>
            <a:r>
              <a:rPr lang="en-US" i="1" dirty="0">
                <a:solidFill>
                  <a:srgbClr val="000000"/>
                </a:solidFill>
              </a:rPr>
              <a:t> of a more </a:t>
            </a:r>
            <a:r>
              <a:rPr lang="en-US" b="1" i="1" dirty="0">
                <a:solidFill>
                  <a:srgbClr val="000000"/>
                </a:solidFill>
              </a:rPr>
              <a:t>elaborate type</a:t>
            </a:r>
            <a:r>
              <a:rPr lang="en-US" i="1" dirty="0">
                <a:solidFill>
                  <a:srgbClr val="000000"/>
                </a:solidFill>
              </a:rPr>
              <a:t>”</a:t>
            </a:r>
            <a:r>
              <a:rPr lang="en-US" dirty="0">
                <a:solidFill>
                  <a:srgbClr val="000000"/>
                </a:solidFill>
              </a:rPr>
              <a:t> (Debreu 1991: 1).</a:t>
            </a:r>
          </a:p>
          <a:p>
            <a:pPr lvl="1">
              <a:buFont typeface="Courier New" panose="02070309020205020404" pitchFamily="49" charset="0"/>
              <a:buChar char="o"/>
            </a:pPr>
            <a:r>
              <a:rPr lang="de-AT" dirty="0"/>
              <a:t>Eindeutigkeit mathematischer Formulierungen als Stärke der Ökonomik</a:t>
            </a:r>
          </a:p>
          <a:p>
            <a:pPr lvl="1">
              <a:buFont typeface="Courier New" panose="02070309020205020404" pitchFamily="49" charset="0"/>
              <a:buChar char="o"/>
            </a:pPr>
            <a:r>
              <a:rPr lang="de-AT" dirty="0"/>
              <a:t>Vernachlässigung anderer Methoden (verbale Analysen/Theorie, Fallstudien, historische Analysen)</a:t>
            </a:r>
          </a:p>
          <a:p>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8</a:t>
            </a:fld>
            <a:endParaRPr lang="en-US" dirty="0"/>
          </a:p>
        </p:txBody>
      </p:sp>
    </p:spTree>
    <p:extLst>
      <p:ext uri="{BB962C8B-B14F-4D97-AF65-F5344CB8AC3E}">
        <p14:creationId xmlns:p14="http://schemas.microsoft.com/office/powerpoint/2010/main" val="403954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75431"/>
            <a:ext cx="10515600" cy="1325563"/>
          </a:xfrm>
        </p:spPr>
        <p:txBody>
          <a:bodyPr/>
          <a:lstStyle/>
          <a:p>
            <a:r>
              <a:rPr lang="de-AT" sz="4000" b="1" dirty="0">
                <a:solidFill>
                  <a:prstClr val="black"/>
                </a:solidFill>
              </a:rPr>
              <a:t>Formalisierung und Mathematisierung</a:t>
            </a:r>
            <a:endParaRPr lang="de-AT" dirty="0"/>
          </a:p>
        </p:txBody>
      </p:sp>
      <p:sp>
        <p:nvSpPr>
          <p:cNvPr id="3" name="Inhaltsplatzhalter 2"/>
          <p:cNvSpPr>
            <a:spLocks noGrp="1"/>
          </p:cNvSpPr>
          <p:nvPr>
            <p:ph idx="1"/>
          </p:nvPr>
        </p:nvSpPr>
        <p:spPr>
          <a:xfrm>
            <a:off x="838200" y="1479665"/>
            <a:ext cx="10515600" cy="4697298"/>
          </a:xfrm>
        </p:spPr>
        <p:txBody>
          <a:bodyPr/>
          <a:lstStyle/>
          <a:p>
            <a:r>
              <a:rPr lang="de-AT" dirty="0"/>
              <a:t>Beurteilung mathematischer Modellierung?</a:t>
            </a:r>
          </a:p>
          <a:p>
            <a:pPr marL="0" indent="0">
              <a:buNone/>
            </a:pPr>
            <a:endParaRPr lang="de-AT" dirty="0"/>
          </a:p>
        </p:txBody>
      </p:sp>
      <p:sp>
        <p:nvSpPr>
          <p:cNvPr id="4" name="Bildplatzhalter 3"/>
          <p:cNvSpPr>
            <a:spLocks noGrp="1"/>
          </p:cNvSpPr>
          <p:nvPr>
            <p:ph type="pic" sz="quarter" idx="13"/>
          </p:nvPr>
        </p:nvSpPr>
        <p:spPr/>
      </p:sp>
      <p:sp>
        <p:nvSpPr>
          <p:cNvPr id="6" name="Foliennummernplatzhalter 5"/>
          <p:cNvSpPr>
            <a:spLocks noGrp="1"/>
          </p:cNvSpPr>
          <p:nvPr>
            <p:ph type="sldNum" sz="quarter" idx="28"/>
          </p:nvPr>
        </p:nvSpPr>
        <p:spPr/>
        <p:txBody>
          <a:bodyPr/>
          <a:lstStyle/>
          <a:p>
            <a:pPr>
              <a:defRPr/>
            </a:pPr>
            <a:fld id="{51EF73C4-7383-4D02-88E4-46A021CC6BDF}" type="slidenum">
              <a:rPr lang="en-US" smtClean="0"/>
              <a:pPr>
                <a:defRPr/>
              </a:pPr>
              <a:t>9</a:t>
            </a:fld>
            <a:endParaRPr lang="en-US" dirty="0"/>
          </a:p>
        </p:txBody>
      </p:sp>
      <p:graphicFrame>
        <p:nvGraphicFramePr>
          <p:cNvPr id="8" name="Tabelle 7"/>
          <p:cNvGraphicFramePr>
            <a:graphicFrameLocks noGrp="1"/>
          </p:cNvGraphicFramePr>
          <p:nvPr>
            <p:extLst>
              <p:ext uri="{D42A27DB-BD31-4B8C-83A1-F6EECF244321}">
                <p14:modId xmlns:p14="http://schemas.microsoft.com/office/powerpoint/2010/main" val="3991466767"/>
              </p:ext>
            </p:extLst>
          </p:nvPr>
        </p:nvGraphicFramePr>
        <p:xfrm>
          <a:off x="1067722" y="2099220"/>
          <a:ext cx="9747135" cy="3869318"/>
        </p:xfrm>
        <a:graphic>
          <a:graphicData uri="http://schemas.openxmlformats.org/drawingml/2006/table">
            <a:tbl>
              <a:tblPr firstRow="1" bandRow="1">
                <a:tableStyleId>{616DA210-FB5B-4158-B5E0-FEB733F419BA}</a:tableStyleId>
              </a:tblPr>
              <a:tblGrid>
                <a:gridCol w="694576">
                  <a:extLst>
                    <a:ext uri="{9D8B030D-6E8A-4147-A177-3AD203B41FA5}">
                      <a16:colId xmlns:a16="http://schemas.microsoft.com/office/drawing/2014/main" val="3719104455"/>
                    </a:ext>
                  </a:extLst>
                </a:gridCol>
                <a:gridCol w="4164676">
                  <a:extLst>
                    <a:ext uri="{9D8B030D-6E8A-4147-A177-3AD203B41FA5}">
                      <a16:colId xmlns:a16="http://schemas.microsoft.com/office/drawing/2014/main" val="2790992876"/>
                    </a:ext>
                  </a:extLst>
                </a:gridCol>
                <a:gridCol w="4887883">
                  <a:extLst>
                    <a:ext uri="{9D8B030D-6E8A-4147-A177-3AD203B41FA5}">
                      <a16:colId xmlns:a16="http://schemas.microsoft.com/office/drawing/2014/main" val="397000559"/>
                    </a:ext>
                  </a:extLst>
                </a:gridCol>
              </a:tblGrid>
              <a:tr h="384176">
                <a:tc>
                  <a:txBody>
                    <a:bodyPr/>
                    <a:lstStyle/>
                    <a:p>
                      <a:endParaRPr lang="de-AT" dirty="0"/>
                    </a:p>
                  </a:txBody>
                  <a:tcPr/>
                </a:tc>
                <a:tc>
                  <a:txBody>
                    <a:bodyPr/>
                    <a:lstStyle/>
                    <a:p>
                      <a:r>
                        <a:rPr lang="de-AT" dirty="0"/>
                        <a:t>Pro</a:t>
                      </a:r>
                    </a:p>
                  </a:txBody>
                  <a:tcPr/>
                </a:tc>
                <a:tc>
                  <a:txBody>
                    <a:bodyPr/>
                    <a:lstStyle/>
                    <a:p>
                      <a:r>
                        <a:rPr lang="de-AT" dirty="0"/>
                        <a:t>Contra</a:t>
                      </a:r>
                    </a:p>
                  </a:txBody>
                  <a:tcPr/>
                </a:tc>
                <a:extLst>
                  <a:ext uri="{0D108BD9-81ED-4DB2-BD59-A6C34878D82A}">
                    <a16:rowId xmlns:a16="http://schemas.microsoft.com/office/drawing/2014/main" val="1877915930"/>
                  </a:ext>
                </a:extLst>
              </a:tr>
              <a:tr h="664099">
                <a:tc rowSpan="3">
                  <a:txBody>
                    <a:bodyPr/>
                    <a:lstStyle/>
                    <a:p>
                      <a:pPr algn="ctr"/>
                      <a:r>
                        <a:rPr lang="de-AT" sz="1600" i="0" dirty="0"/>
                        <a:t>Realitätsbezug</a:t>
                      </a:r>
                    </a:p>
                  </a:txBody>
                  <a:tcPr vert="vert270">
                    <a:solidFill>
                      <a:srgbClr val="FFFF00">
                        <a:alpha val="20000"/>
                      </a:srgbClr>
                    </a:solidFill>
                  </a:tcPr>
                </a:tc>
                <a:tc>
                  <a:txBody>
                    <a:bodyPr/>
                    <a:lstStyle/>
                    <a:p>
                      <a:r>
                        <a:rPr lang="de-AT" dirty="0"/>
                        <a:t>Exaktheit und Wahrhaftigkeit mathematischer</a:t>
                      </a:r>
                      <a:r>
                        <a:rPr lang="de-AT" baseline="0" dirty="0"/>
                        <a:t> Modelle (</a:t>
                      </a:r>
                      <a:r>
                        <a:rPr lang="de-AT" baseline="0" dirty="0" err="1"/>
                        <a:t>Lazear</a:t>
                      </a:r>
                      <a:r>
                        <a:rPr lang="de-AT" baseline="0" dirty="0"/>
                        <a:t> 2000)</a:t>
                      </a:r>
                      <a:endParaRPr lang="de-AT" dirty="0"/>
                    </a:p>
                  </a:txBody>
                  <a:tcPr/>
                </a:tc>
                <a:tc>
                  <a:txBody>
                    <a:bodyPr/>
                    <a:lstStyle/>
                    <a:p>
                      <a:r>
                        <a:rPr lang="de-AT" dirty="0"/>
                        <a:t>Exaktheit als Illusion, da Modell</a:t>
                      </a:r>
                      <a:r>
                        <a:rPr lang="de-AT" baseline="0" dirty="0"/>
                        <a:t> von der Wahl der Annahmen abhängt (Buchholz 1993)</a:t>
                      </a:r>
                      <a:endParaRPr lang="de-AT" dirty="0"/>
                    </a:p>
                  </a:txBody>
                  <a:tcPr/>
                </a:tc>
                <a:extLst>
                  <a:ext uri="{0D108BD9-81ED-4DB2-BD59-A6C34878D82A}">
                    <a16:rowId xmlns:a16="http://schemas.microsoft.com/office/drawing/2014/main" val="902755174"/>
                  </a:ext>
                </a:extLst>
              </a:tr>
              <a:tr h="664099">
                <a:tc vMerge="1">
                  <a:txBody>
                    <a:bodyPr/>
                    <a:lstStyle/>
                    <a:p>
                      <a:endParaRPr lang="de-AT" dirty="0"/>
                    </a:p>
                  </a:txBody>
                  <a:tcPr/>
                </a:tc>
                <a:tc>
                  <a:txBody>
                    <a:bodyPr/>
                    <a:lstStyle/>
                    <a:p>
                      <a:r>
                        <a:rPr lang="de-AT" dirty="0"/>
                        <a:t>Komplexität</a:t>
                      </a:r>
                      <a:r>
                        <a:rPr lang="de-AT" baseline="0" dirty="0"/>
                        <a:t> der Realität nur mit formalen Modellen erfassbar (Debreu 1991)</a:t>
                      </a:r>
                      <a:endParaRPr lang="de-AT" dirty="0"/>
                    </a:p>
                  </a:txBody>
                  <a:tcPr/>
                </a:tc>
                <a:tc>
                  <a:txBody>
                    <a:bodyPr/>
                    <a:lstStyle/>
                    <a:p>
                      <a:r>
                        <a:rPr lang="de-AT" dirty="0"/>
                        <a:t>Komplexität</a:t>
                      </a:r>
                      <a:r>
                        <a:rPr lang="de-AT" baseline="0" dirty="0"/>
                        <a:t> der Realität ermöglicht keine sinnvolle formale Darstellung</a:t>
                      </a:r>
                      <a:endParaRPr lang="de-AT" dirty="0"/>
                    </a:p>
                  </a:txBody>
                  <a:tcPr/>
                </a:tc>
                <a:extLst>
                  <a:ext uri="{0D108BD9-81ED-4DB2-BD59-A6C34878D82A}">
                    <a16:rowId xmlns:a16="http://schemas.microsoft.com/office/drawing/2014/main" val="3117745164"/>
                  </a:ext>
                </a:extLst>
              </a:tr>
              <a:tr h="948714">
                <a:tc vMerge="1">
                  <a:txBody>
                    <a:bodyPr/>
                    <a:lstStyle/>
                    <a:p>
                      <a:endParaRPr lang="de-AT" dirty="0"/>
                    </a:p>
                  </a:txBody>
                  <a:tcPr/>
                </a:tc>
                <a:tc>
                  <a:txBody>
                    <a:bodyPr/>
                    <a:lstStyle/>
                    <a:p>
                      <a:r>
                        <a:rPr lang="de-AT" dirty="0"/>
                        <a:t>Modellierung liefert vereinfachte Darstellung der Realität,</a:t>
                      </a:r>
                      <a:r>
                        <a:rPr lang="de-AT" baseline="0" dirty="0"/>
                        <a:t> indem wichtigste Faktoren herausgegriffen werden</a:t>
                      </a:r>
                      <a:endParaRPr lang="de-AT" dirty="0"/>
                    </a:p>
                  </a:txBody>
                  <a:tcPr/>
                </a:tc>
                <a:tc>
                  <a:txBody>
                    <a:bodyPr/>
                    <a:lstStyle/>
                    <a:p>
                      <a:r>
                        <a:rPr lang="de-AT" dirty="0"/>
                        <a:t>Mathematisierung</a:t>
                      </a:r>
                      <a:r>
                        <a:rPr lang="de-AT" baseline="0" dirty="0"/>
                        <a:t> ging mit Ausblendung wichtiger Elemente (z.B. Machtfaktoren, kulturelle Prozesse) einher (Rothschild 1989)</a:t>
                      </a:r>
                      <a:endParaRPr lang="de-AT" dirty="0"/>
                    </a:p>
                  </a:txBody>
                  <a:tcPr/>
                </a:tc>
                <a:extLst>
                  <a:ext uri="{0D108BD9-81ED-4DB2-BD59-A6C34878D82A}">
                    <a16:rowId xmlns:a16="http://schemas.microsoft.com/office/drawing/2014/main" val="893547084"/>
                  </a:ext>
                </a:extLst>
              </a:tr>
              <a:tr h="1208230">
                <a:tc>
                  <a:txBody>
                    <a:bodyPr/>
                    <a:lstStyle/>
                    <a:p>
                      <a:pPr algn="ctr"/>
                      <a:r>
                        <a:rPr lang="de-AT" sz="1600" dirty="0"/>
                        <a:t>Aussagekraft</a:t>
                      </a:r>
                      <a:r>
                        <a:rPr lang="de-AT" sz="1600" baseline="0" dirty="0"/>
                        <a:t> </a:t>
                      </a:r>
                      <a:endParaRPr lang="de-AT" sz="1600" dirty="0"/>
                    </a:p>
                  </a:txBody>
                  <a:tcPr vert="vert270">
                    <a:solidFill>
                      <a:schemeClr val="accent1">
                        <a:lumMod val="40000"/>
                        <a:lumOff val="60000"/>
                      </a:schemeClr>
                    </a:solidFill>
                  </a:tcPr>
                </a:tc>
                <a:tc>
                  <a:txBody>
                    <a:bodyPr/>
                    <a:lstStyle/>
                    <a:p>
                      <a:r>
                        <a:rPr lang="de-AT" dirty="0"/>
                        <a:t>Empirische Nützlichkeit liegt in der Ableitung von Bedingungen (Arrow/Debreu 1954)</a:t>
                      </a:r>
                    </a:p>
                    <a:p>
                      <a:endParaRPr lang="de-AT" dirty="0"/>
                    </a:p>
                  </a:txBody>
                  <a:tcPr/>
                </a:tc>
                <a:tc>
                  <a:txBody>
                    <a:bodyPr/>
                    <a:lstStyle/>
                    <a:p>
                      <a:r>
                        <a:rPr lang="de-AT" dirty="0"/>
                        <a:t>Mathematische und logische Wahrheit,</a:t>
                      </a:r>
                      <a:r>
                        <a:rPr lang="de-AT" baseline="0" dirty="0"/>
                        <a:t> aber geringe Aussagekraft für Realität (</a:t>
                      </a:r>
                      <a:r>
                        <a:rPr lang="de-AT" baseline="0" dirty="0" err="1"/>
                        <a:t>Lüthy</a:t>
                      </a:r>
                      <a:r>
                        <a:rPr lang="de-AT" baseline="0" dirty="0"/>
                        <a:t> 1970)</a:t>
                      </a:r>
                      <a:endParaRPr lang="de-AT" dirty="0"/>
                    </a:p>
                  </a:txBody>
                  <a:tcPr/>
                </a:tc>
                <a:extLst>
                  <a:ext uri="{0D108BD9-81ED-4DB2-BD59-A6C34878D82A}">
                    <a16:rowId xmlns:a16="http://schemas.microsoft.com/office/drawing/2014/main" val="1343310669"/>
                  </a:ext>
                </a:extLst>
              </a:tr>
            </a:tbl>
          </a:graphicData>
        </a:graphic>
      </p:graphicFrame>
    </p:spTree>
    <p:extLst>
      <p:ext uri="{BB962C8B-B14F-4D97-AF65-F5344CB8AC3E}">
        <p14:creationId xmlns:p14="http://schemas.microsoft.com/office/powerpoint/2010/main" val="69836254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2381</Words>
  <Application>Microsoft Office PowerPoint</Application>
  <PresentationFormat>Breitbild</PresentationFormat>
  <Paragraphs>310</Paragraphs>
  <Slides>32</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32</vt:i4>
      </vt:variant>
    </vt:vector>
  </HeadingPairs>
  <TitlesOfParts>
    <vt:vector size="39" baseType="lpstr">
      <vt:lpstr>Arial</vt:lpstr>
      <vt:lpstr>Arial Black</vt:lpstr>
      <vt:lpstr>Calibri</vt:lpstr>
      <vt:lpstr>Calibri Light</vt:lpstr>
      <vt:lpstr>Courier New</vt:lpstr>
      <vt:lpstr>Times New Roman</vt:lpstr>
      <vt:lpstr>Office</vt:lpstr>
      <vt:lpstr>Kulturgeschichte des Denkens über die Wirtschaft II</vt:lpstr>
      <vt:lpstr>Agenda</vt:lpstr>
      <vt:lpstr>1.Dogmengeschichtliche Einordnung</vt:lpstr>
      <vt:lpstr>PowerPoint-Präsentation</vt:lpstr>
      <vt:lpstr>2.Neoklassik als Wissenschaftskultur </vt:lpstr>
      <vt:lpstr>Assimilierung der keynesschen Theorie</vt:lpstr>
      <vt:lpstr>Allgemeine Gleichgewichtstheorie</vt:lpstr>
      <vt:lpstr>Formalisierung und Mathematisierung</vt:lpstr>
      <vt:lpstr>Formalisierung und Mathematisierung</vt:lpstr>
      <vt:lpstr> </vt:lpstr>
      <vt:lpstr>Sozialstrukturelle Kontextfaktoren</vt:lpstr>
      <vt:lpstr>Monetaristische Revolution</vt:lpstr>
      <vt:lpstr>3.Neoklassisches Standardmodell 3.1 Allgemeine Klassifizierung</vt:lpstr>
      <vt:lpstr>Allgemeine Klassifizierung</vt:lpstr>
      <vt:lpstr>Allgemeine Klassifizierung</vt:lpstr>
      <vt:lpstr>Allgemeine Klassifizierung</vt:lpstr>
      <vt:lpstr>Allgemeine Klassifizierung</vt:lpstr>
      <vt:lpstr>3.2 Allgemeine Gleichgewichtstheorie</vt:lpstr>
      <vt:lpstr>Analysen der Teilmärkte</vt:lpstr>
      <vt:lpstr>Ausgangsprämissen</vt:lpstr>
      <vt:lpstr>Neoklassischer Arbeitsmarkt</vt:lpstr>
      <vt:lpstr>Gleichgewicht Arbeitsmarkt</vt:lpstr>
      <vt:lpstr>Bewegung entlang der Kurven</vt:lpstr>
      <vt:lpstr>Neoklassischer Arbeitsmarkt - Fazit</vt:lpstr>
      <vt:lpstr>Neoklassischer Kapitalmarkt</vt:lpstr>
      <vt:lpstr>Gleichgewicht Kapitalmarkt</vt:lpstr>
      <vt:lpstr>Bewegung entlang der Kurven</vt:lpstr>
      <vt:lpstr>Neoklassischer Kapitalmarkt - Fazit</vt:lpstr>
      <vt:lpstr>Neoklassischer Gütermarkt</vt:lpstr>
      <vt:lpstr>Fazit neoklassisches Grundmodell</vt:lpstr>
      <vt:lpstr>4.Kulturgeschichtliche Bedeutung der neuen Neoklassik</vt:lpstr>
      <vt:lpstr>Danke für die Aufmerksamkeit</vt:lpstr>
    </vt:vector>
  </TitlesOfParts>
  <Company>JKU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Kulturgeschichte des Denkens über die Wirtschaft II</dc:title>
  <dc:creator>AK116406</dc:creator>
  <cp:lastModifiedBy>Grimm Christian</cp:lastModifiedBy>
  <cp:revision>45</cp:revision>
  <dcterms:created xsi:type="dcterms:W3CDTF">2018-04-03T13:52:04Z</dcterms:created>
  <dcterms:modified xsi:type="dcterms:W3CDTF">2022-11-23T07:13:58Z</dcterms:modified>
</cp:coreProperties>
</file>