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9"/>
  </p:notesMasterIdLst>
  <p:sldIdLst>
    <p:sldId id="257" r:id="rId2"/>
    <p:sldId id="259" r:id="rId3"/>
    <p:sldId id="260" r:id="rId4"/>
    <p:sldId id="261" r:id="rId5"/>
    <p:sldId id="262" r:id="rId6"/>
    <p:sldId id="263" r:id="rId7"/>
    <p:sldId id="335" r:id="rId8"/>
    <p:sldId id="266" r:id="rId9"/>
    <p:sldId id="276" r:id="rId10"/>
    <p:sldId id="277" r:id="rId11"/>
    <p:sldId id="278" r:id="rId12"/>
    <p:sldId id="279" r:id="rId13"/>
    <p:sldId id="280" r:id="rId14"/>
    <p:sldId id="281" r:id="rId15"/>
    <p:sldId id="282" r:id="rId16"/>
    <p:sldId id="283" r:id="rId17"/>
    <p:sldId id="284" r:id="rId18"/>
    <p:sldId id="285" r:id="rId19"/>
    <p:sldId id="286" r:id="rId20"/>
    <p:sldId id="287" r:id="rId21"/>
    <p:sldId id="288" r:id="rId22"/>
    <p:sldId id="290" r:id="rId23"/>
    <p:sldId id="291" r:id="rId24"/>
    <p:sldId id="292" r:id="rId25"/>
    <p:sldId id="293" r:id="rId26"/>
    <p:sldId id="294" r:id="rId27"/>
    <p:sldId id="295" r:id="rId28"/>
    <p:sldId id="296" r:id="rId29"/>
    <p:sldId id="297" r:id="rId30"/>
    <p:sldId id="298" r:id="rId31"/>
    <p:sldId id="299" r:id="rId32"/>
    <p:sldId id="300" r:id="rId33"/>
    <p:sldId id="302" r:id="rId34"/>
    <p:sldId id="303" r:id="rId35"/>
    <p:sldId id="305" r:id="rId36"/>
    <p:sldId id="306" r:id="rId37"/>
    <p:sldId id="307" r:id="rId38"/>
    <p:sldId id="336" r:id="rId39"/>
    <p:sldId id="308" r:id="rId40"/>
    <p:sldId id="345" r:id="rId41"/>
    <p:sldId id="309" r:id="rId42"/>
    <p:sldId id="311" r:id="rId43"/>
    <p:sldId id="312" r:id="rId44"/>
    <p:sldId id="313" r:id="rId45"/>
    <p:sldId id="314" r:id="rId46"/>
    <p:sldId id="315" r:id="rId47"/>
    <p:sldId id="316" r:id="rId48"/>
    <p:sldId id="317" r:id="rId49"/>
    <p:sldId id="318" r:id="rId50"/>
    <p:sldId id="319" r:id="rId51"/>
    <p:sldId id="320" r:id="rId52"/>
    <p:sldId id="321" r:id="rId53"/>
    <p:sldId id="338" r:id="rId54"/>
    <p:sldId id="344" r:id="rId55"/>
    <p:sldId id="324" r:id="rId56"/>
    <p:sldId id="322" r:id="rId57"/>
    <p:sldId id="323" r:id="rId58"/>
    <p:sldId id="325" r:id="rId59"/>
    <p:sldId id="339" r:id="rId60"/>
    <p:sldId id="340" r:id="rId61"/>
    <p:sldId id="326" r:id="rId62"/>
    <p:sldId id="327" r:id="rId63"/>
    <p:sldId id="328" r:id="rId64"/>
    <p:sldId id="330" r:id="rId65"/>
    <p:sldId id="331" r:id="rId66"/>
    <p:sldId id="333" r:id="rId67"/>
    <p:sldId id="346" r:id="rId68"/>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Helle Formatvorlag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63" autoAdjust="0"/>
    <p:restoredTop sz="94660"/>
  </p:normalViewPr>
  <p:slideViewPr>
    <p:cSldViewPr snapToGrid="0">
      <p:cViewPr varScale="1">
        <p:scale>
          <a:sx n="76" d="100"/>
          <a:sy n="76" d="100"/>
        </p:scale>
        <p:origin x="756"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CA9FA0-1204-4426-9EBE-1B5756C866FD}" type="datetimeFigureOut">
              <a:rPr lang="de-AT" smtClean="0"/>
              <a:t>23.11.2022</a:t>
            </a:fld>
            <a:endParaRPr lang="de-AT"/>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E07819-8336-4D44-803C-227AA22D13CA}" type="slidenum">
              <a:rPr lang="de-AT" smtClean="0"/>
              <a:t>‹Nr.›</a:t>
            </a:fld>
            <a:endParaRPr lang="de-AT"/>
          </a:p>
        </p:txBody>
      </p:sp>
    </p:spTree>
    <p:extLst>
      <p:ext uri="{BB962C8B-B14F-4D97-AF65-F5344CB8AC3E}">
        <p14:creationId xmlns:p14="http://schemas.microsoft.com/office/powerpoint/2010/main" val="26756543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Folienbildplatzhalter 1"/>
          <p:cNvSpPr>
            <a:spLocks noGrp="1" noRot="1" noChangeAspect="1" noTextEdit="1"/>
          </p:cNvSpPr>
          <p:nvPr>
            <p:ph type="sldImg"/>
          </p:nvPr>
        </p:nvSpPr>
        <p:spPr bwMode="auto">
          <a:xfrm>
            <a:off x="723900" y="273050"/>
            <a:ext cx="5824538" cy="32766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69636"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a:solidFill>
                  <a:schemeClr val="tx1"/>
                </a:solidFill>
                <a:latin typeface="Arial" charset="0"/>
              </a:defRPr>
            </a:lvl1pPr>
            <a:lvl2pPr marL="711200" indent="-271463" eaLnBrk="0" hangingPunct="0">
              <a:spcBef>
                <a:spcPct val="30000"/>
              </a:spcBef>
              <a:defRPr>
                <a:solidFill>
                  <a:schemeClr val="tx1"/>
                </a:solidFill>
                <a:latin typeface="Arial" charset="0"/>
              </a:defRPr>
            </a:lvl2pPr>
            <a:lvl3pPr marL="1095375" indent="-215900" eaLnBrk="0" hangingPunct="0">
              <a:spcBef>
                <a:spcPct val="30000"/>
              </a:spcBef>
              <a:defRPr>
                <a:solidFill>
                  <a:schemeClr val="tx1"/>
                </a:solidFill>
                <a:latin typeface="Arial" charset="0"/>
              </a:defRPr>
            </a:lvl3pPr>
            <a:lvl4pPr marL="1535113" indent="-215900" eaLnBrk="0" hangingPunct="0">
              <a:spcBef>
                <a:spcPct val="30000"/>
              </a:spcBef>
              <a:defRPr>
                <a:solidFill>
                  <a:schemeClr val="tx1"/>
                </a:solidFill>
                <a:latin typeface="Arial" charset="0"/>
              </a:defRPr>
            </a:lvl4pPr>
            <a:lvl5pPr marL="1974850" indent="-215900" eaLnBrk="0" hangingPunct="0">
              <a:spcBef>
                <a:spcPct val="30000"/>
              </a:spcBef>
              <a:defRPr>
                <a:solidFill>
                  <a:schemeClr val="tx1"/>
                </a:solidFill>
                <a:latin typeface="Arial" charset="0"/>
              </a:defRPr>
            </a:lvl5pPr>
            <a:lvl6pPr marL="2432050" indent="-215900" eaLnBrk="0" fontAlgn="base" hangingPunct="0">
              <a:spcBef>
                <a:spcPct val="30000"/>
              </a:spcBef>
              <a:spcAft>
                <a:spcPct val="0"/>
              </a:spcAft>
              <a:defRPr>
                <a:solidFill>
                  <a:schemeClr val="tx1"/>
                </a:solidFill>
                <a:latin typeface="Arial" charset="0"/>
              </a:defRPr>
            </a:lvl6pPr>
            <a:lvl7pPr marL="2889250" indent="-215900" eaLnBrk="0" fontAlgn="base" hangingPunct="0">
              <a:spcBef>
                <a:spcPct val="30000"/>
              </a:spcBef>
              <a:spcAft>
                <a:spcPct val="0"/>
              </a:spcAft>
              <a:defRPr>
                <a:solidFill>
                  <a:schemeClr val="tx1"/>
                </a:solidFill>
                <a:latin typeface="Arial" charset="0"/>
              </a:defRPr>
            </a:lvl7pPr>
            <a:lvl8pPr marL="3346450" indent="-215900" eaLnBrk="0" fontAlgn="base" hangingPunct="0">
              <a:spcBef>
                <a:spcPct val="30000"/>
              </a:spcBef>
              <a:spcAft>
                <a:spcPct val="0"/>
              </a:spcAft>
              <a:defRPr>
                <a:solidFill>
                  <a:schemeClr val="tx1"/>
                </a:solidFill>
                <a:latin typeface="Arial" charset="0"/>
              </a:defRPr>
            </a:lvl8pPr>
            <a:lvl9pPr marL="3803650" indent="-215900" eaLnBrk="0" fontAlgn="base" hangingPunct="0">
              <a:spcBef>
                <a:spcPct val="30000"/>
              </a:spcBef>
              <a:spcAft>
                <a:spcPct val="0"/>
              </a:spcAft>
              <a:defRPr>
                <a:solidFill>
                  <a:schemeClr val="tx1"/>
                </a:solidFill>
                <a:latin typeface="Arial" charset="0"/>
              </a:defRPr>
            </a:lvl9pPr>
          </a:lstStyle>
          <a:p>
            <a:pPr eaLnBrk="1" hangingPunct="1">
              <a:spcBef>
                <a:spcPct val="0"/>
              </a:spcBef>
            </a:pPr>
            <a:fld id="{22D58356-3A25-4FE3-8DB9-FC4B274D5AF9}" type="slidenum">
              <a:rPr lang="de-AT" altLang="en-US" smtClean="0">
                <a:latin typeface="Arial Black" pitchFamily="34" charset="0"/>
                <a:ea typeface="Arial Unicode MS" pitchFamily="34" charset="-128"/>
                <a:cs typeface="Arial Unicode MS" pitchFamily="34" charset="-128"/>
              </a:rPr>
              <a:pPr eaLnBrk="1" hangingPunct="1">
                <a:spcBef>
                  <a:spcPct val="0"/>
                </a:spcBef>
              </a:pPr>
              <a:t>1</a:t>
            </a:fld>
            <a:endParaRPr lang="de-AT" altLang="en-US">
              <a:latin typeface="Arial Black" pitchFamily="34" charset="0"/>
              <a:ea typeface="Arial Unicode MS" pitchFamily="34" charset="-128"/>
              <a:cs typeface="Arial Unicode MS" pitchFamily="34" charset="-128"/>
            </a:endParaRPr>
          </a:p>
        </p:txBody>
      </p:sp>
    </p:spTree>
    <p:extLst>
      <p:ext uri="{BB962C8B-B14F-4D97-AF65-F5344CB8AC3E}">
        <p14:creationId xmlns:p14="http://schemas.microsoft.com/office/powerpoint/2010/main" val="31854351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e-DE" altLang="de-DE"/>
          </a:p>
        </p:txBody>
      </p:sp>
      <p:sp>
        <p:nvSpPr>
          <p:cNvPr id="4" name="Foliennummernplatzhalter 3"/>
          <p:cNvSpPr>
            <a:spLocks noGrp="1"/>
          </p:cNvSpPr>
          <p:nvPr>
            <p:ph type="sldNum" sz="quarter" idx="5"/>
          </p:nvPr>
        </p:nvSpPr>
        <p:spPr/>
        <p:txBody>
          <a:bodyPr/>
          <a:lstStyle/>
          <a:p>
            <a:pPr>
              <a:defRPr/>
            </a:pPr>
            <a:fld id="{32466810-0A5A-4DE2-87F5-0CFCB407B34C}" type="slidenum">
              <a:rPr lang="de-AT" smtClean="0"/>
              <a:pPr>
                <a:defRPr/>
              </a:pPr>
              <a:t>2</a:t>
            </a:fld>
            <a:endParaRPr lang="de-AT"/>
          </a:p>
        </p:txBody>
      </p:sp>
    </p:spTree>
    <p:extLst>
      <p:ext uri="{BB962C8B-B14F-4D97-AF65-F5344CB8AC3E}">
        <p14:creationId xmlns:p14="http://schemas.microsoft.com/office/powerpoint/2010/main" val="25276020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4" name="Foliennummernplatzhalter 3"/>
          <p:cNvSpPr>
            <a:spLocks noGrp="1"/>
          </p:cNvSpPr>
          <p:nvPr>
            <p:ph type="sldNum" sz="quarter" idx="5"/>
          </p:nvPr>
        </p:nvSpPr>
        <p:spPr/>
        <p:txBody>
          <a:bodyPr/>
          <a:lstStyle/>
          <a:p>
            <a:pPr>
              <a:defRPr/>
            </a:pPr>
            <a:fld id="{55336D37-FEAD-46BC-9750-CB944492EF58}" type="slidenum">
              <a:rPr lang="de-AT" smtClean="0"/>
              <a:pPr>
                <a:defRPr/>
              </a:pPr>
              <a:t>3</a:t>
            </a:fld>
            <a:endParaRPr lang="de-AT" dirty="0"/>
          </a:p>
        </p:txBody>
      </p:sp>
    </p:spTree>
    <p:extLst>
      <p:ext uri="{BB962C8B-B14F-4D97-AF65-F5344CB8AC3E}">
        <p14:creationId xmlns:p14="http://schemas.microsoft.com/office/powerpoint/2010/main" val="3965533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endParaRPr lang="de-AT"/>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de-AT"/>
          </a:p>
        </p:txBody>
      </p:sp>
      <p:sp>
        <p:nvSpPr>
          <p:cNvPr id="4" name="Datumsplatzhalter 3"/>
          <p:cNvSpPr>
            <a:spLocks noGrp="1"/>
          </p:cNvSpPr>
          <p:nvPr>
            <p:ph type="dt" sz="half" idx="10"/>
          </p:nvPr>
        </p:nvSpPr>
        <p:spPr/>
        <p:txBody>
          <a:bodyPr/>
          <a:lstStyle/>
          <a:p>
            <a:r>
              <a:rPr lang="de-DE"/>
              <a:t>16.10.2015</a:t>
            </a:r>
            <a:endParaRPr lang="de-AT"/>
          </a:p>
        </p:txBody>
      </p:sp>
      <p:sp>
        <p:nvSpPr>
          <p:cNvPr id="5" name="Fußzeilenplatzhalter 4"/>
          <p:cNvSpPr>
            <a:spLocks noGrp="1"/>
          </p:cNvSpPr>
          <p:nvPr>
            <p:ph type="ftr" sz="quarter" idx="11"/>
          </p:nvPr>
        </p:nvSpPr>
        <p:spPr/>
        <p:txBody>
          <a:bodyPr/>
          <a:lstStyle/>
          <a:p>
            <a:r>
              <a:rPr lang="de-AT"/>
              <a:t>Keynesianismus                                                                                  Christian Grimm</a:t>
            </a:r>
          </a:p>
        </p:txBody>
      </p:sp>
      <p:sp>
        <p:nvSpPr>
          <p:cNvPr id="6" name="Foliennummernplatzhalter 5"/>
          <p:cNvSpPr>
            <a:spLocks noGrp="1"/>
          </p:cNvSpPr>
          <p:nvPr>
            <p:ph type="sldNum" sz="quarter" idx="12"/>
          </p:nvPr>
        </p:nvSpPr>
        <p:spPr/>
        <p:txBody>
          <a:bodyPr/>
          <a:lstStyle/>
          <a:p>
            <a:fld id="{488CD3E2-7609-4102-80D0-1B5C2685F597}" type="slidenum">
              <a:rPr lang="de-AT" smtClean="0"/>
              <a:t>‹Nr.›</a:t>
            </a:fld>
            <a:endParaRPr lang="de-AT"/>
          </a:p>
        </p:txBody>
      </p:sp>
    </p:spTree>
    <p:extLst>
      <p:ext uri="{BB962C8B-B14F-4D97-AF65-F5344CB8AC3E}">
        <p14:creationId xmlns:p14="http://schemas.microsoft.com/office/powerpoint/2010/main" val="21684408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p:cNvSpPr>
            <a:spLocks noGrp="1"/>
          </p:cNvSpPr>
          <p:nvPr>
            <p:ph type="dt" sz="half" idx="10"/>
          </p:nvPr>
        </p:nvSpPr>
        <p:spPr/>
        <p:txBody>
          <a:bodyPr/>
          <a:lstStyle/>
          <a:p>
            <a:r>
              <a:rPr lang="de-DE"/>
              <a:t>16.10.2015</a:t>
            </a:r>
            <a:endParaRPr lang="de-AT"/>
          </a:p>
        </p:txBody>
      </p:sp>
      <p:sp>
        <p:nvSpPr>
          <p:cNvPr id="5" name="Fußzeilenplatzhalter 4"/>
          <p:cNvSpPr>
            <a:spLocks noGrp="1"/>
          </p:cNvSpPr>
          <p:nvPr>
            <p:ph type="ftr" sz="quarter" idx="11"/>
          </p:nvPr>
        </p:nvSpPr>
        <p:spPr/>
        <p:txBody>
          <a:bodyPr/>
          <a:lstStyle/>
          <a:p>
            <a:r>
              <a:rPr lang="de-AT"/>
              <a:t>Keynesianismus                                                                                  Christian Grimm</a:t>
            </a:r>
          </a:p>
        </p:txBody>
      </p:sp>
      <p:sp>
        <p:nvSpPr>
          <p:cNvPr id="6" name="Foliennummernplatzhalter 5"/>
          <p:cNvSpPr>
            <a:spLocks noGrp="1"/>
          </p:cNvSpPr>
          <p:nvPr>
            <p:ph type="sldNum" sz="quarter" idx="12"/>
          </p:nvPr>
        </p:nvSpPr>
        <p:spPr/>
        <p:txBody>
          <a:bodyPr/>
          <a:lstStyle/>
          <a:p>
            <a:fld id="{488CD3E2-7609-4102-80D0-1B5C2685F597}" type="slidenum">
              <a:rPr lang="de-AT" smtClean="0"/>
              <a:t>‹Nr.›</a:t>
            </a:fld>
            <a:endParaRPr lang="de-AT"/>
          </a:p>
        </p:txBody>
      </p:sp>
    </p:spTree>
    <p:extLst>
      <p:ext uri="{BB962C8B-B14F-4D97-AF65-F5344CB8AC3E}">
        <p14:creationId xmlns:p14="http://schemas.microsoft.com/office/powerpoint/2010/main" val="1986975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endParaRPr lang="de-AT"/>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p:cNvSpPr>
            <a:spLocks noGrp="1"/>
          </p:cNvSpPr>
          <p:nvPr>
            <p:ph type="dt" sz="half" idx="10"/>
          </p:nvPr>
        </p:nvSpPr>
        <p:spPr/>
        <p:txBody>
          <a:bodyPr/>
          <a:lstStyle/>
          <a:p>
            <a:r>
              <a:rPr lang="de-DE"/>
              <a:t>16.10.2015</a:t>
            </a:r>
            <a:endParaRPr lang="de-AT"/>
          </a:p>
        </p:txBody>
      </p:sp>
      <p:sp>
        <p:nvSpPr>
          <p:cNvPr id="5" name="Fußzeilenplatzhalter 4"/>
          <p:cNvSpPr>
            <a:spLocks noGrp="1"/>
          </p:cNvSpPr>
          <p:nvPr>
            <p:ph type="ftr" sz="quarter" idx="11"/>
          </p:nvPr>
        </p:nvSpPr>
        <p:spPr/>
        <p:txBody>
          <a:bodyPr/>
          <a:lstStyle/>
          <a:p>
            <a:r>
              <a:rPr lang="de-AT"/>
              <a:t>Keynesianismus                                                                                  Christian Grimm</a:t>
            </a:r>
          </a:p>
        </p:txBody>
      </p:sp>
      <p:sp>
        <p:nvSpPr>
          <p:cNvPr id="6" name="Foliennummernplatzhalter 5"/>
          <p:cNvSpPr>
            <a:spLocks noGrp="1"/>
          </p:cNvSpPr>
          <p:nvPr>
            <p:ph type="sldNum" sz="quarter" idx="12"/>
          </p:nvPr>
        </p:nvSpPr>
        <p:spPr/>
        <p:txBody>
          <a:bodyPr/>
          <a:lstStyle/>
          <a:p>
            <a:fld id="{488CD3E2-7609-4102-80D0-1B5C2685F597}" type="slidenum">
              <a:rPr lang="de-AT" smtClean="0"/>
              <a:t>‹Nr.›</a:t>
            </a:fld>
            <a:endParaRPr lang="de-AT"/>
          </a:p>
        </p:txBody>
      </p:sp>
    </p:spTree>
    <p:extLst>
      <p:ext uri="{BB962C8B-B14F-4D97-AF65-F5344CB8AC3E}">
        <p14:creationId xmlns:p14="http://schemas.microsoft.com/office/powerpoint/2010/main" val="36444320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cSld name="Titel mit Logo">
    <p:spTree>
      <p:nvGrpSpPr>
        <p:cNvPr id="1" name=""/>
        <p:cNvGrpSpPr/>
        <p:nvPr/>
      </p:nvGrpSpPr>
      <p:grpSpPr>
        <a:xfrm>
          <a:off x="0" y="0"/>
          <a:ext cx="0" cy="0"/>
          <a:chOff x="0" y="0"/>
          <a:chExt cx="0" cy="0"/>
        </a:xfrm>
      </p:grpSpPr>
      <p:pic>
        <p:nvPicPr>
          <p:cNvPr id="6" name="Grafik 7"/>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5517" y="5191126"/>
            <a:ext cx="2819400" cy="126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6"/>
          <p:cNvPicPr>
            <a:picLocks noChangeAspect="1"/>
          </p:cNvPicPr>
          <p:nvPr/>
        </p:nvPicPr>
        <p:blipFill rotWithShape="1">
          <a:blip r:embed="rId3" cstate="print">
            <a:duotone>
              <a:prstClr val="black"/>
              <a:schemeClr val="bg2">
                <a:tint val="45000"/>
                <a:satMod val="400000"/>
              </a:schemeClr>
            </a:duotone>
            <a:extLst>
              <a:ext uri="{28A0092B-C50C-407E-A947-70E740481C1C}">
                <a14:useLocalDpi xmlns:a14="http://schemas.microsoft.com/office/drawing/2010/main" val="0"/>
              </a:ext>
            </a:extLst>
          </a:blip>
          <a:srcRect l="27339" t="15819" r="44018" b="42469"/>
          <a:stretch/>
        </p:blipFill>
        <p:spPr>
          <a:xfrm>
            <a:off x="601426" y="2412000"/>
            <a:ext cx="2307401" cy="15012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32701" y="5373688"/>
            <a:ext cx="2139951" cy="863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726628" y="551477"/>
            <a:ext cx="10584000" cy="1943630"/>
          </a:xfrm>
        </p:spPr>
        <p:txBody>
          <a:bodyPr anchor="b"/>
          <a:lstStyle>
            <a:lvl1pPr algn="l">
              <a:defRPr sz="4500" baseline="0">
                <a:latin typeface="Arial Black" panose="020B0A04020102020204" pitchFamily="34" charset="0"/>
              </a:defRPr>
            </a:lvl1pPr>
          </a:lstStyle>
          <a:p>
            <a:r>
              <a:rPr lang="de-DE"/>
              <a:t>Titelmasterformat durch Klicken bearbeiten</a:t>
            </a:r>
            <a:endParaRPr lang="en-US" dirty="0"/>
          </a:p>
        </p:txBody>
      </p:sp>
      <p:sp>
        <p:nvSpPr>
          <p:cNvPr id="3" name="Subtitle 2"/>
          <p:cNvSpPr>
            <a:spLocks noGrp="1"/>
          </p:cNvSpPr>
          <p:nvPr>
            <p:ph type="subTitle" idx="1"/>
          </p:nvPr>
        </p:nvSpPr>
        <p:spPr>
          <a:xfrm>
            <a:off x="741393" y="3879265"/>
            <a:ext cx="10584000" cy="845078"/>
          </a:xfrm>
        </p:spPr>
        <p:txBody>
          <a:bodyPr>
            <a:noAutofit/>
          </a:bodyPr>
          <a:lstStyle>
            <a:lvl1pPr marL="0" indent="0" algn="l">
              <a:spcBef>
                <a:spcPts val="0"/>
              </a:spcBef>
              <a:buNone/>
              <a:defRPr sz="18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en-US" dirty="0"/>
          </a:p>
        </p:txBody>
      </p:sp>
      <p:sp>
        <p:nvSpPr>
          <p:cNvPr id="10" name="Bildplatzhalter 9"/>
          <p:cNvSpPr>
            <a:spLocks noGrp="1"/>
          </p:cNvSpPr>
          <p:nvPr>
            <p:ph type="pic" sz="quarter" idx="10"/>
          </p:nvPr>
        </p:nvSpPr>
        <p:spPr>
          <a:xfrm>
            <a:off x="7637929" y="5436846"/>
            <a:ext cx="1846729" cy="770400"/>
          </a:xfrm>
        </p:spPr>
        <p:txBody>
          <a:bodyPr rtlCol="0">
            <a:noAutofit/>
          </a:bodyPr>
          <a:lstStyle>
            <a:lvl1pPr marL="0" indent="0">
              <a:buNone/>
              <a:defRPr sz="1400"/>
            </a:lvl1pPr>
          </a:lstStyle>
          <a:p>
            <a:pPr lvl="0"/>
            <a:r>
              <a:rPr lang="de-DE" noProof="0"/>
              <a:t>Bild durch Klicken auf Symbol hinzufügen</a:t>
            </a:r>
            <a:endParaRPr lang="en-US" noProof="0" dirty="0"/>
          </a:p>
        </p:txBody>
      </p:sp>
      <p:sp>
        <p:nvSpPr>
          <p:cNvPr id="11" name="Bildplatzhalter 9"/>
          <p:cNvSpPr>
            <a:spLocks noGrp="1"/>
          </p:cNvSpPr>
          <p:nvPr>
            <p:ph type="pic" sz="quarter" idx="11"/>
          </p:nvPr>
        </p:nvSpPr>
        <p:spPr>
          <a:xfrm>
            <a:off x="9484658" y="5436846"/>
            <a:ext cx="1846729" cy="770400"/>
          </a:xfrm>
        </p:spPr>
        <p:txBody>
          <a:bodyPr rtlCol="0">
            <a:noAutofit/>
          </a:bodyPr>
          <a:lstStyle>
            <a:lvl1pPr marL="0" indent="0">
              <a:buNone/>
              <a:defRPr sz="1400"/>
            </a:lvl1pPr>
          </a:lstStyle>
          <a:p>
            <a:pPr lvl="0"/>
            <a:r>
              <a:rPr lang="de-DE" noProof="0"/>
              <a:t>Bild durch Klicken auf Symbol hinzufügen</a:t>
            </a:r>
            <a:endParaRPr lang="en-US" noProof="0" dirty="0"/>
          </a:p>
        </p:txBody>
      </p:sp>
    </p:spTree>
    <p:extLst>
      <p:ext uri="{BB962C8B-B14F-4D97-AF65-F5344CB8AC3E}">
        <p14:creationId xmlns:p14="http://schemas.microsoft.com/office/powerpoint/2010/main" val="20024871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Text">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3751" y="6276975"/>
            <a:ext cx="1403349" cy="5667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lvl1pPr>
              <a:defRPr baseline="0"/>
            </a:lvl1pPr>
          </a:lstStyle>
          <a:p>
            <a:r>
              <a:rPr lang="de-DE"/>
              <a:t>Titelmasterformat durch Klicken bearbeiten</a:t>
            </a:r>
            <a:endParaRPr lang="en-US" dirty="0"/>
          </a:p>
        </p:txBody>
      </p:sp>
      <p:sp>
        <p:nvSpPr>
          <p:cNvPr id="3" name="Content Placehold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Bildplatzhalter 8"/>
          <p:cNvSpPr>
            <a:spLocks noGrp="1"/>
          </p:cNvSpPr>
          <p:nvPr>
            <p:ph type="pic" sz="quarter" idx="13"/>
          </p:nvPr>
        </p:nvSpPr>
        <p:spPr>
          <a:xfrm>
            <a:off x="2065867" y="6356350"/>
            <a:ext cx="1017600" cy="352800"/>
          </a:xfrm>
        </p:spPr>
        <p:txBody>
          <a:bodyPr lIns="36000" tIns="72000" bIns="0" rtlCol="0">
            <a:noAutofit/>
          </a:bodyPr>
          <a:lstStyle>
            <a:lvl1pPr marL="0" indent="0">
              <a:lnSpc>
                <a:spcPts val="900"/>
              </a:lnSpc>
              <a:spcBef>
                <a:spcPts val="0"/>
              </a:spcBef>
              <a:buNone/>
              <a:defRPr sz="800" baseline="0"/>
            </a:lvl1pPr>
          </a:lstStyle>
          <a:p>
            <a:pPr lvl="0"/>
            <a:r>
              <a:rPr lang="de-DE" noProof="0"/>
              <a:t>Bild durch Klicken auf Symbol hinzufügen</a:t>
            </a:r>
            <a:endParaRPr lang="de-AT" noProof="0" dirty="0"/>
          </a:p>
        </p:txBody>
      </p:sp>
      <p:sp>
        <p:nvSpPr>
          <p:cNvPr id="8" name="Textplatzhalter 5"/>
          <p:cNvSpPr>
            <a:spLocks noGrp="1"/>
          </p:cNvSpPr>
          <p:nvPr>
            <p:ph type="body" sz="quarter" idx="25"/>
          </p:nvPr>
        </p:nvSpPr>
        <p:spPr>
          <a:xfrm>
            <a:off x="731024" y="5927412"/>
            <a:ext cx="10584000" cy="278127"/>
          </a:xfrm>
        </p:spPr>
        <p:txBody>
          <a:bodyPr anchor="b">
            <a:noAutofit/>
          </a:bodyPr>
          <a:lstStyle>
            <a:lvl1pPr marL="0" indent="0">
              <a:lnSpc>
                <a:spcPct val="83000"/>
              </a:lnSpc>
              <a:buNone/>
              <a:defRPr sz="800" b="0">
                <a:latin typeface="+mn-lt"/>
              </a:defRPr>
            </a:lvl1pPr>
            <a:lvl2pPr marL="198000" indent="0">
              <a:lnSpc>
                <a:spcPts val="1000"/>
              </a:lnSpc>
              <a:buNone/>
              <a:defRPr sz="750"/>
            </a:lvl2pPr>
            <a:lvl3pPr marL="396000" indent="0">
              <a:lnSpc>
                <a:spcPts val="1000"/>
              </a:lnSpc>
              <a:buNone/>
              <a:defRPr sz="750"/>
            </a:lvl3pPr>
            <a:lvl4pPr marL="594000" indent="0">
              <a:lnSpc>
                <a:spcPts val="1000"/>
              </a:lnSpc>
              <a:buNone/>
              <a:defRPr sz="750"/>
            </a:lvl4pPr>
            <a:lvl5pPr marL="792000" indent="0">
              <a:lnSpc>
                <a:spcPts val="1000"/>
              </a:lnSpc>
              <a:buNone/>
              <a:defRPr sz="750"/>
            </a:lvl5pPr>
          </a:lstStyle>
          <a:p>
            <a:pPr lvl="0"/>
            <a:r>
              <a:rPr lang="de-DE"/>
              <a:t>Textmasterformat bearbeiten</a:t>
            </a:r>
          </a:p>
        </p:txBody>
      </p:sp>
      <p:sp>
        <p:nvSpPr>
          <p:cNvPr id="9" name="Datumsplatzhalter 8"/>
          <p:cNvSpPr>
            <a:spLocks noGrp="1"/>
          </p:cNvSpPr>
          <p:nvPr>
            <p:ph type="dt" sz="half" idx="26"/>
          </p:nvPr>
        </p:nvSpPr>
        <p:spPr/>
        <p:txBody>
          <a:bodyPr/>
          <a:lstStyle>
            <a:lvl1pPr>
              <a:defRPr/>
            </a:lvl1pPr>
          </a:lstStyle>
          <a:p>
            <a:pPr>
              <a:defRPr/>
            </a:pPr>
            <a:r>
              <a:rPr lang="de-DE"/>
              <a:t>16.10.2015</a:t>
            </a:r>
            <a:endParaRPr lang="en-US"/>
          </a:p>
        </p:txBody>
      </p:sp>
      <p:sp>
        <p:nvSpPr>
          <p:cNvPr id="10" name="Fußzeilenplatzhalter 9"/>
          <p:cNvSpPr>
            <a:spLocks noGrp="1"/>
          </p:cNvSpPr>
          <p:nvPr>
            <p:ph type="ftr" sz="quarter" idx="27"/>
          </p:nvPr>
        </p:nvSpPr>
        <p:spPr/>
        <p:txBody>
          <a:bodyPr/>
          <a:lstStyle>
            <a:lvl1pPr>
              <a:defRPr/>
            </a:lvl1pPr>
          </a:lstStyle>
          <a:p>
            <a:pPr>
              <a:defRPr/>
            </a:pPr>
            <a:r>
              <a:rPr lang="en-US"/>
              <a:t>Keynesianismus                                                                                  Christian Grimm</a:t>
            </a:r>
          </a:p>
        </p:txBody>
      </p:sp>
      <p:sp>
        <p:nvSpPr>
          <p:cNvPr id="11" name="Foliennummernplatzhalter 10"/>
          <p:cNvSpPr>
            <a:spLocks noGrp="1"/>
          </p:cNvSpPr>
          <p:nvPr>
            <p:ph type="sldNum" sz="quarter" idx="28"/>
          </p:nvPr>
        </p:nvSpPr>
        <p:spPr/>
        <p:txBody>
          <a:bodyPr/>
          <a:lstStyle>
            <a:lvl1pPr>
              <a:defRPr/>
            </a:lvl1pPr>
          </a:lstStyle>
          <a:p>
            <a:pPr>
              <a:defRPr/>
            </a:pPr>
            <a:fld id="{51EF73C4-7383-4D02-88E4-46A021CC6BDF}" type="slidenum">
              <a:rPr lang="en-US"/>
              <a:pPr>
                <a:defRPr/>
              </a:pPr>
              <a:t>‹Nr.›</a:t>
            </a:fld>
            <a:endParaRPr lang="en-US"/>
          </a:p>
        </p:txBody>
      </p:sp>
    </p:spTree>
    <p:extLst>
      <p:ext uri="{BB962C8B-B14F-4D97-AF65-F5344CB8AC3E}">
        <p14:creationId xmlns:p14="http://schemas.microsoft.com/office/powerpoint/2010/main" val="2898145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p:cNvSpPr>
            <a:spLocks noGrp="1"/>
          </p:cNvSpPr>
          <p:nvPr>
            <p:ph type="dt" sz="half" idx="10"/>
          </p:nvPr>
        </p:nvSpPr>
        <p:spPr/>
        <p:txBody>
          <a:bodyPr/>
          <a:lstStyle/>
          <a:p>
            <a:r>
              <a:rPr lang="de-DE"/>
              <a:t>16.10.2015</a:t>
            </a:r>
            <a:endParaRPr lang="de-AT"/>
          </a:p>
        </p:txBody>
      </p:sp>
      <p:sp>
        <p:nvSpPr>
          <p:cNvPr id="5" name="Fußzeilenplatzhalter 4"/>
          <p:cNvSpPr>
            <a:spLocks noGrp="1"/>
          </p:cNvSpPr>
          <p:nvPr>
            <p:ph type="ftr" sz="quarter" idx="11"/>
          </p:nvPr>
        </p:nvSpPr>
        <p:spPr/>
        <p:txBody>
          <a:bodyPr/>
          <a:lstStyle/>
          <a:p>
            <a:r>
              <a:rPr lang="de-AT"/>
              <a:t>Keynesianismus                                                                                  Christian Grimm</a:t>
            </a:r>
          </a:p>
        </p:txBody>
      </p:sp>
      <p:sp>
        <p:nvSpPr>
          <p:cNvPr id="6" name="Foliennummernplatzhalter 5"/>
          <p:cNvSpPr>
            <a:spLocks noGrp="1"/>
          </p:cNvSpPr>
          <p:nvPr>
            <p:ph type="sldNum" sz="quarter" idx="12"/>
          </p:nvPr>
        </p:nvSpPr>
        <p:spPr/>
        <p:txBody>
          <a:bodyPr/>
          <a:lstStyle/>
          <a:p>
            <a:fld id="{488CD3E2-7609-4102-80D0-1B5C2685F597}" type="slidenum">
              <a:rPr lang="de-AT" smtClean="0"/>
              <a:t>‹Nr.›</a:t>
            </a:fld>
            <a:endParaRPr lang="de-AT"/>
          </a:p>
        </p:txBody>
      </p:sp>
    </p:spTree>
    <p:extLst>
      <p:ext uri="{BB962C8B-B14F-4D97-AF65-F5344CB8AC3E}">
        <p14:creationId xmlns:p14="http://schemas.microsoft.com/office/powerpoint/2010/main" val="3096725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endParaRPr lang="de-AT"/>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r>
              <a:rPr lang="de-DE"/>
              <a:t>16.10.2015</a:t>
            </a:r>
            <a:endParaRPr lang="de-AT"/>
          </a:p>
        </p:txBody>
      </p:sp>
      <p:sp>
        <p:nvSpPr>
          <p:cNvPr id="5" name="Fußzeilenplatzhalter 4"/>
          <p:cNvSpPr>
            <a:spLocks noGrp="1"/>
          </p:cNvSpPr>
          <p:nvPr>
            <p:ph type="ftr" sz="quarter" idx="11"/>
          </p:nvPr>
        </p:nvSpPr>
        <p:spPr/>
        <p:txBody>
          <a:bodyPr/>
          <a:lstStyle/>
          <a:p>
            <a:r>
              <a:rPr lang="de-AT"/>
              <a:t>Keynesianismus                                                                                  Christian Grimm</a:t>
            </a:r>
          </a:p>
        </p:txBody>
      </p:sp>
      <p:sp>
        <p:nvSpPr>
          <p:cNvPr id="6" name="Foliennummernplatzhalter 5"/>
          <p:cNvSpPr>
            <a:spLocks noGrp="1"/>
          </p:cNvSpPr>
          <p:nvPr>
            <p:ph type="sldNum" sz="quarter" idx="12"/>
          </p:nvPr>
        </p:nvSpPr>
        <p:spPr/>
        <p:txBody>
          <a:bodyPr/>
          <a:lstStyle/>
          <a:p>
            <a:fld id="{488CD3E2-7609-4102-80D0-1B5C2685F597}" type="slidenum">
              <a:rPr lang="de-AT" smtClean="0"/>
              <a:t>‹Nr.›</a:t>
            </a:fld>
            <a:endParaRPr lang="de-AT"/>
          </a:p>
        </p:txBody>
      </p:sp>
    </p:spTree>
    <p:extLst>
      <p:ext uri="{BB962C8B-B14F-4D97-AF65-F5344CB8AC3E}">
        <p14:creationId xmlns:p14="http://schemas.microsoft.com/office/powerpoint/2010/main" val="29085452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Inhaltsplatzhalter 2"/>
          <p:cNvSpPr>
            <a:spLocks noGrp="1"/>
          </p:cNvSpPr>
          <p:nvPr>
            <p:ph sz="half" idx="1"/>
          </p:nvPr>
        </p:nvSpPr>
        <p:spPr>
          <a:xfrm>
            <a:off x="838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p:cNvSpPr>
            <a:spLocks noGrp="1"/>
          </p:cNvSpPr>
          <p:nvPr>
            <p:ph sz="half" idx="2"/>
          </p:nvPr>
        </p:nvSpPr>
        <p:spPr>
          <a:xfrm>
            <a:off x="6172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Datumsplatzhalter 4"/>
          <p:cNvSpPr>
            <a:spLocks noGrp="1"/>
          </p:cNvSpPr>
          <p:nvPr>
            <p:ph type="dt" sz="half" idx="10"/>
          </p:nvPr>
        </p:nvSpPr>
        <p:spPr/>
        <p:txBody>
          <a:bodyPr/>
          <a:lstStyle/>
          <a:p>
            <a:r>
              <a:rPr lang="de-DE"/>
              <a:t>16.10.2015</a:t>
            </a:r>
            <a:endParaRPr lang="de-AT"/>
          </a:p>
        </p:txBody>
      </p:sp>
      <p:sp>
        <p:nvSpPr>
          <p:cNvPr id="6" name="Fußzeilenplatzhalter 5"/>
          <p:cNvSpPr>
            <a:spLocks noGrp="1"/>
          </p:cNvSpPr>
          <p:nvPr>
            <p:ph type="ftr" sz="quarter" idx="11"/>
          </p:nvPr>
        </p:nvSpPr>
        <p:spPr/>
        <p:txBody>
          <a:bodyPr/>
          <a:lstStyle/>
          <a:p>
            <a:r>
              <a:rPr lang="de-AT"/>
              <a:t>Keynesianismus                                                                                  Christian Grimm</a:t>
            </a:r>
          </a:p>
        </p:txBody>
      </p:sp>
      <p:sp>
        <p:nvSpPr>
          <p:cNvPr id="7" name="Foliennummernplatzhalter 6"/>
          <p:cNvSpPr>
            <a:spLocks noGrp="1"/>
          </p:cNvSpPr>
          <p:nvPr>
            <p:ph type="sldNum" sz="quarter" idx="12"/>
          </p:nvPr>
        </p:nvSpPr>
        <p:spPr/>
        <p:txBody>
          <a:bodyPr/>
          <a:lstStyle/>
          <a:p>
            <a:fld id="{488CD3E2-7609-4102-80D0-1B5C2685F597}" type="slidenum">
              <a:rPr lang="de-AT" smtClean="0"/>
              <a:t>‹Nr.›</a:t>
            </a:fld>
            <a:endParaRPr lang="de-AT"/>
          </a:p>
        </p:txBody>
      </p:sp>
    </p:spTree>
    <p:extLst>
      <p:ext uri="{BB962C8B-B14F-4D97-AF65-F5344CB8AC3E}">
        <p14:creationId xmlns:p14="http://schemas.microsoft.com/office/powerpoint/2010/main" val="2523661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endParaRPr lang="de-AT"/>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Datumsplatzhalter 6"/>
          <p:cNvSpPr>
            <a:spLocks noGrp="1"/>
          </p:cNvSpPr>
          <p:nvPr>
            <p:ph type="dt" sz="half" idx="10"/>
          </p:nvPr>
        </p:nvSpPr>
        <p:spPr/>
        <p:txBody>
          <a:bodyPr/>
          <a:lstStyle/>
          <a:p>
            <a:r>
              <a:rPr lang="de-DE"/>
              <a:t>16.10.2015</a:t>
            </a:r>
            <a:endParaRPr lang="de-AT"/>
          </a:p>
        </p:txBody>
      </p:sp>
      <p:sp>
        <p:nvSpPr>
          <p:cNvPr id="8" name="Fußzeilenplatzhalter 7"/>
          <p:cNvSpPr>
            <a:spLocks noGrp="1"/>
          </p:cNvSpPr>
          <p:nvPr>
            <p:ph type="ftr" sz="quarter" idx="11"/>
          </p:nvPr>
        </p:nvSpPr>
        <p:spPr/>
        <p:txBody>
          <a:bodyPr/>
          <a:lstStyle/>
          <a:p>
            <a:r>
              <a:rPr lang="de-AT"/>
              <a:t>Keynesianismus                                                                                  Christian Grimm</a:t>
            </a:r>
          </a:p>
        </p:txBody>
      </p:sp>
      <p:sp>
        <p:nvSpPr>
          <p:cNvPr id="9" name="Foliennummernplatzhalter 8"/>
          <p:cNvSpPr>
            <a:spLocks noGrp="1"/>
          </p:cNvSpPr>
          <p:nvPr>
            <p:ph type="sldNum" sz="quarter" idx="12"/>
          </p:nvPr>
        </p:nvSpPr>
        <p:spPr/>
        <p:txBody>
          <a:bodyPr/>
          <a:lstStyle/>
          <a:p>
            <a:fld id="{488CD3E2-7609-4102-80D0-1B5C2685F597}" type="slidenum">
              <a:rPr lang="de-AT" smtClean="0"/>
              <a:t>‹Nr.›</a:t>
            </a:fld>
            <a:endParaRPr lang="de-AT"/>
          </a:p>
        </p:txBody>
      </p:sp>
    </p:spTree>
    <p:extLst>
      <p:ext uri="{BB962C8B-B14F-4D97-AF65-F5344CB8AC3E}">
        <p14:creationId xmlns:p14="http://schemas.microsoft.com/office/powerpoint/2010/main" val="3485187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Datumsplatzhalter 2"/>
          <p:cNvSpPr>
            <a:spLocks noGrp="1"/>
          </p:cNvSpPr>
          <p:nvPr>
            <p:ph type="dt" sz="half" idx="10"/>
          </p:nvPr>
        </p:nvSpPr>
        <p:spPr/>
        <p:txBody>
          <a:bodyPr/>
          <a:lstStyle/>
          <a:p>
            <a:r>
              <a:rPr lang="de-DE"/>
              <a:t>16.10.2015</a:t>
            </a:r>
            <a:endParaRPr lang="de-AT"/>
          </a:p>
        </p:txBody>
      </p:sp>
      <p:sp>
        <p:nvSpPr>
          <p:cNvPr id="4" name="Fußzeilenplatzhalter 3"/>
          <p:cNvSpPr>
            <a:spLocks noGrp="1"/>
          </p:cNvSpPr>
          <p:nvPr>
            <p:ph type="ftr" sz="quarter" idx="11"/>
          </p:nvPr>
        </p:nvSpPr>
        <p:spPr/>
        <p:txBody>
          <a:bodyPr/>
          <a:lstStyle/>
          <a:p>
            <a:r>
              <a:rPr lang="de-AT"/>
              <a:t>Keynesianismus                                                                                  Christian Grimm</a:t>
            </a:r>
          </a:p>
        </p:txBody>
      </p:sp>
      <p:sp>
        <p:nvSpPr>
          <p:cNvPr id="5" name="Foliennummernplatzhalter 4"/>
          <p:cNvSpPr>
            <a:spLocks noGrp="1"/>
          </p:cNvSpPr>
          <p:nvPr>
            <p:ph type="sldNum" sz="quarter" idx="12"/>
          </p:nvPr>
        </p:nvSpPr>
        <p:spPr/>
        <p:txBody>
          <a:bodyPr/>
          <a:lstStyle/>
          <a:p>
            <a:fld id="{488CD3E2-7609-4102-80D0-1B5C2685F597}" type="slidenum">
              <a:rPr lang="de-AT" smtClean="0"/>
              <a:t>‹Nr.›</a:t>
            </a:fld>
            <a:endParaRPr lang="de-AT"/>
          </a:p>
        </p:txBody>
      </p:sp>
    </p:spTree>
    <p:extLst>
      <p:ext uri="{BB962C8B-B14F-4D97-AF65-F5344CB8AC3E}">
        <p14:creationId xmlns:p14="http://schemas.microsoft.com/office/powerpoint/2010/main" val="3771715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de-DE"/>
              <a:t>16.10.2015</a:t>
            </a:r>
            <a:endParaRPr lang="de-AT"/>
          </a:p>
        </p:txBody>
      </p:sp>
      <p:sp>
        <p:nvSpPr>
          <p:cNvPr id="3" name="Fußzeilenplatzhalter 2"/>
          <p:cNvSpPr>
            <a:spLocks noGrp="1"/>
          </p:cNvSpPr>
          <p:nvPr>
            <p:ph type="ftr" sz="quarter" idx="11"/>
          </p:nvPr>
        </p:nvSpPr>
        <p:spPr/>
        <p:txBody>
          <a:bodyPr/>
          <a:lstStyle/>
          <a:p>
            <a:r>
              <a:rPr lang="de-AT"/>
              <a:t>Keynesianismus                                                                                  Christian Grimm</a:t>
            </a:r>
          </a:p>
        </p:txBody>
      </p:sp>
      <p:sp>
        <p:nvSpPr>
          <p:cNvPr id="4" name="Foliennummernplatzhalter 3"/>
          <p:cNvSpPr>
            <a:spLocks noGrp="1"/>
          </p:cNvSpPr>
          <p:nvPr>
            <p:ph type="sldNum" sz="quarter" idx="12"/>
          </p:nvPr>
        </p:nvSpPr>
        <p:spPr/>
        <p:txBody>
          <a:bodyPr/>
          <a:lstStyle/>
          <a:p>
            <a:fld id="{488CD3E2-7609-4102-80D0-1B5C2685F597}" type="slidenum">
              <a:rPr lang="de-AT" smtClean="0"/>
              <a:t>‹Nr.›</a:t>
            </a:fld>
            <a:endParaRPr lang="de-AT"/>
          </a:p>
        </p:txBody>
      </p:sp>
    </p:spTree>
    <p:extLst>
      <p:ext uri="{BB962C8B-B14F-4D97-AF65-F5344CB8AC3E}">
        <p14:creationId xmlns:p14="http://schemas.microsoft.com/office/powerpoint/2010/main" val="1759988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endParaRPr lang="de-AT"/>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r>
              <a:rPr lang="de-DE"/>
              <a:t>16.10.2015</a:t>
            </a:r>
            <a:endParaRPr lang="de-AT"/>
          </a:p>
        </p:txBody>
      </p:sp>
      <p:sp>
        <p:nvSpPr>
          <p:cNvPr id="6" name="Fußzeilenplatzhalter 5"/>
          <p:cNvSpPr>
            <a:spLocks noGrp="1"/>
          </p:cNvSpPr>
          <p:nvPr>
            <p:ph type="ftr" sz="quarter" idx="11"/>
          </p:nvPr>
        </p:nvSpPr>
        <p:spPr/>
        <p:txBody>
          <a:bodyPr/>
          <a:lstStyle/>
          <a:p>
            <a:r>
              <a:rPr lang="de-AT"/>
              <a:t>Keynesianismus                                                                                  Christian Grimm</a:t>
            </a:r>
          </a:p>
        </p:txBody>
      </p:sp>
      <p:sp>
        <p:nvSpPr>
          <p:cNvPr id="7" name="Foliennummernplatzhalter 6"/>
          <p:cNvSpPr>
            <a:spLocks noGrp="1"/>
          </p:cNvSpPr>
          <p:nvPr>
            <p:ph type="sldNum" sz="quarter" idx="12"/>
          </p:nvPr>
        </p:nvSpPr>
        <p:spPr/>
        <p:txBody>
          <a:bodyPr/>
          <a:lstStyle/>
          <a:p>
            <a:fld id="{488CD3E2-7609-4102-80D0-1B5C2685F597}" type="slidenum">
              <a:rPr lang="de-AT" smtClean="0"/>
              <a:t>‹Nr.›</a:t>
            </a:fld>
            <a:endParaRPr lang="de-AT"/>
          </a:p>
        </p:txBody>
      </p:sp>
    </p:spTree>
    <p:extLst>
      <p:ext uri="{BB962C8B-B14F-4D97-AF65-F5344CB8AC3E}">
        <p14:creationId xmlns:p14="http://schemas.microsoft.com/office/powerpoint/2010/main" val="4149721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endParaRPr lang="de-AT"/>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r>
              <a:rPr lang="de-DE"/>
              <a:t>16.10.2015</a:t>
            </a:r>
            <a:endParaRPr lang="de-AT"/>
          </a:p>
        </p:txBody>
      </p:sp>
      <p:sp>
        <p:nvSpPr>
          <p:cNvPr id="6" name="Fußzeilenplatzhalter 5"/>
          <p:cNvSpPr>
            <a:spLocks noGrp="1"/>
          </p:cNvSpPr>
          <p:nvPr>
            <p:ph type="ftr" sz="quarter" idx="11"/>
          </p:nvPr>
        </p:nvSpPr>
        <p:spPr/>
        <p:txBody>
          <a:bodyPr/>
          <a:lstStyle/>
          <a:p>
            <a:r>
              <a:rPr lang="de-AT"/>
              <a:t>Keynesianismus                                                                                  Christian Grimm</a:t>
            </a:r>
          </a:p>
        </p:txBody>
      </p:sp>
      <p:sp>
        <p:nvSpPr>
          <p:cNvPr id="7" name="Foliennummernplatzhalter 6"/>
          <p:cNvSpPr>
            <a:spLocks noGrp="1"/>
          </p:cNvSpPr>
          <p:nvPr>
            <p:ph type="sldNum" sz="quarter" idx="12"/>
          </p:nvPr>
        </p:nvSpPr>
        <p:spPr/>
        <p:txBody>
          <a:bodyPr/>
          <a:lstStyle/>
          <a:p>
            <a:fld id="{488CD3E2-7609-4102-80D0-1B5C2685F597}" type="slidenum">
              <a:rPr lang="de-AT" smtClean="0"/>
              <a:t>‹Nr.›</a:t>
            </a:fld>
            <a:endParaRPr lang="de-AT"/>
          </a:p>
        </p:txBody>
      </p:sp>
    </p:spTree>
    <p:extLst>
      <p:ext uri="{BB962C8B-B14F-4D97-AF65-F5344CB8AC3E}">
        <p14:creationId xmlns:p14="http://schemas.microsoft.com/office/powerpoint/2010/main" val="3926004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endParaRPr lang="de-AT"/>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de-DE"/>
              <a:t>16.10.2015</a:t>
            </a:r>
            <a:endParaRPr lang="de-AT"/>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AT"/>
              <a:t>Keynesianismus                                                                                  Christian Grimm</a:t>
            </a:r>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8CD3E2-7609-4102-80D0-1B5C2685F597}" type="slidenum">
              <a:rPr lang="de-AT" smtClean="0"/>
              <a:t>‹Nr.›</a:t>
            </a:fld>
            <a:endParaRPr lang="de-AT"/>
          </a:p>
        </p:txBody>
      </p:sp>
    </p:spTree>
    <p:extLst>
      <p:ext uri="{BB962C8B-B14F-4D97-AF65-F5344CB8AC3E}">
        <p14:creationId xmlns:p14="http://schemas.microsoft.com/office/powerpoint/2010/main" val="36439802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noGrp="1" noChangeArrowheads="1"/>
          </p:cNvSpPr>
          <p:nvPr>
            <p:ph type="ctrTitle"/>
          </p:nvPr>
        </p:nvSpPr>
        <p:spPr>
          <a:xfrm>
            <a:off x="2143874" y="764704"/>
            <a:ext cx="8491537" cy="1586830"/>
          </a:xfrm>
        </p:spPr>
        <p:txBody>
          <a:bodyPr/>
          <a:lstStyle/>
          <a:p>
            <a:pPr>
              <a:defRPr/>
            </a:pPr>
            <a:r>
              <a:rPr lang="de-DE" altLang="en-US" sz="3200" dirty="0"/>
              <a:t>Kulturgeschichte des Denkens über die Wirtschaft II</a:t>
            </a:r>
          </a:p>
        </p:txBody>
      </p:sp>
      <p:sp>
        <p:nvSpPr>
          <p:cNvPr id="28675" name="Rectangle 3"/>
          <p:cNvSpPr>
            <a:spLocks noGrp="1" noChangeArrowheads="1"/>
          </p:cNvSpPr>
          <p:nvPr>
            <p:ph type="subTitle" idx="1"/>
          </p:nvPr>
        </p:nvSpPr>
        <p:spPr>
          <a:xfrm>
            <a:off x="2082800" y="3906982"/>
            <a:ext cx="7939088" cy="1361209"/>
          </a:xfrm>
        </p:spPr>
        <p:txBody>
          <a:bodyPr/>
          <a:lstStyle/>
          <a:p>
            <a:pPr>
              <a:spcBef>
                <a:spcPct val="0"/>
              </a:spcBef>
              <a:buFont typeface="Arial Black" pitchFamily="34" charset="0"/>
              <a:buNone/>
            </a:pPr>
            <a:r>
              <a:rPr lang="de-DE" altLang="en-US" sz="2500" b="1" dirty="0"/>
              <a:t>John Maynard Keynes: Sozioökonomische Hintergründe, die General </a:t>
            </a:r>
            <a:r>
              <a:rPr lang="de-DE" altLang="en-US" sz="2500" b="1" dirty="0" err="1"/>
              <a:t>Theory</a:t>
            </a:r>
            <a:r>
              <a:rPr lang="de-DE" altLang="en-US" sz="2500" b="1" dirty="0"/>
              <a:t> und </a:t>
            </a:r>
            <a:r>
              <a:rPr lang="de-DE" altLang="en-US" sz="2500" b="1" dirty="0" err="1"/>
              <a:t>keynesianische</a:t>
            </a:r>
            <a:r>
              <a:rPr lang="de-DE" altLang="en-US" sz="2500" b="1" dirty="0"/>
              <a:t> Wirtschaftspraxis</a:t>
            </a:r>
          </a:p>
          <a:p>
            <a:pPr algn="ctr">
              <a:spcBef>
                <a:spcPct val="0"/>
              </a:spcBef>
              <a:buFont typeface="Arial Black" pitchFamily="34" charset="0"/>
              <a:buNone/>
            </a:pPr>
            <a:r>
              <a:rPr lang="de-DE" altLang="en-US" sz="2500" i="1" dirty="0"/>
              <a:t>Christian Grimm</a:t>
            </a:r>
          </a:p>
        </p:txBody>
      </p:sp>
    </p:spTree>
    <p:extLst>
      <p:ext uri="{BB962C8B-B14F-4D97-AF65-F5344CB8AC3E}">
        <p14:creationId xmlns:p14="http://schemas.microsoft.com/office/powerpoint/2010/main" val="42143397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4000" b="1" dirty="0"/>
              <a:t>Kurzbiografie und Werke</a:t>
            </a:r>
            <a:endParaRPr lang="de-AT" sz="4000" dirty="0"/>
          </a:p>
        </p:txBody>
      </p:sp>
      <p:sp>
        <p:nvSpPr>
          <p:cNvPr id="3" name="Inhaltsplatzhalter 2"/>
          <p:cNvSpPr>
            <a:spLocks noGrp="1"/>
          </p:cNvSpPr>
          <p:nvPr>
            <p:ph idx="1"/>
          </p:nvPr>
        </p:nvSpPr>
        <p:spPr/>
        <p:txBody>
          <a:bodyPr/>
          <a:lstStyle/>
          <a:p>
            <a:r>
              <a:rPr lang="de-AT" dirty="0"/>
              <a:t>Ab 1908 Dozent für Ökonomie am Kings College in Cambridge</a:t>
            </a:r>
          </a:p>
          <a:p>
            <a:r>
              <a:rPr lang="de-AT" dirty="0"/>
              <a:t>Während des 1. Weltkriegs Angestellter des britischen Finanzministeriums (HM Treasury)</a:t>
            </a:r>
          </a:p>
          <a:p>
            <a:r>
              <a:rPr lang="de-AT" dirty="0"/>
              <a:t>1919 Teilnehmer der britischen Delegation an den Friedensverhandlungen nach dem 1. Weltkrieg</a:t>
            </a:r>
          </a:p>
          <a:p>
            <a:pPr lvl="1">
              <a:buFont typeface="Courier New" panose="02070309020205020404" pitchFamily="49" charset="0"/>
              <a:buChar char="o"/>
            </a:pPr>
            <a:r>
              <a:rPr lang="de-AT" dirty="0"/>
              <a:t>Diskussion um die Höhe der deutschen Reparationszahlungen</a:t>
            </a:r>
          </a:p>
          <a:p>
            <a:pPr lvl="1">
              <a:buFont typeface="Courier New" panose="02070309020205020404" pitchFamily="49" charset="0"/>
              <a:buChar char="o"/>
            </a:pPr>
            <a:r>
              <a:rPr lang="de-AT" dirty="0"/>
              <a:t>Aus Protest vor den unnachgiebigen Positionen der Franzosen Austritt aus der Delegation im Juni</a:t>
            </a:r>
          </a:p>
          <a:p>
            <a:pPr lvl="1">
              <a:buFont typeface="Courier New" panose="02070309020205020404" pitchFamily="49" charset="0"/>
              <a:buChar char="o"/>
            </a:pPr>
            <a:r>
              <a:rPr lang="de-AT" i="1" dirty="0"/>
              <a:t>„Economic Consequences of the Peace“ </a:t>
            </a:r>
            <a:r>
              <a:rPr lang="de-AT" dirty="0"/>
              <a:t>(1919) als wirkmächtige Streitschrift über die Bestimmungen der Friedensverträge </a:t>
            </a:r>
          </a:p>
          <a:p>
            <a:endParaRPr lang="de-AT" dirty="0"/>
          </a:p>
        </p:txBody>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10</a:t>
            </a:fld>
            <a:endParaRPr lang="en-US" dirty="0"/>
          </a:p>
        </p:txBody>
      </p:sp>
    </p:spTree>
    <p:extLst>
      <p:ext uri="{BB962C8B-B14F-4D97-AF65-F5344CB8AC3E}">
        <p14:creationId xmlns:p14="http://schemas.microsoft.com/office/powerpoint/2010/main" val="6044211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4000" b="1" dirty="0"/>
              <a:t>The Economic Consequences of the Peace (1919)</a:t>
            </a:r>
            <a:endParaRPr lang="de-AT" sz="4000" dirty="0"/>
          </a:p>
        </p:txBody>
      </p:sp>
      <p:sp>
        <p:nvSpPr>
          <p:cNvPr id="3" name="Inhaltsplatzhalter 2"/>
          <p:cNvSpPr>
            <a:spLocks noGrp="1"/>
          </p:cNvSpPr>
          <p:nvPr>
            <p:ph idx="1"/>
          </p:nvPr>
        </p:nvSpPr>
        <p:spPr/>
        <p:txBody>
          <a:bodyPr/>
          <a:lstStyle/>
          <a:p>
            <a:pPr marL="0" indent="0" algn="ctr">
              <a:buNone/>
            </a:pPr>
            <a:r>
              <a:rPr lang="de-AT" i="1" dirty="0"/>
              <a:t>„</a:t>
            </a:r>
            <a:r>
              <a:rPr lang="de-AT" dirty="0"/>
              <a:t>Durch krankhafte Täuschung und rücksichtsloses Selbstbewusstsein getrieben</a:t>
            </a:r>
            <a:r>
              <a:rPr lang="de-AT" i="1" dirty="0"/>
              <a:t>, </a:t>
            </a:r>
            <a:r>
              <a:rPr lang="de-AT" b="1" i="1" dirty="0"/>
              <a:t>stürzte</a:t>
            </a:r>
            <a:r>
              <a:rPr lang="de-AT" i="1" dirty="0"/>
              <a:t> </a:t>
            </a:r>
            <a:r>
              <a:rPr lang="de-AT" b="1" i="1" dirty="0"/>
              <a:t>das</a:t>
            </a:r>
            <a:r>
              <a:rPr lang="de-AT" i="1" dirty="0"/>
              <a:t> </a:t>
            </a:r>
            <a:r>
              <a:rPr lang="de-AT" b="1" i="1" dirty="0"/>
              <a:t>deutsche Volk</a:t>
            </a:r>
            <a:r>
              <a:rPr lang="de-AT" i="1" dirty="0"/>
              <a:t> die </a:t>
            </a:r>
            <a:r>
              <a:rPr lang="de-AT" b="1" i="1" dirty="0"/>
              <a:t>Fundamente</a:t>
            </a:r>
            <a:r>
              <a:rPr lang="de-AT" i="1" dirty="0"/>
              <a:t>, auf denen wir alle lebten und bauten. </a:t>
            </a:r>
            <a:r>
              <a:rPr lang="de-AT" b="1" i="1" dirty="0"/>
              <a:t>Aber</a:t>
            </a:r>
            <a:r>
              <a:rPr lang="de-AT" i="1" dirty="0"/>
              <a:t> die </a:t>
            </a:r>
            <a:r>
              <a:rPr lang="de-AT" b="1" i="1" dirty="0"/>
              <a:t>Wortführer </a:t>
            </a:r>
            <a:r>
              <a:rPr lang="de-AT" i="1" dirty="0"/>
              <a:t>des</a:t>
            </a:r>
            <a:r>
              <a:rPr lang="de-AT" b="1" i="1" dirty="0"/>
              <a:t> französischen </a:t>
            </a:r>
            <a:r>
              <a:rPr lang="de-AT" i="1" dirty="0"/>
              <a:t>und des </a:t>
            </a:r>
            <a:r>
              <a:rPr lang="de-AT" b="1" i="1" dirty="0"/>
              <a:t>britischen Volkes </a:t>
            </a:r>
            <a:r>
              <a:rPr lang="de-AT" i="1" dirty="0"/>
              <a:t>haben das Wagnis unternommen, den </a:t>
            </a:r>
            <a:r>
              <a:rPr lang="de-AT" b="1" i="1" dirty="0"/>
              <a:t>Umsturz zu vollenden</a:t>
            </a:r>
            <a:r>
              <a:rPr lang="de-AT" i="1" dirty="0"/>
              <a:t>, den Deutschland begann, </a:t>
            </a:r>
            <a:r>
              <a:rPr lang="de-AT" b="1" i="1" dirty="0"/>
              <a:t>durch einen Frieden</a:t>
            </a:r>
            <a:r>
              <a:rPr lang="de-AT" i="1" dirty="0"/>
              <a:t>, </a:t>
            </a:r>
            <a:r>
              <a:rPr lang="de-AT" b="1" i="1" dirty="0"/>
              <a:t>dessen Verwirklichung das </a:t>
            </a:r>
            <a:r>
              <a:rPr lang="de-AT" i="1" dirty="0"/>
              <a:t>empfindliche, verwickelte, durch den Krieg bereits erschütterte und </a:t>
            </a:r>
            <a:r>
              <a:rPr lang="de-AT" b="1" i="1" dirty="0"/>
              <a:t>zerrissene System </a:t>
            </a:r>
            <a:r>
              <a:rPr lang="de-AT" i="1" dirty="0"/>
              <a:t>[…] noch </a:t>
            </a:r>
            <a:r>
              <a:rPr lang="de-AT" b="1" i="1" dirty="0"/>
              <a:t>weiter zerstören </a:t>
            </a:r>
            <a:r>
              <a:rPr lang="de-AT" i="1" dirty="0"/>
              <a:t>muss, statt es wiederherzustellen“ </a:t>
            </a:r>
            <a:r>
              <a:rPr lang="de-AT" dirty="0"/>
              <a:t>(Keynes 2006 </a:t>
            </a:r>
            <a:r>
              <a:rPr lang="de-AT" dirty="0">
                <a:latin typeface="Times New Roman"/>
                <a:cs typeface="Times New Roman"/>
              </a:rPr>
              <a:t>[</a:t>
            </a:r>
            <a:r>
              <a:rPr lang="de-AT" dirty="0"/>
              <a:t>1919</a:t>
            </a:r>
            <a:r>
              <a:rPr lang="de-AT" dirty="0">
                <a:latin typeface="Times New Roman"/>
                <a:cs typeface="Times New Roman"/>
              </a:rPr>
              <a:t>]</a:t>
            </a:r>
            <a:r>
              <a:rPr lang="de-AT" dirty="0"/>
              <a:t>: 39). </a:t>
            </a:r>
          </a:p>
          <a:p>
            <a:endParaRPr lang="de-AT" dirty="0"/>
          </a:p>
        </p:txBody>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11</a:t>
            </a:fld>
            <a:endParaRPr lang="en-US" dirty="0"/>
          </a:p>
        </p:txBody>
      </p:sp>
    </p:spTree>
    <p:extLst>
      <p:ext uri="{BB962C8B-B14F-4D97-AF65-F5344CB8AC3E}">
        <p14:creationId xmlns:p14="http://schemas.microsoft.com/office/powerpoint/2010/main" val="2064898797"/>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4000" b="1" dirty="0"/>
              <a:t>Kurzbiografie und Werke</a:t>
            </a:r>
            <a:endParaRPr lang="de-AT" sz="4000" dirty="0"/>
          </a:p>
        </p:txBody>
      </p:sp>
      <p:sp>
        <p:nvSpPr>
          <p:cNvPr id="3" name="Inhaltsplatzhalter 2"/>
          <p:cNvSpPr>
            <a:spLocks noGrp="1"/>
          </p:cNvSpPr>
          <p:nvPr>
            <p:ph idx="1"/>
          </p:nvPr>
        </p:nvSpPr>
        <p:spPr>
          <a:xfrm>
            <a:off x="838200" y="1690688"/>
            <a:ext cx="10515600" cy="4486275"/>
          </a:xfrm>
        </p:spPr>
        <p:txBody>
          <a:bodyPr/>
          <a:lstStyle/>
          <a:p>
            <a:r>
              <a:rPr lang="de-AT" dirty="0"/>
              <a:t>Zwischen den Weltkriegen Engagement als Börsenspekulant</a:t>
            </a:r>
          </a:p>
          <a:p>
            <a:pPr lvl="1">
              <a:buFont typeface="Courier New" panose="02070309020205020404" pitchFamily="49" charset="0"/>
              <a:buChar char="o"/>
            </a:pPr>
            <a:r>
              <a:rPr lang="de-AT" dirty="0"/>
              <a:t>Mittels Termingeschäfte Wetten auf Kursverlauf einer Währung</a:t>
            </a:r>
          </a:p>
          <a:p>
            <a:pPr lvl="1">
              <a:buFont typeface="Courier New" panose="02070309020205020404" pitchFamily="49" charset="0"/>
              <a:buChar char="o"/>
            </a:pPr>
            <a:r>
              <a:rPr lang="de-AT" dirty="0"/>
              <a:t>Zweimaliger Verlust seines Vermögens (1923, 1929)</a:t>
            </a:r>
          </a:p>
          <a:p>
            <a:r>
              <a:rPr lang="de-AT" dirty="0"/>
              <a:t>Erste Kritik an Neoklassik in </a:t>
            </a:r>
            <a:r>
              <a:rPr lang="de-AT" i="1" dirty="0"/>
              <a:t>„Tract on Monetary Reform“ </a:t>
            </a:r>
            <a:r>
              <a:rPr lang="de-AT" dirty="0"/>
              <a:t>(1923)</a:t>
            </a:r>
          </a:p>
          <a:p>
            <a:pPr marL="0" indent="0" algn="ctr">
              <a:buNone/>
            </a:pPr>
            <a:r>
              <a:rPr lang="de-AT" i="1" dirty="0"/>
              <a:t>„</a:t>
            </a:r>
            <a:r>
              <a:rPr lang="en-GB" i="1" dirty="0"/>
              <a:t>In the long run we are all dead. Economists set themselves too easy, too useless a task if in tempestuous seasons they can only tell us that when the storm is long past the ocean is flat again</a:t>
            </a:r>
            <a:r>
              <a:rPr lang="de-DE" i="1" dirty="0"/>
              <a:t>“ </a:t>
            </a:r>
            <a:r>
              <a:rPr lang="de-DE" dirty="0"/>
              <a:t>(Keynes 1923: 80).</a:t>
            </a:r>
          </a:p>
          <a:p>
            <a:r>
              <a:rPr lang="de-DE" dirty="0"/>
              <a:t>Engagement in der britischen Liberal Party</a:t>
            </a:r>
          </a:p>
          <a:p>
            <a:pPr lvl="1">
              <a:buFont typeface="Courier New" panose="02070309020205020404" pitchFamily="49" charset="0"/>
              <a:buChar char="o"/>
            </a:pPr>
            <a:r>
              <a:rPr lang="de-DE" dirty="0"/>
              <a:t>Beratung bei Wahlprogramm des liberalen Expremiers David Lloyd George</a:t>
            </a:r>
          </a:p>
          <a:p>
            <a:endParaRPr lang="de-AT" dirty="0"/>
          </a:p>
        </p:txBody>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12</a:t>
            </a:fld>
            <a:endParaRPr lang="en-US"/>
          </a:p>
        </p:txBody>
      </p:sp>
    </p:spTree>
    <p:extLst>
      <p:ext uri="{BB962C8B-B14F-4D97-AF65-F5344CB8AC3E}">
        <p14:creationId xmlns:p14="http://schemas.microsoft.com/office/powerpoint/2010/main" val="7999058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4000" b="1" dirty="0"/>
              <a:t>Kurzbiografie und Werke</a:t>
            </a:r>
            <a:endParaRPr lang="de-AT" sz="4000" dirty="0"/>
          </a:p>
        </p:txBody>
      </p:sp>
      <p:sp>
        <p:nvSpPr>
          <p:cNvPr id="3" name="Inhaltsplatzhalter 2"/>
          <p:cNvSpPr>
            <a:spLocks noGrp="1"/>
          </p:cNvSpPr>
          <p:nvPr>
            <p:ph idx="1"/>
          </p:nvPr>
        </p:nvSpPr>
        <p:spPr>
          <a:xfrm>
            <a:off x="838200" y="1548245"/>
            <a:ext cx="10515600" cy="4628718"/>
          </a:xfrm>
        </p:spPr>
        <p:txBody>
          <a:bodyPr>
            <a:normAutofit lnSpcReduction="10000"/>
          </a:bodyPr>
          <a:lstStyle/>
          <a:p>
            <a:r>
              <a:rPr lang="de-AT" i="1" dirty="0"/>
              <a:t>„A Treatise on Money“ </a:t>
            </a:r>
            <a:r>
              <a:rPr lang="de-AT" dirty="0"/>
              <a:t>(1930) als theoretischer Wendepunkt</a:t>
            </a:r>
          </a:p>
          <a:p>
            <a:pPr lvl="1">
              <a:buFont typeface="Courier New" panose="02070309020205020404" pitchFamily="49" charset="0"/>
              <a:buChar char="o"/>
            </a:pPr>
            <a:r>
              <a:rPr lang="de-AT" dirty="0"/>
              <a:t>Während der fünfjährigen Arbeitszeit zentrale Veränderungen seiner Ansichten</a:t>
            </a:r>
          </a:p>
          <a:p>
            <a:r>
              <a:rPr lang="de-AT" dirty="0"/>
              <a:t>Zunächst Festhalten am Zinsmechanismus als zentrale ökonomische Steuerungsinstanz (neoklassisches Kapitalmarktmodell)</a:t>
            </a:r>
          </a:p>
          <a:p>
            <a:pPr lvl="1">
              <a:buFont typeface="Courier New" panose="02070309020205020404" pitchFamily="49" charset="0"/>
              <a:buChar char="o"/>
            </a:pPr>
            <a:r>
              <a:rPr lang="de-AT" dirty="0"/>
              <a:t>In Phasen der Hochkonjunktur Zinserhöhung durch Zentralbank (Verteuerung der Kredite führen zu geringen Investitionen der Unternehmen)</a:t>
            </a:r>
          </a:p>
          <a:p>
            <a:pPr lvl="1">
              <a:buFont typeface="Courier New" panose="02070309020205020404" pitchFamily="49" charset="0"/>
              <a:buChar char="o"/>
            </a:pPr>
            <a:r>
              <a:rPr lang="de-AT" dirty="0"/>
              <a:t>In Phasen des Abschwungs Zinssenkung durch Zentralbank (Verbilligte Kredite für mehr Investitionen)</a:t>
            </a:r>
          </a:p>
          <a:p>
            <a:r>
              <a:rPr lang="de-AT" dirty="0"/>
              <a:t>Nullzinssatz verfehlte jedoch Wirkung in der WWK</a:t>
            </a:r>
          </a:p>
          <a:p>
            <a:pPr lvl="1">
              <a:buFont typeface="Courier New" panose="02070309020205020404" pitchFamily="49" charset="0"/>
              <a:buChar char="o"/>
            </a:pPr>
            <a:r>
              <a:rPr lang="de-AT" dirty="0"/>
              <a:t>Keine positiven Effekte auf Investitionen, da Banken keine Kredite mehr vergaben und Unternehmen Überkapazitäten besaßen</a:t>
            </a:r>
          </a:p>
          <a:p>
            <a:endParaRPr lang="de-AT" dirty="0"/>
          </a:p>
        </p:txBody>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13</a:t>
            </a:fld>
            <a:endParaRPr lang="en-US"/>
          </a:p>
        </p:txBody>
      </p:sp>
    </p:spTree>
    <p:extLst>
      <p:ext uri="{BB962C8B-B14F-4D97-AF65-F5344CB8AC3E}">
        <p14:creationId xmlns:p14="http://schemas.microsoft.com/office/powerpoint/2010/main" val="9261676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4000" b="1" dirty="0"/>
              <a:t>Kurzbiografie und Werke</a:t>
            </a:r>
            <a:endParaRPr lang="de-AT" sz="4000" dirty="0"/>
          </a:p>
        </p:txBody>
      </p:sp>
      <p:sp>
        <p:nvSpPr>
          <p:cNvPr id="3" name="Inhaltsplatzhalter 2"/>
          <p:cNvSpPr>
            <a:spLocks noGrp="1"/>
          </p:cNvSpPr>
          <p:nvPr>
            <p:ph idx="1"/>
          </p:nvPr>
        </p:nvSpPr>
        <p:spPr>
          <a:xfrm>
            <a:off x="838200" y="1690688"/>
            <a:ext cx="10515600" cy="4486275"/>
          </a:xfrm>
        </p:spPr>
        <p:txBody>
          <a:bodyPr/>
          <a:lstStyle/>
          <a:p>
            <a:r>
              <a:rPr lang="de-AT" dirty="0"/>
              <a:t>Ab 1931 Entwicklung eines neuen theoretischen Ansatzes in Diskussionsgruppen (</a:t>
            </a:r>
            <a:r>
              <a:rPr lang="de-AT" i="1" dirty="0"/>
              <a:t>Cambridge Circus</a:t>
            </a:r>
            <a:r>
              <a:rPr lang="de-AT" dirty="0"/>
              <a:t>)</a:t>
            </a:r>
          </a:p>
          <a:p>
            <a:pPr marL="0" indent="0" algn="ctr">
              <a:buNone/>
            </a:pPr>
            <a:r>
              <a:rPr lang="en-GB" sz="2400" i="1" dirty="0"/>
              <a:t>„To understand my state of mind, however, you have to know that I believe myself to be writing a book on economic theory which will largely revolutionise—not, I suppose, at once but in the course of the next ten years—the way the world thinks about economic problems“  </a:t>
            </a:r>
            <a:r>
              <a:rPr lang="de-DE" sz="2400" dirty="0"/>
              <a:t>(Brief an George Bernard Shaw, 1935).</a:t>
            </a:r>
            <a:endParaRPr lang="de-AT" sz="2400" dirty="0"/>
          </a:p>
          <a:p>
            <a:r>
              <a:rPr lang="de-AT" dirty="0"/>
              <a:t>Veröffentlichung seines Hauptwerks </a:t>
            </a:r>
            <a:r>
              <a:rPr lang="de-AT" i="1" dirty="0"/>
              <a:t>„</a:t>
            </a:r>
            <a:r>
              <a:rPr lang="en-GB" i="1" dirty="0"/>
              <a:t>The General Theory of Employment, Interest and Money“</a:t>
            </a:r>
            <a:r>
              <a:rPr lang="en-GB" dirty="0"/>
              <a:t> </a:t>
            </a:r>
            <a:r>
              <a:rPr lang="de-AT" dirty="0"/>
              <a:t>(1936) als Anstoß eines Paradigmenwechsels in der Ökonomik</a:t>
            </a:r>
          </a:p>
          <a:p>
            <a:endParaRPr lang="de-AT" dirty="0"/>
          </a:p>
        </p:txBody>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14</a:t>
            </a:fld>
            <a:endParaRPr lang="en-US"/>
          </a:p>
        </p:txBody>
      </p:sp>
    </p:spTree>
    <p:extLst>
      <p:ext uri="{BB962C8B-B14F-4D97-AF65-F5344CB8AC3E}">
        <p14:creationId xmlns:p14="http://schemas.microsoft.com/office/powerpoint/2010/main" val="26104109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4000" b="1" dirty="0"/>
              <a:t>Kurzbiografie und Werke</a:t>
            </a:r>
            <a:endParaRPr lang="de-AT" sz="4000" dirty="0"/>
          </a:p>
        </p:txBody>
      </p:sp>
      <p:sp>
        <p:nvSpPr>
          <p:cNvPr id="3" name="Inhaltsplatzhalter 2"/>
          <p:cNvSpPr>
            <a:spLocks noGrp="1"/>
          </p:cNvSpPr>
          <p:nvPr>
            <p:ph idx="1"/>
          </p:nvPr>
        </p:nvSpPr>
        <p:spPr/>
        <p:txBody>
          <a:bodyPr/>
          <a:lstStyle/>
          <a:p>
            <a:r>
              <a:rPr lang="de-AT" dirty="0"/>
              <a:t>Herzinfarkt 1937 und zweijährige Genesungszeit</a:t>
            </a:r>
          </a:p>
          <a:p>
            <a:r>
              <a:rPr lang="de-AT" dirty="0"/>
              <a:t>Ab 1940 erneuter Berater des britischen Finanzministeriums</a:t>
            </a:r>
          </a:p>
          <a:p>
            <a:pPr lvl="1">
              <a:buFont typeface="Courier New" panose="02070309020205020404" pitchFamily="49" charset="0"/>
              <a:buChar char="o"/>
            </a:pPr>
            <a:r>
              <a:rPr lang="de-AT" dirty="0"/>
              <a:t>Auseinandersetzungen mit Fragen über eine neues Wechselkursregime</a:t>
            </a:r>
          </a:p>
          <a:p>
            <a:r>
              <a:rPr lang="de-AT" dirty="0"/>
              <a:t>Leiter der britischen Delegation auf der Konferenz von Bretton Woods</a:t>
            </a:r>
          </a:p>
          <a:p>
            <a:pPr lvl="1">
              <a:buFont typeface="Courier New" panose="02070309020205020404" pitchFamily="49" charset="0"/>
              <a:buChar char="o"/>
            </a:pPr>
            <a:r>
              <a:rPr lang="de-AT" dirty="0"/>
              <a:t>Verhandlungen über die Gestaltung einer neuen Weltwährungsordnung, die nach Kriegsende gelten soll</a:t>
            </a:r>
          </a:p>
          <a:p>
            <a:pPr lvl="1">
              <a:buFont typeface="Courier New" panose="02070309020205020404" pitchFamily="49" charset="0"/>
              <a:buChar char="o"/>
            </a:pPr>
            <a:r>
              <a:rPr lang="de-AT" dirty="0"/>
              <a:t>Unterzeichnung des Schlussdokuments im Juli 1944</a:t>
            </a:r>
          </a:p>
          <a:p>
            <a:r>
              <a:rPr lang="de-AT" dirty="0"/>
              <a:t>1946 Tod durch Herzversagen</a:t>
            </a:r>
          </a:p>
          <a:p>
            <a:endParaRPr lang="de-AT" dirty="0"/>
          </a:p>
        </p:txBody>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15</a:t>
            </a:fld>
            <a:endParaRPr lang="en-US"/>
          </a:p>
        </p:txBody>
      </p:sp>
    </p:spTree>
    <p:extLst>
      <p:ext uri="{BB962C8B-B14F-4D97-AF65-F5344CB8AC3E}">
        <p14:creationId xmlns:p14="http://schemas.microsoft.com/office/powerpoint/2010/main" val="6878564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162415"/>
            <a:ext cx="10515600" cy="1325563"/>
          </a:xfrm>
        </p:spPr>
        <p:txBody>
          <a:bodyPr>
            <a:normAutofit/>
          </a:bodyPr>
          <a:lstStyle/>
          <a:p>
            <a:r>
              <a:rPr lang="de-AT" sz="4000" b="1" dirty="0"/>
              <a:t>Übersicht zentrale Werke</a:t>
            </a:r>
          </a:p>
        </p:txBody>
      </p:sp>
      <p:sp>
        <p:nvSpPr>
          <p:cNvPr id="3" name="Inhaltsplatzhalter 2"/>
          <p:cNvSpPr>
            <a:spLocks noGrp="1"/>
          </p:cNvSpPr>
          <p:nvPr>
            <p:ph idx="1"/>
          </p:nvPr>
        </p:nvSpPr>
        <p:spPr>
          <a:xfrm>
            <a:off x="838200" y="1487978"/>
            <a:ext cx="10515600" cy="4688985"/>
          </a:xfrm>
        </p:spPr>
        <p:txBody>
          <a:bodyPr>
            <a:normAutofit/>
          </a:bodyPr>
          <a:lstStyle/>
          <a:p>
            <a:r>
              <a:rPr lang="de-AT" altLang="en-US" dirty="0"/>
              <a:t>1919: The Economic Consequences of the Peace (Die ökonomischen Folgen des Friedensvertrags)</a:t>
            </a:r>
          </a:p>
          <a:p>
            <a:r>
              <a:rPr lang="de-AT" altLang="en-US" dirty="0"/>
              <a:t>1921: The Treatise on Probability (Abhandlung über die Wahrscheinlichkeit; Dissertation)</a:t>
            </a:r>
          </a:p>
          <a:p>
            <a:r>
              <a:rPr lang="de-AT" altLang="en-US" dirty="0"/>
              <a:t>1923: Tract on Monetary Reform (Ein Traktat über Währungsreform)</a:t>
            </a:r>
          </a:p>
          <a:p>
            <a:r>
              <a:rPr lang="de-AT" altLang="en-US" dirty="0"/>
              <a:t>1930: The Treatise on Money (Abhandlung vom Gelde)</a:t>
            </a:r>
          </a:p>
          <a:p>
            <a:r>
              <a:rPr lang="de-AT" altLang="en-US" dirty="0"/>
              <a:t>1930: </a:t>
            </a:r>
            <a:r>
              <a:rPr lang="en-GB" altLang="en-US" dirty="0"/>
              <a:t>Economic Possibilities for our Grandchildren </a:t>
            </a:r>
            <a:r>
              <a:rPr lang="de-AT" altLang="en-US" dirty="0"/>
              <a:t>(Wirtschaftlichen Möglichkeiten unserer Enkel)</a:t>
            </a:r>
          </a:p>
          <a:p>
            <a:r>
              <a:rPr lang="de-AT" altLang="en-US" b="1" dirty="0"/>
              <a:t>1936: </a:t>
            </a:r>
            <a:r>
              <a:rPr lang="en-GB" altLang="en-US" b="1" dirty="0"/>
              <a:t>The General Theory of Employment, Interest and Money </a:t>
            </a:r>
            <a:r>
              <a:rPr lang="de-AT" altLang="en-US" b="1" dirty="0"/>
              <a:t>(Die Allgemeine Theorie der Beschäftigung, des Zinses und des Geldes)</a:t>
            </a:r>
          </a:p>
          <a:p>
            <a:pPr marL="0" indent="0">
              <a:buNone/>
            </a:pPr>
            <a:endParaRPr lang="de-AT" altLang="en-US" b="1" dirty="0"/>
          </a:p>
          <a:p>
            <a:endParaRPr lang="de-AT" dirty="0"/>
          </a:p>
        </p:txBody>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16</a:t>
            </a:fld>
            <a:endParaRPr lang="en-US"/>
          </a:p>
        </p:txBody>
      </p:sp>
    </p:spTree>
    <p:extLst>
      <p:ext uri="{BB962C8B-B14F-4D97-AF65-F5344CB8AC3E}">
        <p14:creationId xmlns:p14="http://schemas.microsoft.com/office/powerpoint/2010/main" val="19617606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b="1" dirty="0"/>
              <a:t>3.Begriffserklärung Keynesianismus</a:t>
            </a:r>
          </a:p>
        </p:txBody>
      </p:sp>
      <p:sp>
        <p:nvSpPr>
          <p:cNvPr id="3" name="Inhaltsplatzhalter 2"/>
          <p:cNvSpPr>
            <a:spLocks noGrp="1"/>
          </p:cNvSpPr>
          <p:nvPr>
            <p:ph idx="1"/>
          </p:nvPr>
        </p:nvSpPr>
        <p:spPr>
          <a:xfrm>
            <a:off x="838200" y="1690688"/>
            <a:ext cx="10515600" cy="4486275"/>
          </a:xfrm>
        </p:spPr>
        <p:txBody>
          <a:bodyPr>
            <a:normAutofit/>
          </a:bodyPr>
          <a:lstStyle/>
          <a:p>
            <a:r>
              <a:rPr lang="de-AT" dirty="0"/>
              <a:t>Begriff Keynesianismus umfasst zumindest zwei verschiedene Bedeutungsebenen</a:t>
            </a:r>
          </a:p>
          <a:p>
            <a:r>
              <a:rPr lang="de-AT" dirty="0"/>
              <a:t>Unterscheidung zwischen Keynesianismus als</a:t>
            </a:r>
          </a:p>
          <a:p>
            <a:pPr marL="971550" lvl="1" indent="-514350">
              <a:buAutoNum type="romanLcParenBoth"/>
            </a:pPr>
            <a:r>
              <a:rPr lang="de-AT" dirty="0"/>
              <a:t>wirtschaftstheoretischer Ansatz (Fokussierung auf theoretische Aussagen des originären Keynesianismus; jedoch im Laufe der Zeit Herausbildung verschiedener Interpretationsströmungen) </a:t>
            </a:r>
          </a:p>
          <a:p>
            <a:pPr marL="971550" lvl="1" indent="-514350">
              <a:buFont typeface="Arial" panose="020B0604020202020204" pitchFamily="34" charset="0"/>
              <a:buAutoNum type="romanLcParenBoth"/>
            </a:pPr>
            <a:r>
              <a:rPr lang="de-AT" dirty="0"/>
              <a:t>reales wirtschaftspolitisches Konzept, welches in den westlichen Industrienationen eine Epoche geprägt hat (</a:t>
            </a:r>
            <a:r>
              <a:rPr lang="de-AT" i="1" dirty="0"/>
              <a:t>Golden Age of Capitalism</a:t>
            </a:r>
            <a:r>
              <a:rPr lang="de-AT" dirty="0"/>
              <a:t>) </a:t>
            </a:r>
          </a:p>
          <a:p>
            <a:pPr marL="971550" lvl="1" indent="-514350">
              <a:buAutoNum type="romanLcParenBoth"/>
            </a:pPr>
            <a:endParaRPr lang="de-AT" dirty="0"/>
          </a:p>
        </p:txBody>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17</a:t>
            </a:fld>
            <a:endParaRPr lang="en-US"/>
          </a:p>
        </p:txBody>
      </p:sp>
    </p:spTree>
    <p:extLst>
      <p:ext uri="{BB962C8B-B14F-4D97-AF65-F5344CB8AC3E}">
        <p14:creationId xmlns:p14="http://schemas.microsoft.com/office/powerpoint/2010/main" val="42118333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4000" b="1" dirty="0"/>
              <a:t>Begriffserklärung Keynesianismus</a:t>
            </a:r>
          </a:p>
        </p:txBody>
      </p:sp>
      <p:sp>
        <p:nvSpPr>
          <p:cNvPr id="3" name="Inhaltsplatzhalter 2"/>
          <p:cNvSpPr>
            <a:spLocks noGrp="1"/>
          </p:cNvSpPr>
          <p:nvPr>
            <p:ph idx="1"/>
          </p:nvPr>
        </p:nvSpPr>
        <p:spPr>
          <a:xfrm>
            <a:off x="838200" y="1537854"/>
            <a:ext cx="10515600" cy="4818495"/>
          </a:xfrm>
        </p:spPr>
        <p:txBody>
          <a:bodyPr>
            <a:normAutofit/>
          </a:bodyPr>
          <a:lstStyle/>
          <a:p>
            <a:r>
              <a:rPr lang="de-AT" dirty="0"/>
              <a:t>Keynesianismus als (i) ökonomische Theorie geht zurück auf John Maynard Keynes Hauptwerk</a:t>
            </a:r>
          </a:p>
          <a:p>
            <a:pPr lvl="1">
              <a:buFont typeface="Courier New" panose="02070309020205020404" pitchFamily="49" charset="0"/>
              <a:buChar char="o"/>
            </a:pPr>
            <a:r>
              <a:rPr lang="de-AT" dirty="0"/>
              <a:t>Entwicklung eines alternativen Theoriegebäudes zur vorherrschenden (alten) neoklassischen Theorie</a:t>
            </a:r>
          </a:p>
          <a:p>
            <a:pPr lvl="1">
              <a:buFont typeface="Courier New" panose="02070309020205020404" pitchFamily="49" charset="0"/>
              <a:buChar char="o"/>
            </a:pPr>
            <a:r>
              <a:rPr lang="de-AT" dirty="0"/>
              <a:t>Zielsetzung: Erklärung der Arbeitslosigkeit</a:t>
            </a:r>
          </a:p>
          <a:p>
            <a:pPr lvl="1">
              <a:buFont typeface="Courier New" panose="02070309020205020404" pitchFamily="49" charset="0"/>
              <a:buChar char="o"/>
            </a:pPr>
            <a:r>
              <a:rPr lang="de-AT" i="1" dirty="0"/>
              <a:t>„General Theory“ </a:t>
            </a:r>
            <a:r>
              <a:rPr lang="de-AT" dirty="0"/>
              <a:t>als Ausgangspunkt für mehrere heterogene Interpretationsströmungen</a:t>
            </a:r>
          </a:p>
          <a:p>
            <a:r>
              <a:rPr lang="de-AT" dirty="0"/>
              <a:t>Keynesianismus als (ii) wirtschaftspolitisches Konzept reicht über das ökonomische Schaffen von Keynes weit hinaus</a:t>
            </a:r>
          </a:p>
          <a:p>
            <a:pPr lvl="1">
              <a:buFont typeface="Courier New" panose="02070309020205020404" pitchFamily="49" charset="0"/>
              <a:buChar char="o"/>
            </a:pPr>
            <a:r>
              <a:rPr lang="de-AT" dirty="0"/>
              <a:t>Elemente der realkapitalistischen Ordnung in den Nachkriegsjahrzehnten beruhen nur zum Teil auf den Gedanken von Keynes</a:t>
            </a:r>
          </a:p>
          <a:p>
            <a:pPr marL="914400" lvl="1" indent="-457200">
              <a:buFont typeface="+mj-lt"/>
              <a:buAutoNum type="arabicPeriod"/>
            </a:pPr>
            <a:endParaRPr lang="de-AT" dirty="0"/>
          </a:p>
        </p:txBody>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18</a:t>
            </a:fld>
            <a:endParaRPr lang="en-US"/>
          </a:p>
        </p:txBody>
      </p:sp>
    </p:spTree>
    <p:extLst>
      <p:ext uri="{BB962C8B-B14F-4D97-AF65-F5344CB8AC3E}">
        <p14:creationId xmlns:p14="http://schemas.microsoft.com/office/powerpoint/2010/main" val="24952071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b="1" dirty="0"/>
              <a:t>4.Historischer Kontext der Weltwirtschaftskrise</a:t>
            </a:r>
          </a:p>
        </p:txBody>
      </p:sp>
      <p:sp>
        <p:nvSpPr>
          <p:cNvPr id="3" name="Inhaltsplatzhalter 2"/>
          <p:cNvSpPr>
            <a:spLocks noGrp="1"/>
          </p:cNvSpPr>
          <p:nvPr>
            <p:ph idx="1"/>
          </p:nvPr>
        </p:nvSpPr>
        <p:spPr/>
        <p:txBody>
          <a:bodyPr>
            <a:normAutofit/>
          </a:bodyPr>
          <a:lstStyle/>
          <a:p>
            <a:r>
              <a:rPr lang="de-AT" dirty="0"/>
              <a:t>Entstehung der </a:t>
            </a:r>
            <a:r>
              <a:rPr lang="de-AT" i="1" dirty="0"/>
              <a:t>„General Theory“</a:t>
            </a:r>
            <a:r>
              <a:rPr lang="de-AT" dirty="0"/>
              <a:t> als Reaktion auf WWK ab 1929</a:t>
            </a:r>
          </a:p>
          <a:p>
            <a:r>
              <a:rPr lang="de-AT" dirty="0"/>
              <a:t>Wirtschaftlicher Aufschwung in den Goldenen Zwanzigern (</a:t>
            </a:r>
            <a:r>
              <a:rPr lang="de-AT" i="1" dirty="0" err="1"/>
              <a:t>Roaring</a:t>
            </a:r>
            <a:r>
              <a:rPr lang="de-AT" i="1" dirty="0"/>
              <a:t> </a:t>
            </a:r>
            <a:r>
              <a:rPr lang="de-AT" i="1" dirty="0" err="1"/>
              <a:t>Twenties</a:t>
            </a:r>
            <a:r>
              <a:rPr lang="de-AT" i="1" dirty="0"/>
              <a:t>) </a:t>
            </a:r>
            <a:endParaRPr lang="de-AT" dirty="0"/>
          </a:p>
          <a:p>
            <a:pPr lvl="1">
              <a:buFont typeface="Courier New" panose="02070309020205020404" pitchFamily="49" charset="0"/>
              <a:buChar char="o"/>
            </a:pPr>
            <a:r>
              <a:rPr lang="de-AT" dirty="0"/>
              <a:t>Boom in der Konsumgüterindustrie: Automobile, Elektrifizierung der Haushalte (1910: 10% der deutschen Haushalte mit Stromanschluss, 1933: 76%)</a:t>
            </a:r>
          </a:p>
          <a:p>
            <a:pPr lvl="1">
              <a:buFont typeface="Courier New" panose="02070309020205020404" pitchFamily="49" charset="0"/>
              <a:buChar char="o"/>
            </a:pPr>
            <a:r>
              <a:rPr lang="de-AT" dirty="0"/>
              <a:t>Allgemeiner Spekulationsboom an der Börse (</a:t>
            </a:r>
            <a:r>
              <a:rPr lang="de-AT" i="1" dirty="0"/>
              <a:t>Dienstmädchenhaussee</a:t>
            </a:r>
            <a:r>
              <a:rPr lang="de-AT" dirty="0"/>
              <a:t>)</a:t>
            </a:r>
          </a:p>
          <a:p>
            <a:pPr lvl="1">
              <a:buFont typeface="Courier New" panose="02070309020205020404" pitchFamily="49" charset="0"/>
              <a:buChar char="o"/>
            </a:pPr>
            <a:r>
              <a:rPr lang="de-AT" dirty="0"/>
              <a:t>Starke Ungleichverteilung an Vermögen und Einkommen (</a:t>
            </a:r>
            <a:r>
              <a:rPr lang="de-AT" dirty="0" err="1"/>
              <a:t>Piketty</a:t>
            </a:r>
            <a:r>
              <a:rPr lang="de-AT" dirty="0"/>
              <a:t> 2013)</a:t>
            </a:r>
          </a:p>
          <a:p>
            <a:r>
              <a:rPr lang="de-AT" dirty="0"/>
              <a:t>Ende der Prosperitätsphase im Herbst 1929</a:t>
            </a:r>
          </a:p>
          <a:p>
            <a:endParaRPr lang="de-AT" dirty="0"/>
          </a:p>
        </p:txBody>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19</a:t>
            </a:fld>
            <a:endParaRPr lang="en-US"/>
          </a:p>
        </p:txBody>
      </p:sp>
    </p:spTree>
    <p:extLst>
      <p:ext uri="{BB962C8B-B14F-4D97-AF65-F5344CB8AC3E}">
        <p14:creationId xmlns:p14="http://schemas.microsoft.com/office/powerpoint/2010/main" val="32946387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el 1"/>
          <p:cNvSpPr>
            <a:spLocks noGrp="1"/>
          </p:cNvSpPr>
          <p:nvPr>
            <p:ph type="title"/>
          </p:nvPr>
        </p:nvSpPr>
        <p:spPr/>
        <p:txBody>
          <a:bodyPr/>
          <a:lstStyle/>
          <a:p>
            <a:pPr>
              <a:defRPr/>
            </a:pPr>
            <a:r>
              <a:rPr lang="de-AT" altLang="de-DE" b="1" dirty="0"/>
              <a:t>Einstiegsübung: Gruppenaufgabe</a:t>
            </a:r>
            <a:endParaRPr lang="en-US" altLang="de-DE" b="1" dirty="0"/>
          </a:p>
        </p:txBody>
      </p:sp>
      <p:sp>
        <p:nvSpPr>
          <p:cNvPr id="3" name="Inhaltsplatzhalter 2"/>
          <p:cNvSpPr>
            <a:spLocks noGrp="1"/>
          </p:cNvSpPr>
          <p:nvPr>
            <p:ph idx="1"/>
          </p:nvPr>
        </p:nvSpPr>
        <p:spPr>
          <a:xfrm>
            <a:off x="838200" y="1825625"/>
            <a:ext cx="10515600" cy="4253057"/>
          </a:xfrm>
        </p:spPr>
        <p:txBody>
          <a:bodyPr/>
          <a:lstStyle/>
          <a:p>
            <a:pPr marL="0" indent="0">
              <a:buNone/>
              <a:defRPr/>
            </a:pPr>
            <a:r>
              <a:rPr lang="de-AT" dirty="0"/>
              <a:t>Sammeln Sie in kleinen Gruppen (2-3 Personen) Ideen zu folgenden beiden Punkten:</a:t>
            </a:r>
            <a:endParaRPr lang="en-US" dirty="0"/>
          </a:p>
          <a:p>
            <a:pPr>
              <a:defRPr/>
            </a:pPr>
            <a:r>
              <a:rPr lang="en-US" dirty="0"/>
              <a:t>1. </a:t>
            </a:r>
            <a:r>
              <a:rPr lang="de-DE" dirty="0"/>
              <a:t>zwei historische Personen</a:t>
            </a:r>
          </a:p>
          <a:p>
            <a:pPr>
              <a:defRPr/>
            </a:pPr>
            <a:r>
              <a:rPr lang="de-DE" dirty="0"/>
              <a:t>2. zwei Konzepte bzw. Theorien</a:t>
            </a:r>
          </a:p>
          <a:p>
            <a:pPr marL="0" indent="0">
              <a:buNone/>
              <a:defRPr/>
            </a:pPr>
            <a:r>
              <a:rPr lang="de-AT" dirty="0"/>
              <a:t>die für Sie mit John Maynard Keynes oder dem Keynesianismus in Verbindung stehen</a:t>
            </a:r>
          </a:p>
          <a:p>
            <a:pPr marL="0" indent="0">
              <a:buNone/>
              <a:defRPr/>
            </a:pPr>
            <a:r>
              <a:rPr lang="de-AT" dirty="0"/>
              <a:t>Die Ideen werden anschließend im Plenum diskutiert</a:t>
            </a:r>
            <a:endParaRPr lang="en-US" dirty="0"/>
          </a:p>
        </p:txBody>
      </p:sp>
      <p:sp>
        <p:nvSpPr>
          <p:cNvPr id="4" name="Foliennummernplatzhalter 3"/>
          <p:cNvSpPr>
            <a:spLocks noGrp="1"/>
          </p:cNvSpPr>
          <p:nvPr>
            <p:ph type="sldNum" sz="quarter" idx="28"/>
          </p:nvPr>
        </p:nvSpPr>
        <p:spPr/>
        <p:txBody>
          <a:bodyPr/>
          <a:lstStyle/>
          <a:p>
            <a:pPr>
              <a:defRPr/>
            </a:pPr>
            <a:fld id="{51EF73C4-7383-4D02-88E4-46A021CC6BDF}" type="slidenum">
              <a:rPr lang="en-US" smtClean="0"/>
              <a:pPr>
                <a:defRPr/>
              </a:pPr>
              <a:t>2</a:t>
            </a:fld>
            <a:endParaRPr lang="en-US"/>
          </a:p>
        </p:txBody>
      </p:sp>
    </p:spTree>
    <p:extLst>
      <p:ext uri="{BB962C8B-B14F-4D97-AF65-F5344CB8AC3E}">
        <p14:creationId xmlns:p14="http://schemas.microsoft.com/office/powerpoint/2010/main" val="2351417864"/>
      </p:ext>
    </p:extLst>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4000" b="1" dirty="0"/>
              <a:t>Historischer Kontext der Weltwirtschaftskrise</a:t>
            </a:r>
          </a:p>
        </p:txBody>
      </p:sp>
      <p:sp>
        <p:nvSpPr>
          <p:cNvPr id="3" name="Inhaltsplatzhalter 2"/>
          <p:cNvSpPr>
            <a:spLocks noGrp="1"/>
          </p:cNvSpPr>
          <p:nvPr>
            <p:ph idx="1"/>
          </p:nvPr>
        </p:nvSpPr>
        <p:spPr>
          <a:xfrm>
            <a:off x="838200" y="1690688"/>
            <a:ext cx="10515600" cy="4486275"/>
          </a:xfrm>
        </p:spPr>
        <p:txBody>
          <a:bodyPr>
            <a:normAutofit lnSpcReduction="10000"/>
          </a:bodyPr>
          <a:lstStyle/>
          <a:p>
            <a:r>
              <a:rPr lang="de-AT" dirty="0"/>
              <a:t>Am 24.Oktober (</a:t>
            </a:r>
            <a:r>
              <a:rPr lang="de-AT" i="1" dirty="0"/>
              <a:t>Black </a:t>
            </a:r>
            <a:r>
              <a:rPr lang="de-AT" i="1" dirty="0" err="1"/>
              <a:t>Thursday</a:t>
            </a:r>
            <a:r>
              <a:rPr lang="de-AT" dirty="0"/>
              <a:t>) und v.a. am 29. Oktober (</a:t>
            </a:r>
            <a:r>
              <a:rPr lang="de-AT" i="1" dirty="0"/>
              <a:t>Black </a:t>
            </a:r>
            <a:r>
              <a:rPr lang="de-AT" i="1" dirty="0" err="1"/>
              <a:t>Tuesday</a:t>
            </a:r>
            <a:r>
              <a:rPr lang="de-AT" dirty="0"/>
              <a:t>) kam es zu drastischen Kurseinbrüchen an der Wall Street</a:t>
            </a:r>
          </a:p>
          <a:p>
            <a:r>
              <a:rPr lang="de-AT" dirty="0"/>
              <a:t>Ökonomische und politische Eliten gingen mehrheitlich von vorübergehenden Einbrüchen und einer raschen Erholung der Wirtschaft aus</a:t>
            </a:r>
          </a:p>
          <a:p>
            <a:pPr lvl="1">
              <a:buFont typeface="Courier New" panose="02070309020205020404" pitchFamily="49" charset="0"/>
              <a:buChar char="o"/>
            </a:pPr>
            <a:r>
              <a:rPr lang="de-AT" dirty="0"/>
              <a:t>Restriktive Wirtschaftspolitik von US-Präsident Hoover (staatliche Nichteinmischung in Wirtschaft)</a:t>
            </a:r>
          </a:p>
          <a:p>
            <a:r>
              <a:rPr lang="de-AT" dirty="0"/>
              <a:t>Ursachen des stufenweisen Zusammenbruchs des US-Bankensektors</a:t>
            </a:r>
          </a:p>
          <a:p>
            <a:pPr lvl="1">
              <a:buFont typeface="Courier New" panose="02070309020205020404" pitchFamily="49" charset="0"/>
              <a:buChar char="o"/>
            </a:pPr>
            <a:r>
              <a:rPr lang="de-AT" dirty="0"/>
              <a:t>Kreditausfall aufgrund der Zahlungsunfähigkeit vieler Bankkunden</a:t>
            </a:r>
          </a:p>
          <a:p>
            <a:pPr lvl="1">
              <a:buFont typeface="Courier New" panose="02070309020205020404" pitchFamily="49" charset="0"/>
              <a:buChar char="o"/>
            </a:pPr>
            <a:r>
              <a:rPr lang="de-AT" dirty="0"/>
              <a:t>Bankkunden versuchten in einem Bank Run ihre Einlagen abzuheben</a:t>
            </a:r>
          </a:p>
          <a:p>
            <a:pPr lvl="1">
              <a:buFont typeface="Courier New" panose="02070309020205020404" pitchFamily="49" charset="0"/>
              <a:buChar char="o"/>
            </a:pPr>
            <a:r>
              <a:rPr lang="de-AT" dirty="0"/>
              <a:t>Ein Drittel aller Banken musste Konkurs anmelden</a:t>
            </a:r>
          </a:p>
          <a:p>
            <a:pPr lvl="1">
              <a:buFont typeface="Courier New" panose="02070309020205020404" pitchFamily="49" charset="0"/>
              <a:buChar char="o"/>
            </a:pPr>
            <a:endParaRPr lang="de-AT" dirty="0"/>
          </a:p>
          <a:p>
            <a:pPr lvl="1">
              <a:buFont typeface="Courier New" panose="02070309020205020404" pitchFamily="49" charset="0"/>
              <a:buChar char="o"/>
            </a:pPr>
            <a:endParaRPr lang="de-AT" dirty="0"/>
          </a:p>
          <a:p>
            <a:endParaRPr lang="de-AT" dirty="0"/>
          </a:p>
        </p:txBody>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20</a:t>
            </a:fld>
            <a:endParaRPr lang="en-US"/>
          </a:p>
        </p:txBody>
      </p:sp>
    </p:spTree>
    <p:extLst>
      <p:ext uri="{BB962C8B-B14F-4D97-AF65-F5344CB8AC3E}">
        <p14:creationId xmlns:p14="http://schemas.microsoft.com/office/powerpoint/2010/main" val="1027006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4000" b="1" dirty="0"/>
              <a:t>Historischer Kontext der Weltwirtschaftskrise</a:t>
            </a:r>
            <a:endParaRPr lang="de-AT" sz="4000" dirty="0"/>
          </a:p>
        </p:txBody>
      </p:sp>
      <p:sp>
        <p:nvSpPr>
          <p:cNvPr id="3" name="Inhaltsplatzhalter 2"/>
          <p:cNvSpPr>
            <a:spLocks noGrp="1"/>
          </p:cNvSpPr>
          <p:nvPr>
            <p:ph idx="1"/>
          </p:nvPr>
        </p:nvSpPr>
        <p:spPr>
          <a:xfrm>
            <a:off x="838200" y="1690688"/>
            <a:ext cx="10515600" cy="4486275"/>
          </a:xfrm>
        </p:spPr>
        <p:txBody>
          <a:bodyPr>
            <a:normAutofit lnSpcReduction="10000"/>
          </a:bodyPr>
          <a:lstStyle/>
          <a:p>
            <a:r>
              <a:rPr lang="de-AT" dirty="0"/>
              <a:t>Auswirkungen auf die Realwirtschaft</a:t>
            </a:r>
          </a:p>
          <a:p>
            <a:pPr lvl="1">
              <a:buFont typeface="Courier New" panose="02070309020205020404" pitchFamily="49" charset="0"/>
              <a:buChar char="o"/>
            </a:pPr>
            <a:r>
              <a:rPr lang="de-AT" dirty="0"/>
              <a:t>Banken stoppten Kreditvergabe an Unternehmen (geringere Investitionsnachfrage)</a:t>
            </a:r>
          </a:p>
          <a:p>
            <a:pPr lvl="1">
              <a:buFont typeface="Courier New" panose="02070309020205020404" pitchFamily="49" charset="0"/>
              <a:buChar char="o"/>
            </a:pPr>
            <a:r>
              <a:rPr lang="de-AT" dirty="0"/>
              <a:t>Haushalte reduzierten Konsum (geringere Konsumgüternachfrage)</a:t>
            </a:r>
          </a:p>
          <a:p>
            <a:r>
              <a:rPr lang="de-AT" dirty="0"/>
              <a:t>Einsetzen einer Abwärtsspirale</a:t>
            </a:r>
          </a:p>
          <a:p>
            <a:pPr lvl="1">
              <a:buFont typeface="Courier New" panose="02070309020205020404" pitchFamily="49" charset="0"/>
              <a:buChar char="o"/>
            </a:pPr>
            <a:r>
              <a:rPr lang="de-AT" dirty="0"/>
              <a:t>Rückgang der unternehmerischen Produktion -&gt; Entlassung von Arbeitskräften -&gt; geringere Konsumnachfrage der Haushalte -&gt; erneuter Produktionsrückgang -&gt; Entlassungen etc.</a:t>
            </a:r>
          </a:p>
          <a:p>
            <a:r>
              <a:rPr lang="de-AT" dirty="0"/>
              <a:t>Übergriff der Krise auf Europa durch Verflechtungen im Bankensektor</a:t>
            </a:r>
          </a:p>
          <a:p>
            <a:pPr lvl="1">
              <a:buFont typeface="Courier New" panose="02070309020205020404" pitchFamily="49" charset="0"/>
              <a:buChar char="o"/>
            </a:pPr>
            <a:r>
              <a:rPr lang="de-AT" dirty="0"/>
              <a:t>Hohe Verbindlichkeiten europäischer Banken</a:t>
            </a:r>
          </a:p>
          <a:p>
            <a:pPr lvl="1">
              <a:buFont typeface="Courier New" panose="02070309020205020404" pitchFamily="49" charset="0"/>
              <a:buChar char="o"/>
            </a:pPr>
            <a:r>
              <a:rPr lang="de-AT" dirty="0"/>
              <a:t>US-Banken konnten Kredite nicht mehr verlängern und zogen Kapital aus Europa ab -&gt; Liquiditätsprobleme und Bank Runs</a:t>
            </a:r>
          </a:p>
          <a:p>
            <a:endParaRPr lang="de-AT" dirty="0"/>
          </a:p>
          <a:p>
            <a:pPr lvl="1">
              <a:buFont typeface="Courier New" panose="02070309020205020404" pitchFamily="49" charset="0"/>
              <a:buChar char="o"/>
            </a:pPr>
            <a:endParaRPr lang="de-AT" dirty="0"/>
          </a:p>
          <a:p>
            <a:pPr lvl="1">
              <a:buFont typeface="Courier New" panose="02070309020205020404" pitchFamily="49" charset="0"/>
              <a:buChar char="o"/>
            </a:pPr>
            <a:endParaRPr lang="de-AT" dirty="0"/>
          </a:p>
        </p:txBody>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21</a:t>
            </a:fld>
            <a:endParaRPr lang="en-US"/>
          </a:p>
        </p:txBody>
      </p:sp>
    </p:spTree>
    <p:extLst>
      <p:ext uri="{BB962C8B-B14F-4D97-AF65-F5344CB8AC3E}">
        <p14:creationId xmlns:p14="http://schemas.microsoft.com/office/powerpoint/2010/main" val="15786424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299491"/>
            <a:ext cx="10515600" cy="1325563"/>
          </a:xfrm>
        </p:spPr>
        <p:txBody>
          <a:bodyPr>
            <a:normAutofit/>
          </a:bodyPr>
          <a:lstStyle/>
          <a:p>
            <a:r>
              <a:rPr lang="de-AT" altLang="en-US" sz="4000" b="1" dirty="0">
                <a:solidFill>
                  <a:prstClr val="black"/>
                </a:solidFill>
              </a:rPr>
              <a:t>Veränderungen makroökonomischer Indikatoren von 1929-1932</a:t>
            </a:r>
            <a:endParaRPr lang="de-AT" sz="4000" dirty="0"/>
          </a:p>
        </p:txBody>
      </p:sp>
      <p:sp>
        <p:nvSpPr>
          <p:cNvPr id="3" name="Inhaltsplatzhalter 2"/>
          <p:cNvSpPr>
            <a:spLocks noGrp="1"/>
          </p:cNvSpPr>
          <p:nvPr>
            <p:ph idx="1"/>
          </p:nvPr>
        </p:nvSpPr>
        <p:spPr/>
        <p:txBody>
          <a:bodyPr>
            <a:normAutofit lnSpcReduction="10000"/>
          </a:bodyPr>
          <a:lstStyle/>
          <a:p>
            <a:pPr marL="0" indent="0">
              <a:buNone/>
            </a:pPr>
            <a:endParaRPr lang="de-AT" dirty="0"/>
          </a:p>
          <a:p>
            <a:pPr marL="0" indent="0">
              <a:buNone/>
            </a:pPr>
            <a:endParaRPr lang="de-AT" dirty="0"/>
          </a:p>
          <a:p>
            <a:pPr marL="0" indent="0">
              <a:buNone/>
            </a:pPr>
            <a:endParaRPr lang="de-AT" dirty="0"/>
          </a:p>
          <a:p>
            <a:pPr marL="0" indent="0">
              <a:buNone/>
            </a:pPr>
            <a:endParaRPr lang="de-AT" dirty="0"/>
          </a:p>
          <a:p>
            <a:pPr marL="0" indent="0">
              <a:buNone/>
            </a:pPr>
            <a:endParaRPr lang="de-AT" dirty="0"/>
          </a:p>
          <a:p>
            <a:pPr marL="0" indent="0">
              <a:buNone/>
            </a:pPr>
            <a:endParaRPr lang="de-AT" dirty="0"/>
          </a:p>
          <a:p>
            <a:r>
              <a:rPr lang="de-AT" dirty="0"/>
              <a:t>Massenarbeitslosigkeit durch Einbruch der Industrieproduktion</a:t>
            </a:r>
          </a:p>
          <a:p>
            <a:r>
              <a:rPr lang="de-AT" dirty="0"/>
              <a:t>Drastischer Außenhandelsrückgang infolge protektionistischer Wirtschaftspolitiken</a:t>
            </a:r>
          </a:p>
        </p:txBody>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22</a:t>
            </a:fld>
            <a:endParaRPr lang="en-US"/>
          </a:p>
        </p:txBody>
      </p:sp>
      <p:pic>
        <p:nvPicPr>
          <p:cNvPr id="7"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7142" y="1646238"/>
            <a:ext cx="9612366" cy="29601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638239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4000" b="1" dirty="0"/>
              <a:t>Wirtschaftskrise als Krise der Ökonomik</a:t>
            </a:r>
          </a:p>
        </p:txBody>
      </p:sp>
      <p:sp>
        <p:nvSpPr>
          <p:cNvPr id="3" name="Inhaltsplatzhalter 2"/>
          <p:cNvSpPr>
            <a:spLocks noGrp="1"/>
          </p:cNvSpPr>
          <p:nvPr>
            <p:ph idx="1"/>
          </p:nvPr>
        </p:nvSpPr>
        <p:spPr/>
        <p:txBody>
          <a:bodyPr/>
          <a:lstStyle/>
          <a:p>
            <a:r>
              <a:rPr lang="de-AT" dirty="0"/>
              <a:t>Große Depression zugleich als Ausdruck der Krise der ökonomischen Theorie wahrgenommen</a:t>
            </a:r>
          </a:p>
          <a:p>
            <a:r>
              <a:rPr lang="de-AT" dirty="0"/>
              <a:t>Kritik an neoklassischer Theorie</a:t>
            </a:r>
          </a:p>
          <a:p>
            <a:pPr lvl="1">
              <a:buFont typeface="Courier New" panose="02070309020205020404" pitchFamily="49" charset="0"/>
              <a:buChar char="o"/>
            </a:pPr>
            <a:r>
              <a:rPr lang="de-AT" dirty="0"/>
              <a:t>Kritik am Arbeitsmarktmodell (Negation unfreiwilliger Arbeitslosigkeit)</a:t>
            </a:r>
          </a:p>
          <a:p>
            <a:pPr lvl="1">
              <a:buFont typeface="Courier New" panose="02070309020205020404" pitchFamily="49" charset="0"/>
              <a:buChar char="o"/>
            </a:pPr>
            <a:r>
              <a:rPr lang="de-AT" dirty="0"/>
              <a:t>Kritik am Gleichgewichtspostulat (funktionierender Marktmechanismus führt langfristig stets zu markträumenden Ergebnissen)</a:t>
            </a:r>
          </a:p>
          <a:p>
            <a:pPr lvl="1">
              <a:buFont typeface="Courier New" panose="02070309020205020404" pitchFamily="49" charset="0"/>
              <a:buChar char="o"/>
            </a:pPr>
            <a:r>
              <a:rPr lang="de-AT" dirty="0"/>
              <a:t>Kritik an wirtschaftspolitischen Empfehlungen (Lohnsenkungen zur Beschäftigungserhöhung und staatliche Ausgabenkürzungen zur Haushaltskonsolidierung)</a:t>
            </a:r>
          </a:p>
        </p:txBody>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23</a:t>
            </a:fld>
            <a:endParaRPr lang="en-US"/>
          </a:p>
        </p:txBody>
      </p:sp>
    </p:spTree>
    <p:extLst>
      <p:ext uri="{BB962C8B-B14F-4D97-AF65-F5344CB8AC3E}">
        <p14:creationId xmlns:p14="http://schemas.microsoft.com/office/powerpoint/2010/main" val="10551937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4000" b="1" dirty="0"/>
              <a:t>Reaktionen auf die Weltwirtschaftskrise</a:t>
            </a:r>
          </a:p>
        </p:txBody>
      </p:sp>
      <p:sp>
        <p:nvSpPr>
          <p:cNvPr id="3" name="Inhaltsplatzhalter 2"/>
          <p:cNvSpPr>
            <a:spLocks noGrp="1"/>
          </p:cNvSpPr>
          <p:nvPr>
            <p:ph idx="1"/>
          </p:nvPr>
        </p:nvSpPr>
        <p:spPr>
          <a:xfrm>
            <a:off x="838200" y="1579418"/>
            <a:ext cx="10515600" cy="4597545"/>
          </a:xfrm>
        </p:spPr>
        <p:txBody>
          <a:bodyPr>
            <a:normAutofit lnSpcReduction="10000"/>
          </a:bodyPr>
          <a:lstStyle/>
          <a:p>
            <a:r>
              <a:rPr lang="de-AT" dirty="0"/>
              <a:t>Auftrieb für verschiedene Strömungen in einzelnen Ländern</a:t>
            </a:r>
          </a:p>
          <a:p>
            <a:r>
              <a:rPr lang="de-AT" dirty="0"/>
              <a:t>Politisch extreme Ideologien</a:t>
            </a:r>
          </a:p>
          <a:p>
            <a:pPr marL="971550" lvl="1" indent="-514350">
              <a:buAutoNum type="romanLcParenBoth"/>
            </a:pPr>
            <a:r>
              <a:rPr lang="de-AT" dirty="0"/>
              <a:t>Nationalsozialismus: Wahlerfolge der NSDAP in Deutschland 1932</a:t>
            </a:r>
          </a:p>
          <a:p>
            <a:pPr marL="971550" lvl="1" indent="-514350">
              <a:buAutoNum type="romanLcParenBoth"/>
            </a:pPr>
            <a:r>
              <a:rPr lang="de-AT" dirty="0"/>
              <a:t>Kommunismus: Zustrom für Parteien, mit Ziel der Überwindung der kapitalistischer Gesellschaft nach Vorbild  des Realsozialismus in der 1922 gegründeten UdSSR </a:t>
            </a:r>
          </a:p>
          <a:p>
            <a:r>
              <a:rPr lang="de-AT" dirty="0"/>
              <a:t>Neoliberalismus</a:t>
            </a:r>
          </a:p>
          <a:p>
            <a:pPr lvl="1">
              <a:buFont typeface="Courier New" panose="02070309020205020404" pitchFamily="49" charset="0"/>
              <a:buChar char="o"/>
            </a:pPr>
            <a:r>
              <a:rPr lang="de-AT" dirty="0"/>
              <a:t>Diskreditierung des klassischen Liberalismus (bzw. wirtschaftsliberaler Werte) als Auslöser für die Entstehung der neoliberalen Bewegung</a:t>
            </a:r>
          </a:p>
          <a:p>
            <a:r>
              <a:rPr lang="de-AT" dirty="0" err="1"/>
              <a:t>Staatsinterventionistische</a:t>
            </a:r>
            <a:r>
              <a:rPr lang="de-AT" dirty="0"/>
              <a:t> Konzepte</a:t>
            </a:r>
          </a:p>
          <a:p>
            <a:pPr lvl="1">
              <a:buFont typeface="Courier New" panose="02070309020205020404" pitchFamily="49" charset="0"/>
              <a:buChar char="o"/>
            </a:pPr>
            <a:r>
              <a:rPr lang="de-AT" dirty="0"/>
              <a:t>New Deal Programm (1933-38) von US-Präsident Roosevelt: Eingriffe in eine grundsätzlich zu erhaltende Marktwirtschaft (</a:t>
            </a:r>
            <a:r>
              <a:rPr lang="de-AT" i="1" dirty="0" err="1"/>
              <a:t>mixed</a:t>
            </a:r>
            <a:r>
              <a:rPr lang="de-AT" i="1" dirty="0"/>
              <a:t> </a:t>
            </a:r>
            <a:r>
              <a:rPr lang="de-AT" i="1" dirty="0" err="1"/>
              <a:t>economy</a:t>
            </a:r>
            <a:r>
              <a:rPr lang="de-AT" dirty="0"/>
              <a:t>)</a:t>
            </a:r>
          </a:p>
        </p:txBody>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24</a:t>
            </a:fld>
            <a:endParaRPr lang="en-US"/>
          </a:p>
        </p:txBody>
      </p:sp>
    </p:spTree>
    <p:extLst>
      <p:ext uri="{BB962C8B-B14F-4D97-AF65-F5344CB8AC3E}">
        <p14:creationId xmlns:p14="http://schemas.microsoft.com/office/powerpoint/2010/main" val="28175282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250824"/>
            <a:ext cx="10515600" cy="1325563"/>
          </a:xfrm>
        </p:spPr>
        <p:txBody>
          <a:bodyPr>
            <a:normAutofit/>
          </a:bodyPr>
          <a:lstStyle/>
          <a:p>
            <a:r>
              <a:rPr lang="de-AT" sz="4000" b="1" dirty="0"/>
              <a:t>Wirtschafts- und Sozialreformen des New Deal Programms </a:t>
            </a:r>
          </a:p>
        </p:txBody>
      </p:sp>
      <p:sp>
        <p:nvSpPr>
          <p:cNvPr id="3" name="Inhaltsplatzhalter 2"/>
          <p:cNvSpPr>
            <a:spLocks noGrp="1"/>
          </p:cNvSpPr>
          <p:nvPr>
            <p:ph idx="1"/>
          </p:nvPr>
        </p:nvSpPr>
        <p:spPr>
          <a:xfrm>
            <a:off x="838200" y="1469593"/>
            <a:ext cx="10515600" cy="4886757"/>
          </a:xfrm>
        </p:spPr>
        <p:txBody>
          <a:bodyPr>
            <a:normAutofit/>
          </a:bodyPr>
          <a:lstStyle/>
          <a:p>
            <a:r>
              <a:rPr lang="de-AT" dirty="0"/>
              <a:t>Sozialpsychologische Komponente</a:t>
            </a:r>
          </a:p>
          <a:p>
            <a:pPr lvl="1">
              <a:buFont typeface="Courier New" panose="02070309020205020404" pitchFamily="49" charset="0"/>
              <a:buChar char="o"/>
            </a:pPr>
            <a:r>
              <a:rPr lang="de-AT" dirty="0"/>
              <a:t>Bekämpfung der Verzweiflung und des Misstrauens innerhalb der Bevölkerung (</a:t>
            </a:r>
            <a:r>
              <a:rPr lang="de-AT" i="1" dirty="0"/>
              <a:t>Bank Holiday</a:t>
            </a:r>
            <a:r>
              <a:rPr lang="de-AT" dirty="0"/>
              <a:t>)</a:t>
            </a:r>
          </a:p>
          <a:p>
            <a:r>
              <a:rPr lang="de-AT" dirty="0"/>
              <a:t>Institutionelle Komponente </a:t>
            </a:r>
          </a:p>
          <a:p>
            <a:pPr lvl="1">
              <a:buFont typeface="Courier New" panose="02070309020205020404" pitchFamily="49" charset="0"/>
              <a:buChar char="o"/>
            </a:pPr>
            <a:r>
              <a:rPr lang="de-AT" dirty="0"/>
              <a:t>Regulierung des Bankensektors durch den </a:t>
            </a:r>
            <a:r>
              <a:rPr lang="de-AT" i="1" dirty="0"/>
              <a:t>Glass-</a:t>
            </a:r>
            <a:r>
              <a:rPr lang="de-AT" i="1" dirty="0" err="1"/>
              <a:t>Steagall</a:t>
            </a:r>
            <a:r>
              <a:rPr lang="de-AT" i="1" dirty="0"/>
              <a:t> Act</a:t>
            </a:r>
            <a:r>
              <a:rPr lang="de-AT" dirty="0"/>
              <a:t>: Kredit- und Einlagengeschäfte der Geschäftsfeldbanken von risikoreichen Wertpapiergeschäften der Investmentbanken getrennt</a:t>
            </a:r>
          </a:p>
          <a:p>
            <a:pPr lvl="1">
              <a:buFont typeface="Courier New" panose="02070309020205020404" pitchFamily="49" charset="0"/>
              <a:buChar char="o"/>
            </a:pPr>
            <a:r>
              <a:rPr lang="de-AT" dirty="0"/>
              <a:t>Errichtung sozialstaatlicher Absicherungen (Arbeitslosen- und Rentenversicherung)</a:t>
            </a:r>
          </a:p>
          <a:p>
            <a:pPr lvl="1">
              <a:buFont typeface="Courier New" panose="02070309020205020404" pitchFamily="49" charset="0"/>
              <a:buChar char="o"/>
            </a:pPr>
            <a:r>
              <a:rPr lang="de-AT" dirty="0"/>
              <a:t>Einführung von Mindestlöhnen</a:t>
            </a:r>
          </a:p>
          <a:p>
            <a:r>
              <a:rPr lang="de-AT" dirty="0"/>
              <a:t>Staatlich initiierte Konjunkturpakete</a:t>
            </a:r>
          </a:p>
          <a:p>
            <a:pPr lvl="1">
              <a:buFont typeface="Courier New" panose="02070309020205020404" pitchFamily="49" charset="0"/>
              <a:buChar char="o"/>
            </a:pPr>
            <a:r>
              <a:rPr lang="de-AT" dirty="0"/>
              <a:t>Ankurbelung der Wirtschaft durch staatliche Beschäftigungsprogramme</a:t>
            </a:r>
          </a:p>
        </p:txBody>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25</a:t>
            </a:fld>
            <a:endParaRPr lang="en-US"/>
          </a:p>
        </p:txBody>
      </p:sp>
    </p:spTree>
    <p:extLst>
      <p:ext uri="{BB962C8B-B14F-4D97-AF65-F5344CB8AC3E}">
        <p14:creationId xmlns:p14="http://schemas.microsoft.com/office/powerpoint/2010/main" val="587082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253712"/>
            <a:ext cx="10515600" cy="1325563"/>
          </a:xfrm>
        </p:spPr>
        <p:txBody>
          <a:bodyPr>
            <a:normAutofit/>
          </a:bodyPr>
          <a:lstStyle/>
          <a:p>
            <a:r>
              <a:rPr lang="de-AT" b="1" dirty="0"/>
              <a:t>5.Keynesianismus als Wirtschaftstheorie</a:t>
            </a:r>
            <a:br>
              <a:rPr lang="de-AT" b="1" dirty="0"/>
            </a:br>
            <a:r>
              <a:rPr lang="de-AT" sz="4000" b="1" dirty="0"/>
              <a:t>5.1 Allgemeine Klassifizierung</a:t>
            </a:r>
          </a:p>
        </p:txBody>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26</a:t>
            </a:fld>
            <a:endParaRPr lang="en-US"/>
          </a:p>
        </p:txBody>
      </p:sp>
      <p:sp>
        <p:nvSpPr>
          <p:cNvPr id="5" name="Inhaltsplatzhalter 4"/>
          <p:cNvSpPr>
            <a:spLocks noGrp="1"/>
          </p:cNvSpPr>
          <p:nvPr>
            <p:ph idx="1"/>
          </p:nvPr>
        </p:nvSpPr>
        <p:spPr>
          <a:xfrm>
            <a:off x="838200" y="1666878"/>
            <a:ext cx="10515600" cy="4554247"/>
          </a:xfrm>
        </p:spPr>
        <p:txBody>
          <a:bodyPr>
            <a:normAutofit/>
          </a:bodyPr>
          <a:lstStyle/>
          <a:p>
            <a:r>
              <a:rPr lang="de-AT" dirty="0"/>
              <a:t>Untersuchungsebene</a:t>
            </a:r>
          </a:p>
          <a:p>
            <a:pPr lvl="1">
              <a:buFont typeface="Courier New" panose="02070309020205020404" pitchFamily="49" charset="0"/>
              <a:buChar char="o"/>
            </a:pPr>
            <a:r>
              <a:rPr lang="de-AT" dirty="0"/>
              <a:t>Makroökonomische Basis (aggregierte wirtschaftliche Größen)</a:t>
            </a:r>
          </a:p>
          <a:p>
            <a:pPr lvl="1">
              <a:buFont typeface="Courier New" panose="02070309020205020404" pitchFamily="49" charset="0"/>
              <a:buChar char="o"/>
            </a:pPr>
            <a:r>
              <a:rPr lang="de-AT" dirty="0"/>
              <a:t>Wirtschaftsprozess als Kreislaufanalyse</a:t>
            </a:r>
          </a:p>
          <a:p>
            <a:r>
              <a:rPr lang="de-AT" dirty="0"/>
              <a:t>Untersuchungszeitraum</a:t>
            </a:r>
          </a:p>
          <a:p>
            <a:pPr lvl="1">
              <a:buFont typeface="Courier New" panose="02070309020205020404" pitchFamily="49" charset="0"/>
              <a:buChar char="o"/>
            </a:pPr>
            <a:r>
              <a:rPr lang="de-AT" dirty="0"/>
              <a:t>Kurzfristige konjunkturelle Schwankungen der Gesamtnachfrage</a:t>
            </a:r>
          </a:p>
          <a:p>
            <a:pPr marL="457200" lvl="1" indent="0" algn="ctr">
              <a:buNone/>
            </a:pPr>
            <a:r>
              <a:rPr lang="en-GB" i="1" dirty="0"/>
              <a:t>„In the long run we are all dead. Economists set themselves too easy, too useless a task if in tempestuous seasons they can only tell us that when the storm is long past the ocean is flat again“ </a:t>
            </a:r>
            <a:r>
              <a:rPr lang="de-DE" dirty="0"/>
              <a:t>(Keynes 1923: 80).</a:t>
            </a:r>
          </a:p>
          <a:p>
            <a:r>
              <a:rPr lang="de-DE" dirty="0"/>
              <a:t>Beteiligte Akteure</a:t>
            </a:r>
          </a:p>
          <a:p>
            <a:pPr lvl="1">
              <a:buFont typeface="Courier New" panose="02070309020205020404" pitchFamily="49" charset="0"/>
              <a:buChar char="o"/>
            </a:pPr>
            <a:r>
              <a:rPr lang="de-DE" dirty="0"/>
              <a:t>Haushalte und Unternehmen</a:t>
            </a:r>
          </a:p>
          <a:p>
            <a:pPr lvl="1">
              <a:buFont typeface="Courier New" panose="02070309020205020404" pitchFamily="49" charset="0"/>
              <a:buChar char="o"/>
            </a:pPr>
            <a:r>
              <a:rPr lang="de-DE" dirty="0"/>
              <a:t>Staat als Stabilisator der </a:t>
            </a:r>
            <a:r>
              <a:rPr lang="de-AT" dirty="0"/>
              <a:t>gesamtwirtschaftlichen Nachfrage</a:t>
            </a:r>
          </a:p>
          <a:p>
            <a:pPr marL="457200" lvl="1" indent="0" algn="ctr">
              <a:buNone/>
            </a:pPr>
            <a:endParaRPr lang="de-DE" dirty="0"/>
          </a:p>
        </p:txBody>
      </p:sp>
    </p:spTree>
    <p:extLst>
      <p:ext uri="{BB962C8B-B14F-4D97-AF65-F5344CB8AC3E}">
        <p14:creationId xmlns:p14="http://schemas.microsoft.com/office/powerpoint/2010/main" val="8025282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4000" b="1" dirty="0"/>
              <a:t>Allgemeine Klassifizierung</a:t>
            </a:r>
          </a:p>
        </p:txBody>
      </p:sp>
      <p:sp>
        <p:nvSpPr>
          <p:cNvPr id="3" name="Inhaltsplatzhalter 2"/>
          <p:cNvSpPr>
            <a:spLocks noGrp="1"/>
          </p:cNvSpPr>
          <p:nvPr>
            <p:ph idx="1"/>
          </p:nvPr>
        </p:nvSpPr>
        <p:spPr>
          <a:xfrm>
            <a:off x="838200" y="1690688"/>
            <a:ext cx="10515600" cy="4554248"/>
          </a:xfrm>
        </p:spPr>
        <p:txBody>
          <a:bodyPr>
            <a:normAutofit/>
          </a:bodyPr>
          <a:lstStyle/>
          <a:p>
            <a:r>
              <a:rPr lang="de-DE" dirty="0"/>
              <a:t>Ausgangsfrage der Analyse</a:t>
            </a:r>
          </a:p>
          <a:p>
            <a:pPr lvl="1">
              <a:buFont typeface="Courier New" panose="02070309020205020404" pitchFamily="49" charset="0"/>
              <a:buChar char="o"/>
            </a:pPr>
            <a:r>
              <a:rPr lang="de-AT" dirty="0"/>
              <a:t>Wodurch wird der Wirtschaftsmotor (immer wieder) blockiert?</a:t>
            </a:r>
          </a:p>
          <a:p>
            <a:pPr marL="457200" lvl="1" indent="0" algn="ctr">
              <a:buNone/>
            </a:pPr>
            <a:r>
              <a:rPr lang="en-GB" dirty="0"/>
              <a:t>It was Keynes </a:t>
            </a:r>
            <a:r>
              <a:rPr lang="en-GB" i="1" dirty="0"/>
              <a:t>„lifelong effort to understand what is wrong with the machine“ </a:t>
            </a:r>
            <a:r>
              <a:rPr lang="en-GB" dirty="0"/>
              <a:t>(</a:t>
            </a:r>
            <a:r>
              <a:rPr lang="en-GB" dirty="0" err="1"/>
              <a:t>Harrod</a:t>
            </a:r>
            <a:r>
              <a:rPr lang="en-GB" dirty="0"/>
              <a:t> </a:t>
            </a:r>
            <a:r>
              <a:rPr lang="de-AT" dirty="0"/>
              <a:t>1946: 85).</a:t>
            </a:r>
          </a:p>
          <a:p>
            <a:pPr lvl="1">
              <a:buFont typeface="Courier New" panose="02070309020205020404" pitchFamily="49" charset="0"/>
              <a:buChar char="o"/>
            </a:pPr>
            <a:r>
              <a:rPr lang="de-AT" dirty="0"/>
              <a:t>Wie kommt es zu (unfreiwilliger) Arbeitslosigkeit?</a:t>
            </a:r>
          </a:p>
          <a:p>
            <a:r>
              <a:rPr lang="de-AT" dirty="0"/>
              <a:t>Zielsetzungen</a:t>
            </a:r>
          </a:p>
          <a:p>
            <a:pPr lvl="1">
              <a:buFont typeface="Courier New" panose="02070309020205020404" pitchFamily="49" charset="0"/>
              <a:buChar char="o"/>
            </a:pPr>
            <a:r>
              <a:rPr lang="de-AT" dirty="0"/>
              <a:t>Erklärung makroökonomischer Zusammenhänge in einer kapitalistischen Gesellschaft (alternative Erklärung zur neoklassischen Theorie)</a:t>
            </a:r>
          </a:p>
          <a:p>
            <a:pPr lvl="1">
              <a:buFont typeface="Courier New" panose="02070309020205020404" pitchFamily="49" charset="0"/>
              <a:buChar char="o"/>
            </a:pPr>
            <a:r>
              <a:rPr lang="de-AT" dirty="0"/>
              <a:t>Stabilisierung der gesamtwirtschaftlichen Nachfrage (bzw. des Wirtschaftssystems als Ganzes)</a:t>
            </a:r>
          </a:p>
          <a:p>
            <a:pPr lvl="1">
              <a:buFont typeface="Courier New" panose="02070309020205020404" pitchFamily="49" charset="0"/>
              <a:buChar char="o"/>
            </a:pPr>
            <a:r>
              <a:rPr lang="de-AT" dirty="0"/>
              <a:t>Sicherung der Vollbeschäftigung</a:t>
            </a:r>
          </a:p>
        </p:txBody>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27</a:t>
            </a:fld>
            <a:endParaRPr lang="en-US"/>
          </a:p>
        </p:txBody>
      </p:sp>
    </p:spTree>
    <p:extLst>
      <p:ext uri="{BB962C8B-B14F-4D97-AF65-F5344CB8AC3E}">
        <p14:creationId xmlns:p14="http://schemas.microsoft.com/office/powerpoint/2010/main" val="22852230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185738"/>
            <a:ext cx="10515600" cy="1325563"/>
          </a:xfrm>
        </p:spPr>
        <p:txBody>
          <a:bodyPr>
            <a:normAutofit/>
          </a:bodyPr>
          <a:lstStyle/>
          <a:p>
            <a:r>
              <a:rPr lang="de-AT" sz="4000" b="1" dirty="0"/>
              <a:t>Allgemeine Klassifizierung</a:t>
            </a:r>
          </a:p>
        </p:txBody>
      </p:sp>
      <p:sp>
        <p:nvSpPr>
          <p:cNvPr id="3" name="Inhaltsplatzhalter 2"/>
          <p:cNvSpPr>
            <a:spLocks noGrp="1"/>
          </p:cNvSpPr>
          <p:nvPr>
            <p:ph idx="1"/>
          </p:nvPr>
        </p:nvSpPr>
        <p:spPr>
          <a:xfrm>
            <a:off x="838200" y="1188720"/>
            <a:ext cx="10515600" cy="5109441"/>
          </a:xfrm>
        </p:spPr>
        <p:txBody>
          <a:bodyPr>
            <a:normAutofit/>
          </a:bodyPr>
          <a:lstStyle/>
          <a:p>
            <a:r>
              <a:rPr lang="de-AT" dirty="0"/>
              <a:t>Sichtweise auf den Menschen</a:t>
            </a:r>
          </a:p>
          <a:p>
            <a:pPr lvl="1">
              <a:buFont typeface="Courier New" panose="02070309020205020404" pitchFamily="49" charset="0"/>
              <a:buChar char="o"/>
            </a:pPr>
            <a:r>
              <a:rPr lang="de-AT" dirty="0"/>
              <a:t>Menschen verhalten sich nicht (ausschließlich) rational</a:t>
            </a:r>
          </a:p>
          <a:p>
            <a:pPr lvl="1">
              <a:buFont typeface="Courier New" panose="02070309020205020404" pitchFamily="49" charset="0"/>
              <a:buChar char="o"/>
            </a:pPr>
            <a:r>
              <a:rPr lang="de-AT" dirty="0"/>
              <a:t>Wirtschaftliche Entscheidungen stark von Erwartungen geprägt, da wenig Informationen über die Zukunft verfügbar sind (keine Berechnung von Erwartungswerten möglich)</a:t>
            </a:r>
          </a:p>
          <a:p>
            <a:pPr lvl="1">
              <a:buFont typeface="Courier New" panose="02070309020205020404" pitchFamily="49" charset="0"/>
              <a:buChar char="o"/>
            </a:pPr>
            <a:r>
              <a:rPr lang="de-AT" dirty="0"/>
              <a:t>Psychologische Faktoren (Konsumneigung, Investitionsverhalten, etc.)</a:t>
            </a:r>
          </a:p>
          <a:p>
            <a:r>
              <a:rPr lang="de-AT" dirty="0"/>
              <a:t>Sichtweise auf die Marktwirtschaft</a:t>
            </a:r>
          </a:p>
          <a:p>
            <a:pPr lvl="1">
              <a:buFont typeface="Courier New" panose="02070309020205020404" pitchFamily="49" charset="0"/>
              <a:buChar char="o"/>
            </a:pPr>
            <a:r>
              <a:rPr lang="de-AT" dirty="0"/>
              <a:t>Ambivalente Einstellung</a:t>
            </a:r>
          </a:p>
          <a:p>
            <a:pPr lvl="1">
              <a:buFont typeface="Courier New" panose="02070309020205020404" pitchFamily="49" charset="0"/>
              <a:buChar char="o"/>
            </a:pPr>
            <a:r>
              <a:rPr lang="de-AT" dirty="0"/>
              <a:t>Marktmechanismus ist (ohne Staat) prinzipiell fehleranfällig</a:t>
            </a:r>
          </a:p>
          <a:p>
            <a:pPr lvl="1">
              <a:buFont typeface="Courier New" panose="02070309020205020404" pitchFamily="49" charset="0"/>
              <a:buChar char="o"/>
            </a:pPr>
            <a:r>
              <a:rPr lang="de-AT" dirty="0"/>
              <a:t>System jedoch (mit Staat) das effizienteste Wirtschaftssystem</a:t>
            </a:r>
          </a:p>
          <a:p>
            <a:pPr marL="457200" lvl="1" indent="0" algn="ctr">
              <a:buNone/>
            </a:pPr>
            <a:r>
              <a:rPr lang="de-AT" i="1" dirty="0"/>
              <a:t>„</a:t>
            </a:r>
            <a:r>
              <a:rPr lang="en-US" i="1" dirty="0"/>
              <a:t>For my part I think that capitalism, wisely managed, can probably be made more efficient for attaining economic ends than any alternative system yet in sight (…)” </a:t>
            </a:r>
            <a:r>
              <a:rPr lang="en-US" dirty="0"/>
              <a:t>(Keynes 1972</a:t>
            </a:r>
            <a:r>
              <a:rPr lang="de-AT" dirty="0"/>
              <a:t>/1926: </a:t>
            </a:r>
            <a:r>
              <a:rPr lang="en-US" dirty="0"/>
              <a:t>294).</a:t>
            </a:r>
            <a:endParaRPr lang="de-AT" dirty="0"/>
          </a:p>
          <a:p>
            <a:pPr marL="457200" lvl="1" indent="0">
              <a:buNone/>
            </a:pPr>
            <a:endParaRPr lang="de-AT" dirty="0"/>
          </a:p>
        </p:txBody>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28</a:t>
            </a:fld>
            <a:endParaRPr lang="en-US"/>
          </a:p>
        </p:txBody>
      </p:sp>
    </p:spTree>
    <p:extLst>
      <p:ext uri="{BB962C8B-B14F-4D97-AF65-F5344CB8AC3E}">
        <p14:creationId xmlns:p14="http://schemas.microsoft.com/office/powerpoint/2010/main" val="8074225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4000" b="1" dirty="0"/>
              <a:t>Allgemeine Klassifizierung</a:t>
            </a:r>
          </a:p>
        </p:txBody>
      </p:sp>
      <p:sp>
        <p:nvSpPr>
          <p:cNvPr id="3" name="Inhaltsplatzhalter 2"/>
          <p:cNvSpPr>
            <a:spLocks noGrp="1"/>
          </p:cNvSpPr>
          <p:nvPr>
            <p:ph idx="1"/>
          </p:nvPr>
        </p:nvSpPr>
        <p:spPr>
          <a:xfrm>
            <a:off x="838200" y="1870363"/>
            <a:ext cx="10515600" cy="4306599"/>
          </a:xfrm>
        </p:spPr>
        <p:txBody>
          <a:bodyPr/>
          <a:lstStyle/>
          <a:p>
            <a:r>
              <a:rPr lang="de-AT" dirty="0"/>
              <a:t>Verständnis von Ökonomik </a:t>
            </a:r>
          </a:p>
          <a:p>
            <a:pPr marL="914400" lvl="1" indent="-457200">
              <a:buFont typeface="+mj-lt"/>
              <a:buAutoNum type="arabicPeriod"/>
            </a:pPr>
            <a:r>
              <a:rPr lang="de-AT" dirty="0"/>
              <a:t>Ökonomik als Politische Ökonomik</a:t>
            </a:r>
          </a:p>
          <a:p>
            <a:pPr lvl="2">
              <a:buFont typeface="Courier New" panose="02070309020205020404" pitchFamily="49" charset="0"/>
              <a:buChar char="o"/>
            </a:pPr>
            <a:r>
              <a:rPr lang="de-AT" sz="2400" dirty="0"/>
              <a:t>Theorien als Ansatzpunkte für konkretes wirtschaftspolitisches Handeln (gesellschaftliche und politische Relevanz)</a:t>
            </a:r>
          </a:p>
          <a:p>
            <a:pPr lvl="2">
              <a:buFont typeface="Courier New" panose="02070309020205020404" pitchFamily="49" charset="0"/>
              <a:buChar char="o"/>
            </a:pPr>
            <a:r>
              <a:rPr lang="de-AT" sz="2400" dirty="0"/>
              <a:t>Implizite wirtschaftspolitische Schlussfolgerungen in </a:t>
            </a:r>
            <a:r>
              <a:rPr lang="de-AT" sz="2400" i="1" dirty="0"/>
              <a:t>„General Theory“ </a:t>
            </a:r>
            <a:r>
              <a:rPr lang="de-AT" sz="2400" dirty="0"/>
              <a:t>zur Bekämpfung der Arbeitslosigkeit</a:t>
            </a:r>
            <a:endParaRPr lang="de-AT" sz="2400" i="1" dirty="0"/>
          </a:p>
          <a:p>
            <a:pPr marL="971550" lvl="1" indent="-514350">
              <a:buFont typeface="+mj-lt"/>
              <a:buAutoNum type="arabicPeriod"/>
            </a:pPr>
            <a:r>
              <a:rPr lang="de-AT" dirty="0"/>
              <a:t>Ökonomik als </a:t>
            </a:r>
            <a:r>
              <a:rPr lang="en-GB" i="1" dirty="0"/>
              <a:t>moral science</a:t>
            </a:r>
          </a:p>
          <a:p>
            <a:pPr lvl="2" algn="ctr">
              <a:buFont typeface="Courier New" panose="02070309020205020404" pitchFamily="49" charset="0"/>
              <a:buChar char="o"/>
            </a:pPr>
            <a:r>
              <a:rPr lang="de-AT" sz="2400" dirty="0"/>
              <a:t>Ökonomische Fragen enthalten auch moralisch-normative Fragestellungen </a:t>
            </a:r>
            <a:r>
              <a:rPr lang="en-GB" altLang="en-US" sz="2400" i="1" dirty="0"/>
              <a:t>“Economics is essentially a moral science (i.e. human science) and not a natural science” </a:t>
            </a:r>
            <a:r>
              <a:rPr lang="en-US" altLang="en-US" sz="2400" dirty="0"/>
              <a:t>(Keynes 1934)</a:t>
            </a:r>
            <a:endParaRPr lang="de-AT" sz="2400" dirty="0"/>
          </a:p>
          <a:p>
            <a:pPr marL="914400" lvl="2" indent="0">
              <a:buNone/>
            </a:pPr>
            <a:endParaRPr lang="de-AT" sz="2400" dirty="0"/>
          </a:p>
          <a:p>
            <a:pPr marL="457200" lvl="1" indent="0">
              <a:buNone/>
            </a:pPr>
            <a:endParaRPr lang="de-AT" dirty="0"/>
          </a:p>
        </p:txBody>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29</a:t>
            </a:fld>
            <a:endParaRPr lang="en-US"/>
          </a:p>
        </p:txBody>
      </p:sp>
    </p:spTree>
    <p:extLst>
      <p:ext uri="{BB962C8B-B14F-4D97-AF65-F5344CB8AC3E}">
        <p14:creationId xmlns:p14="http://schemas.microsoft.com/office/powerpoint/2010/main" val="11622354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el 1"/>
          <p:cNvSpPr>
            <a:spLocks noGrp="1"/>
          </p:cNvSpPr>
          <p:nvPr>
            <p:ph type="title"/>
          </p:nvPr>
        </p:nvSpPr>
        <p:spPr>
          <a:xfrm>
            <a:off x="827809" y="230043"/>
            <a:ext cx="10515600" cy="1325563"/>
          </a:xfrm>
        </p:spPr>
        <p:txBody>
          <a:bodyPr/>
          <a:lstStyle/>
          <a:p>
            <a:pPr>
              <a:defRPr/>
            </a:pPr>
            <a:r>
              <a:rPr lang="de-AT" altLang="de-DE" b="1" dirty="0"/>
              <a:t>Agenda</a:t>
            </a:r>
            <a:endParaRPr lang="en-US" altLang="de-DE" b="1" dirty="0"/>
          </a:p>
        </p:txBody>
      </p:sp>
      <p:sp>
        <p:nvSpPr>
          <p:cNvPr id="8195" name="Inhaltsplatzhalter 2"/>
          <p:cNvSpPr>
            <a:spLocks noGrp="1"/>
          </p:cNvSpPr>
          <p:nvPr>
            <p:ph idx="1"/>
          </p:nvPr>
        </p:nvSpPr>
        <p:spPr>
          <a:xfrm>
            <a:off x="914400" y="1298863"/>
            <a:ext cx="10058399" cy="4925291"/>
          </a:xfrm>
        </p:spPr>
        <p:txBody>
          <a:bodyPr>
            <a:normAutofit lnSpcReduction="10000"/>
          </a:bodyPr>
          <a:lstStyle/>
          <a:p>
            <a:pPr marL="0" indent="0">
              <a:buNone/>
              <a:defRPr/>
            </a:pPr>
            <a:r>
              <a:rPr lang="de-AT" altLang="de-DE" dirty="0"/>
              <a:t>1.Dogmengeschichtliche Einordnung</a:t>
            </a:r>
          </a:p>
          <a:p>
            <a:pPr marL="0" indent="0">
              <a:buNone/>
              <a:defRPr/>
            </a:pPr>
            <a:r>
              <a:rPr lang="de-AT" altLang="de-DE" dirty="0"/>
              <a:t>2.John Maynard Keynes – Kurzbiographie und Werke</a:t>
            </a:r>
          </a:p>
          <a:p>
            <a:pPr marL="0" indent="0">
              <a:buNone/>
              <a:defRPr/>
            </a:pPr>
            <a:r>
              <a:rPr lang="de-AT" altLang="de-DE" dirty="0"/>
              <a:t>3.Begriffserklärung Keynesianismus</a:t>
            </a:r>
          </a:p>
          <a:p>
            <a:pPr marL="0" indent="0">
              <a:buNone/>
              <a:defRPr/>
            </a:pPr>
            <a:r>
              <a:rPr lang="de-AT" altLang="de-DE" dirty="0"/>
              <a:t>4.Historischer Kontext der Weltwirtschaftskrise</a:t>
            </a:r>
          </a:p>
          <a:p>
            <a:pPr marL="0" indent="0">
              <a:buNone/>
              <a:defRPr/>
            </a:pPr>
            <a:r>
              <a:rPr lang="de-AT" altLang="de-DE" dirty="0"/>
              <a:t>5.Keynesianismus als Wirtschaftstheorie</a:t>
            </a:r>
          </a:p>
          <a:p>
            <a:pPr marL="457200" lvl="1" indent="0">
              <a:buNone/>
              <a:defRPr/>
            </a:pPr>
            <a:r>
              <a:rPr lang="de-AT" altLang="de-DE" dirty="0"/>
              <a:t>5.1 Allgemeine Klassifizierung der General Theory</a:t>
            </a:r>
          </a:p>
          <a:p>
            <a:pPr marL="457200" lvl="1" indent="0">
              <a:buNone/>
              <a:defRPr/>
            </a:pPr>
            <a:r>
              <a:rPr lang="de-AT" altLang="de-DE" dirty="0"/>
              <a:t>5.2 Stilistische Darstellung als Kreislaufschema</a:t>
            </a:r>
          </a:p>
          <a:p>
            <a:pPr marL="457200" lvl="1" indent="0">
              <a:buNone/>
              <a:defRPr/>
            </a:pPr>
            <a:r>
              <a:rPr lang="de-AT" altLang="de-DE" dirty="0"/>
              <a:t>5.3 Detailanalyse der Bestandteile</a:t>
            </a:r>
          </a:p>
          <a:p>
            <a:pPr marL="0" indent="0">
              <a:buNone/>
              <a:defRPr/>
            </a:pPr>
            <a:r>
              <a:rPr lang="de-AT" altLang="de-DE" dirty="0"/>
              <a:t>6.Wirtschaftspolitische Implikationen der General Theory</a:t>
            </a:r>
          </a:p>
          <a:p>
            <a:pPr marL="0" indent="0">
              <a:buNone/>
              <a:defRPr/>
            </a:pPr>
            <a:r>
              <a:rPr lang="de-AT" altLang="de-DE" dirty="0"/>
              <a:t>7.Metamorphosen des Keynesianismus</a:t>
            </a:r>
          </a:p>
          <a:p>
            <a:pPr marL="0" indent="0">
              <a:buNone/>
              <a:defRPr/>
            </a:pPr>
            <a:r>
              <a:rPr lang="de-AT" altLang="de-DE" dirty="0"/>
              <a:t>8.Keynesianismus als Wirtschaftspolitik</a:t>
            </a:r>
          </a:p>
        </p:txBody>
      </p:sp>
      <p:sp>
        <p:nvSpPr>
          <p:cNvPr id="3" name="Foliennummernplatzhalter 2"/>
          <p:cNvSpPr>
            <a:spLocks noGrp="1"/>
          </p:cNvSpPr>
          <p:nvPr>
            <p:ph type="sldNum" sz="quarter" idx="28"/>
          </p:nvPr>
        </p:nvSpPr>
        <p:spPr/>
        <p:txBody>
          <a:bodyPr/>
          <a:lstStyle/>
          <a:p>
            <a:pPr>
              <a:defRPr/>
            </a:pPr>
            <a:fld id="{51EF73C4-7383-4D02-88E4-46A021CC6BDF}" type="slidenum">
              <a:rPr lang="en-US" smtClean="0"/>
              <a:pPr>
                <a:defRPr/>
              </a:pPr>
              <a:t>3</a:t>
            </a:fld>
            <a:endParaRPr lang="en-US" dirty="0"/>
          </a:p>
        </p:txBody>
      </p:sp>
    </p:spTree>
    <p:extLst>
      <p:ext uri="{BB962C8B-B14F-4D97-AF65-F5344CB8AC3E}">
        <p14:creationId xmlns:p14="http://schemas.microsoft.com/office/powerpoint/2010/main" val="6254358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4000" b="1" dirty="0"/>
              <a:t>5.2 Stilistische Darstellung der General Theory als Kreislaufschema</a:t>
            </a:r>
          </a:p>
        </p:txBody>
      </p:sp>
      <p:sp>
        <p:nvSpPr>
          <p:cNvPr id="3" name="Inhaltsplatzhalter 2"/>
          <p:cNvSpPr>
            <a:spLocks noGrp="1"/>
          </p:cNvSpPr>
          <p:nvPr>
            <p:ph idx="1"/>
          </p:nvPr>
        </p:nvSpPr>
        <p:spPr>
          <a:xfrm>
            <a:off x="838200" y="1766455"/>
            <a:ext cx="10515600" cy="4410508"/>
          </a:xfrm>
        </p:spPr>
        <p:txBody>
          <a:bodyPr/>
          <a:lstStyle/>
          <a:p>
            <a:r>
              <a:rPr lang="de-AT" dirty="0"/>
              <a:t>Selbstverständnis der </a:t>
            </a:r>
            <a:r>
              <a:rPr lang="de-AT" i="1" dirty="0"/>
              <a:t>„General Theory“</a:t>
            </a:r>
          </a:p>
          <a:p>
            <a:pPr marL="914400" lvl="1" indent="-457200">
              <a:buFont typeface="+mj-lt"/>
              <a:buAutoNum type="arabicPeriod"/>
            </a:pPr>
            <a:r>
              <a:rPr lang="de-AT" dirty="0"/>
              <a:t>Reduzierung der neoklassischen Theorie auf den Spezialfall der Vollbeschäftigung aller Ressourcen. </a:t>
            </a:r>
            <a:r>
              <a:rPr lang="de-AT" i="1" dirty="0"/>
              <a:t>„General Theory“ </a:t>
            </a:r>
            <a:r>
              <a:rPr lang="de-AT" dirty="0"/>
              <a:t>behandelt demgegenüber den Normalfall der Ressourcenunterauslastung</a:t>
            </a:r>
          </a:p>
          <a:p>
            <a:pPr marL="914400" lvl="1" indent="-457200">
              <a:buFont typeface="+mj-lt"/>
              <a:buAutoNum type="arabicPeriod"/>
            </a:pPr>
            <a:r>
              <a:rPr lang="de-AT" dirty="0"/>
              <a:t>Betrachtung der Wirtschaft aus gesamtwirtschaftlicher Perspektive (makroökonomische Kreislaufanalyse)</a:t>
            </a:r>
          </a:p>
          <a:p>
            <a:r>
              <a:rPr lang="de-AT" dirty="0"/>
              <a:t>Zentrale Fragestellung: Was bestimmt das gesamtwirtschaftliche Niveau von Produktion (Y) und Beschäftigung (A) unterhalb der Vollbeschäftigungssituation? (Beschäftigungsproblem)</a:t>
            </a:r>
          </a:p>
          <a:p>
            <a:pPr lvl="1">
              <a:buFont typeface="Courier New" panose="02070309020205020404" pitchFamily="49" charset="0"/>
              <a:buChar char="o"/>
            </a:pPr>
            <a:r>
              <a:rPr lang="de-AT" dirty="0"/>
              <a:t>Bestimmende Größe ist die gesamtwirtschaftliche Nachfrage</a:t>
            </a:r>
          </a:p>
        </p:txBody>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30</a:t>
            </a:fld>
            <a:endParaRPr lang="en-US"/>
          </a:p>
        </p:txBody>
      </p:sp>
    </p:spTree>
    <p:extLst>
      <p:ext uri="{BB962C8B-B14F-4D97-AF65-F5344CB8AC3E}">
        <p14:creationId xmlns:p14="http://schemas.microsoft.com/office/powerpoint/2010/main" val="862974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4000" b="1" dirty="0"/>
              <a:t>Gesetz der effektiven Nachfrage</a:t>
            </a:r>
          </a:p>
        </p:txBody>
      </p:sp>
      <p:sp>
        <p:nvSpPr>
          <p:cNvPr id="3" name="Inhaltsplatzhalter 2"/>
          <p:cNvSpPr>
            <a:spLocks noGrp="1"/>
          </p:cNvSpPr>
          <p:nvPr>
            <p:ph idx="1"/>
          </p:nvPr>
        </p:nvSpPr>
        <p:spPr/>
        <p:txBody>
          <a:bodyPr>
            <a:normAutofit lnSpcReduction="10000"/>
          </a:bodyPr>
          <a:lstStyle/>
          <a:p>
            <a:r>
              <a:rPr lang="de-AT" dirty="0"/>
              <a:t>Zentrales Konzept ist das </a:t>
            </a:r>
            <a:r>
              <a:rPr lang="de-AT" b="1" dirty="0"/>
              <a:t>Gesetz der effektiven Nachfrage</a:t>
            </a:r>
          </a:p>
          <a:p>
            <a:r>
              <a:rPr lang="de-AT" dirty="0"/>
              <a:t>Gesamtwirtschaftliches Niveau von Produktion (Y) und Beschäftigung (A) wird durch die gesamtwirtschaftliche Nachfrage am Gütermarkt (D) determiniert</a:t>
            </a:r>
          </a:p>
          <a:p>
            <a:r>
              <a:rPr lang="de-AT" dirty="0"/>
              <a:t>Schnittpunkt von Angebots- und Nachfragefunktion ist effektive Nachfrage</a:t>
            </a:r>
          </a:p>
          <a:p>
            <a:pPr lvl="1">
              <a:buFont typeface="Courier New" panose="02070309020205020404" pitchFamily="49" charset="0"/>
              <a:buChar char="o"/>
            </a:pPr>
            <a:r>
              <a:rPr lang="de-AT" dirty="0"/>
              <a:t>„Effektiv“ ist Niveau der Nachfrage, bei dem Unternehmer aus der Güterproduktion einen Erlös erwarten, der gerade noch die Kosten deckt </a:t>
            </a:r>
          </a:p>
          <a:p>
            <a:r>
              <a:rPr lang="de-AT" dirty="0"/>
              <a:t>Aggregierte Nachfrage (D) setzt sich aus Nachfrage nach Konsum- (C) und Investitionsgütern (I) zusammen</a:t>
            </a:r>
          </a:p>
          <a:p>
            <a:pPr marL="0" indent="0" algn="ctr">
              <a:buNone/>
            </a:pPr>
            <a:r>
              <a:rPr lang="de-AT" b="1" dirty="0"/>
              <a:t>D = C + I</a:t>
            </a:r>
          </a:p>
          <a:p>
            <a:endParaRPr lang="de-AT" b="1" dirty="0"/>
          </a:p>
        </p:txBody>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31</a:t>
            </a:fld>
            <a:endParaRPr lang="en-US"/>
          </a:p>
        </p:txBody>
      </p:sp>
    </p:spTree>
    <p:extLst>
      <p:ext uri="{BB962C8B-B14F-4D97-AF65-F5344CB8AC3E}">
        <p14:creationId xmlns:p14="http://schemas.microsoft.com/office/powerpoint/2010/main" val="34246049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4000" b="1" dirty="0"/>
              <a:t>Kreislaufschema bei Keynes</a:t>
            </a:r>
          </a:p>
        </p:txBody>
      </p:sp>
      <p:sp>
        <p:nvSpPr>
          <p:cNvPr id="3" name="Inhaltsplatzhalter 2"/>
          <p:cNvSpPr>
            <a:spLocks noGrp="1"/>
          </p:cNvSpPr>
          <p:nvPr>
            <p:ph idx="1"/>
          </p:nvPr>
        </p:nvSpPr>
        <p:spPr/>
        <p:txBody>
          <a:bodyPr>
            <a:normAutofit lnSpcReduction="10000"/>
          </a:bodyPr>
          <a:lstStyle/>
          <a:p>
            <a:pPr marL="0" indent="0">
              <a:buNone/>
            </a:pPr>
            <a:endParaRPr lang="de-AT" dirty="0"/>
          </a:p>
          <a:p>
            <a:pPr marL="0" indent="0">
              <a:buNone/>
            </a:pPr>
            <a:endParaRPr lang="de-AT" dirty="0"/>
          </a:p>
          <a:p>
            <a:pPr marL="0" indent="0">
              <a:buNone/>
            </a:pPr>
            <a:endParaRPr lang="de-AT" dirty="0"/>
          </a:p>
          <a:p>
            <a:pPr marL="0" indent="0">
              <a:buNone/>
            </a:pPr>
            <a:endParaRPr lang="de-AT" dirty="0"/>
          </a:p>
          <a:p>
            <a:r>
              <a:rPr lang="de-AT" dirty="0"/>
              <a:t>Das volkswirtschaftliche Beschäftigungsniveau (A) hängt von der gesamtwirtschaftlichen Produktion (Y) ab </a:t>
            </a:r>
          </a:p>
          <a:p>
            <a:pPr marL="457200" lvl="1" indent="0" algn="ctr">
              <a:buNone/>
            </a:pPr>
            <a:r>
              <a:rPr lang="de-AT" dirty="0"/>
              <a:t>        </a:t>
            </a:r>
            <a:r>
              <a:rPr lang="de-AT" sz="2300" dirty="0"/>
              <a:t>(+)</a:t>
            </a:r>
          </a:p>
          <a:p>
            <a:pPr marL="457200" lvl="1" indent="0" algn="ctr">
              <a:buNone/>
            </a:pPr>
            <a:r>
              <a:rPr lang="de-AT" dirty="0"/>
              <a:t>A= A(Y)</a:t>
            </a:r>
          </a:p>
          <a:p>
            <a:pPr lvl="1">
              <a:buFont typeface="Courier New" panose="02070309020205020404" pitchFamily="49" charset="0"/>
              <a:buChar char="o"/>
            </a:pPr>
            <a:r>
              <a:rPr lang="de-AT" dirty="0"/>
              <a:t>Jedoch: wechselseitige Abhängigkeit: Ausweitung der Beschäftigung zum Zweck des Produktionsanstiegs</a:t>
            </a:r>
          </a:p>
          <a:p>
            <a:pPr marL="0" indent="0">
              <a:buNone/>
            </a:pPr>
            <a:endParaRPr lang="de-AT" dirty="0"/>
          </a:p>
          <a:p>
            <a:pPr marL="0" indent="0">
              <a:buNone/>
            </a:pPr>
            <a:endParaRPr lang="de-AT" dirty="0"/>
          </a:p>
        </p:txBody>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32</a:t>
            </a:fld>
            <a:endParaRPr lang="en-US"/>
          </a:p>
        </p:txBody>
      </p:sp>
      <p:sp>
        <p:nvSpPr>
          <p:cNvPr id="7" name="Abgerundetes Rechteck 6"/>
          <p:cNvSpPr/>
          <p:nvPr/>
        </p:nvSpPr>
        <p:spPr>
          <a:xfrm>
            <a:off x="1309253" y="2483430"/>
            <a:ext cx="1402773" cy="789708"/>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r>
              <a:rPr lang="de-AT" sz="3000" dirty="0"/>
              <a:t>A</a:t>
            </a:r>
          </a:p>
        </p:txBody>
      </p:sp>
      <p:sp>
        <p:nvSpPr>
          <p:cNvPr id="8" name="Abgerundetes Rechteck 7"/>
          <p:cNvSpPr/>
          <p:nvPr/>
        </p:nvSpPr>
        <p:spPr>
          <a:xfrm>
            <a:off x="4443841" y="2483430"/>
            <a:ext cx="1402773" cy="789708"/>
          </a:xfrm>
          <a:prstGeom prst="roundRect">
            <a:avLst/>
          </a:prstGeom>
          <a:ln w="19050"/>
        </p:spPr>
        <p:style>
          <a:lnRef idx="2">
            <a:schemeClr val="accent2"/>
          </a:lnRef>
          <a:fillRef idx="1">
            <a:schemeClr val="lt1"/>
          </a:fillRef>
          <a:effectRef idx="0">
            <a:schemeClr val="accent2"/>
          </a:effectRef>
          <a:fontRef idx="minor">
            <a:schemeClr val="dk1"/>
          </a:fontRef>
        </p:style>
        <p:txBody>
          <a:bodyPr rtlCol="0" anchor="ctr"/>
          <a:lstStyle/>
          <a:p>
            <a:pPr algn="ctr"/>
            <a:r>
              <a:rPr lang="de-AT" sz="3000" dirty="0"/>
              <a:t>Y</a:t>
            </a:r>
          </a:p>
        </p:txBody>
      </p:sp>
      <p:sp>
        <p:nvSpPr>
          <p:cNvPr id="9" name="Pfeil nach links 8"/>
          <p:cNvSpPr/>
          <p:nvPr/>
        </p:nvSpPr>
        <p:spPr>
          <a:xfrm>
            <a:off x="3183079" y="2712029"/>
            <a:ext cx="789709" cy="332509"/>
          </a:xfrm>
          <a:prstGeom prst="lef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de-AT"/>
          </a:p>
        </p:txBody>
      </p:sp>
      <p:sp>
        <p:nvSpPr>
          <p:cNvPr id="10" name="Pfeil nach links 9"/>
          <p:cNvSpPr/>
          <p:nvPr/>
        </p:nvSpPr>
        <p:spPr>
          <a:xfrm flipH="1">
            <a:off x="3264583" y="2447749"/>
            <a:ext cx="689046" cy="196812"/>
          </a:xfrm>
          <a:prstGeom prst="lef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de-AT" b="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Tree>
    <p:extLst>
      <p:ext uri="{BB962C8B-B14F-4D97-AF65-F5344CB8AC3E}">
        <p14:creationId xmlns:p14="http://schemas.microsoft.com/office/powerpoint/2010/main" val="21717331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4000" b="1" dirty="0"/>
              <a:t>Kreislaufschema bei Keynes</a:t>
            </a:r>
          </a:p>
        </p:txBody>
      </p:sp>
      <p:sp>
        <p:nvSpPr>
          <p:cNvPr id="3" name="Inhaltsplatzhalter 2"/>
          <p:cNvSpPr>
            <a:spLocks noGrp="1"/>
          </p:cNvSpPr>
          <p:nvPr>
            <p:ph idx="1"/>
          </p:nvPr>
        </p:nvSpPr>
        <p:spPr/>
        <p:txBody>
          <a:bodyPr/>
          <a:lstStyle/>
          <a:p>
            <a:pPr marL="0" indent="0">
              <a:buNone/>
            </a:pPr>
            <a:endParaRPr lang="de-AT" dirty="0"/>
          </a:p>
          <a:p>
            <a:pPr marL="0" indent="0">
              <a:buNone/>
            </a:pPr>
            <a:endParaRPr lang="de-AT" dirty="0"/>
          </a:p>
          <a:p>
            <a:pPr marL="0" indent="0">
              <a:buNone/>
            </a:pPr>
            <a:endParaRPr lang="de-AT" dirty="0"/>
          </a:p>
          <a:p>
            <a:pPr marL="0" indent="0">
              <a:buNone/>
            </a:pPr>
            <a:endParaRPr lang="de-AT" dirty="0"/>
          </a:p>
          <a:p>
            <a:r>
              <a:rPr lang="de-AT" dirty="0"/>
              <a:t>Die Höhe der gesamtwirtschaftlichen Produktion wird ihrerseits durch die gesamtwirtschaftliche Nachfrage (D) festgelegt (Gesetz der effektiven Nachfrage)</a:t>
            </a:r>
          </a:p>
          <a:p>
            <a:pPr marL="0" indent="0">
              <a:buNone/>
            </a:pPr>
            <a:endParaRPr lang="de-AT" dirty="0"/>
          </a:p>
          <a:p>
            <a:endParaRPr lang="de-AT" dirty="0"/>
          </a:p>
        </p:txBody>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33</a:t>
            </a:fld>
            <a:endParaRPr lang="en-US"/>
          </a:p>
        </p:txBody>
      </p:sp>
      <p:sp>
        <p:nvSpPr>
          <p:cNvPr id="7" name="Abgerundetes Rechteck 6"/>
          <p:cNvSpPr/>
          <p:nvPr/>
        </p:nvSpPr>
        <p:spPr>
          <a:xfrm>
            <a:off x="1309253" y="2483430"/>
            <a:ext cx="1402773" cy="789708"/>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r>
              <a:rPr lang="de-AT" sz="3000" dirty="0"/>
              <a:t>A</a:t>
            </a:r>
          </a:p>
        </p:txBody>
      </p:sp>
      <p:sp>
        <p:nvSpPr>
          <p:cNvPr id="8" name="Abgerundetes Rechteck 7"/>
          <p:cNvSpPr/>
          <p:nvPr/>
        </p:nvSpPr>
        <p:spPr>
          <a:xfrm>
            <a:off x="4443841" y="2483430"/>
            <a:ext cx="1402773" cy="789708"/>
          </a:xfrm>
          <a:prstGeom prst="roundRect">
            <a:avLst/>
          </a:prstGeom>
          <a:ln w="19050"/>
        </p:spPr>
        <p:style>
          <a:lnRef idx="2">
            <a:schemeClr val="accent2"/>
          </a:lnRef>
          <a:fillRef idx="1">
            <a:schemeClr val="lt1"/>
          </a:fillRef>
          <a:effectRef idx="0">
            <a:schemeClr val="accent2"/>
          </a:effectRef>
          <a:fontRef idx="minor">
            <a:schemeClr val="dk1"/>
          </a:fontRef>
        </p:style>
        <p:txBody>
          <a:bodyPr rtlCol="0" anchor="ctr"/>
          <a:lstStyle/>
          <a:p>
            <a:pPr algn="ctr"/>
            <a:r>
              <a:rPr lang="de-AT" sz="3000" dirty="0"/>
              <a:t>Y</a:t>
            </a:r>
          </a:p>
        </p:txBody>
      </p:sp>
      <p:sp>
        <p:nvSpPr>
          <p:cNvPr id="9" name="Pfeil nach links 8"/>
          <p:cNvSpPr/>
          <p:nvPr/>
        </p:nvSpPr>
        <p:spPr>
          <a:xfrm>
            <a:off x="3183079" y="2712029"/>
            <a:ext cx="789709" cy="332509"/>
          </a:xfrm>
          <a:prstGeom prst="lef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de-AT" b="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
        <p:nvSpPr>
          <p:cNvPr id="10" name="Pfeil nach links 9"/>
          <p:cNvSpPr/>
          <p:nvPr/>
        </p:nvSpPr>
        <p:spPr>
          <a:xfrm>
            <a:off x="6556661" y="2712029"/>
            <a:ext cx="789709" cy="332509"/>
          </a:xfrm>
          <a:prstGeom prst="lef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de-AT"/>
          </a:p>
        </p:txBody>
      </p:sp>
      <p:sp>
        <p:nvSpPr>
          <p:cNvPr id="11" name="Abgerundetes Rechteck 10"/>
          <p:cNvSpPr/>
          <p:nvPr/>
        </p:nvSpPr>
        <p:spPr>
          <a:xfrm>
            <a:off x="7898820" y="2493823"/>
            <a:ext cx="1402773" cy="789708"/>
          </a:xfrm>
          <a:prstGeom prst="round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r>
              <a:rPr lang="de-AT" sz="3000" dirty="0"/>
              <a:t>D</a:t>
            </a:r>
          </a:p>
        </p:txBody>
      </p:sp>
      <p:sp>
        <p:nvSpPr>
          <p:cNvPr id="12" name="Pfeil nach links 11"/>
          <p:cNvSpPr/>
          <p:nvPr/>
        </p:nvSpPr>
        <p:spPr>
          <a:xfrm flipH="1">
            <a:off x="3270818" y="2447749"/>
            <a:ext cx="689046" cy="196812"/>
          </a:xfrm>
          <a:prstGeom prst="lef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de-AT" b="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Tree>
    <p:extLst>
      <p:ext uri="{BB962C8B-B14F-4D97-AF65-F5344CB8AC3E}">
        <p14:creationId xmlns:p14="http://schemas.microsoft.com/office/powerpoint/2010/main" val="24812313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4000" b="1" dirty="0"/>
              <a:t>Kreislaufschema bei Keynes</a:t>
            </a:r>
          </a:p>
        </p:txBody>
      </p:sp>
      <p:sp>
        <p:nvSpPr>
          <p:cNvPr id="3" name="Inhaltsplatzhalter 2"/>
          <p:cNvSpPr>
            <a:spLocks noGrp="1"/>
          </p:cNvSpPr>
          <p:nvPr>
            <p:ph idx="1"/>
          </p:nvPr>
        </p:nvSpPr>
        <p:spPr>
          <a:xfrm>
            <a:off x="838200" y="1463040"/>
            <a:ext cx="10515600" cy="4829694"/>
          </a:xfrm>
        </p:spPr>
        <p:txBody>
          <a:bodyPr>
            <a:normAutofit lnSpcReduction="10000"/>
          </a:bodyPr>
          <a:lstStyle/>
          <a:p>
            <a:pPr marL="0" indent="0">
              <a:buNone/>
            </a:pPr>
            <a:endParaRPr lang="de-AT" dirty="0"/>
          </a:p>
          <a:p>
            <a:pPr marL="0" indent="0">
              <a:buNone/>
            </a:pPr>
            <a:endParaRPr lang="de-AT" dirty="0"/>
          </a:p>
          <a:p>
            <a:pPr marL="0" indent="0">
              <a:buNone/>
            </a:pPr>
            <a:endParaRPr lang="de-AT" dirty="0"/>
          </a:p>
          <a:p>
            <a:pPr marL="0" indent="0">
              <a:buNone/>
            </a:pPr>
            <a:endParaRPr lang="de-AT" dirty="0"/>
          </a:p>
          <a:p>
            <a:r>
              <a:rPr lang="de-AT" dirty="0"/>
              <a:t>Die gesamtwirtschaftliche Nachfrage besteht aus Konsumgüternachfrage (C) und Investitionsgüternachfrage (I)</a:t>
            </a:r>
          </a:p>
          <a:p>
            <a:pPr lvl="1">
              <a:buFont typeface="Courier New" panose="02070309020205020404" pitchFamily="49" charset="0"/>
              <a:buChar char="o"/>
            </a:pPr>
            <a:r>
              <a:rPr lang="de-AT" dirty="0"/>
              <a:t>C ist umfangreichere Nachfragekomponente, folgt aber der wirtschaftlichen Entwicklung (Konjunkturzyklus)</a:t>
            </a:r>
          </a:p>
          <a:p>
            <a:pPr lvl="1">
              <a:buFont typeface="Courier New" panose="02070309020205020404" pitchFamily="49" charset="0"/>
              <a:buChar char="o"/>
            </a:pPr>
            <a:r>
              <a:rPr lang="de-AT" dirty="0"/>
              <a:t>I ist kleinere Komponente, ihre starke Schwankung macht sie jedoch zur Quelle der ökonomischen Instabilität</a:t>
            </a:r>
          </a:p>
          <a:p>
            <a:pPr lvl="1">
              <a:buFont typeface="Courier New" panose="02070309020205020404" pitchFamily="49" charset="0"/>
              <a:buChar char="o"/>
            </a:pPr>
            <a:r>
              <a:rPr lang="de-AT" dirty="0"/>
              <a:t>Keynes bezeichnet in „</a:t>
            </a:r>
            <a:r>
              <a:rPr lang="en-GB" dirty="0"/>
              <a:t>General Theory</a:t>
            </a:r>
            <a:r>
              <a:rPr lang="de-AT" dirty="0"/>
              <a:t>“ Konsumnachfrage mit D</a:t>
            </a:r>
            <a:r>
              <a:rPr lang="de-AT" baseline="-25000" dirty="0"/>
              <a:t>1</a:t>
            </a:r>
            <a:r>
              <a:rPr lang="de-AT" dirty="0"/>
              <a:t> und Investitionsnachfrage mit D</a:t>
            </a:r>
            <a:r>
              <a:rPr lang="de-AT" baseline="-25000" dirty="0"/>
              <a:t>2</a:t>
            </a:r>
          </a:p>
          <a:p>
            <a:pPr lvl="1">
              <a:buFont typeface="Courier New" panose="02070309020205020404" pitchFamily="49" charset="0"/>
              <a:buChar char="o"/>
            </a:pPr>
            <a:endParaRPr lang="de-AT" dirty="0"/>
          </a:p>
          <a:p>
            <a:endParaRPr lang="de-AT" dirty="0"/>
          </a:p>
        </p:txBody>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34</a:t>
            </a:fld>
            <a:endParaRPr lang="en-US"/>
          </a:p>
        </p:txBody>
      </p:sp>
      <p:sp>
        <p:nvSpPr>
          <p:cNvPr id="7" name="Abgerundetes Rechteck 6"/>
          <p:cNvSpPr/>
          <p:nvPr/>
        </p:nvSpPr>
        <p:spPr>
          <a:xfrm>
            <a:off x="1004784" y="2119953"/>
            <a:ext cx="1402773" cy="789708"/>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r>
              <a:rPr lang="de-AT" sz="3000" dirty="0"/>
              <a:t>A</a:t>
            </a:r>
          </a:p>
        </p:txBody>
      </p:sp>
      <p:sp>
        <p:nvSpPr>
          <p:cNvPr id="8" name="Abgerundetes Rechteck 7"/>
          <p:cNvSpPr/>
          <p:nvPr/>
        </p:nvSpPr>
        <p:spPr>
          <a:xfrm>
            <a:off x="3754359" y="2152997"/>
            <a:ext cx="1402773" cy="789708"/>
          </a:xfrm>
          <a:prstGeom prst="roundRect">
            <a:avLst/>
          </a:prstGeom>
          <a:ln w="19050"/>
        </p:spPr>
        <p:style>
          <a:lnRef idx="2">
            <a:schemeClr val="accent2"/>
          </a:lnRef>
          <a:fillRef idx="1">
            <a:schemeClr val="lt1"/>
          </a:fillRef>
          <a:effectRef idx="0">
            <a:schemeClr val="accent2"/>
          </a:effectRef>
          <a:fontRef idx="minor">
            <a:schemeClr val="dk1"/>
          </a:fontRef>
        </p:style>
        <p:txBody>
          <a:bodyPr rtlCol="0" anchor="ctr"/>
          <a:lstStyle/>
          <a:p>
            <a:pPr algn="ctr"/>
            <a:r>
              <a:rPr lang="de-AT" sz="3000" dirty="0"/>
              <a:t>Y</a:t>
            </a:r>
          </a:p>
        </p:txBody>
      </p:sp>
      <p:sp>
        <p:nvSpPr>
          <p:cNvPr id="9" name="Pfeil nach links 8"/>
          <p:cNvSpPr/>
          <p:nvPr/>
        </p:nvSpPr>
        <p:spPr>
          <a:xfrm>
            <a:off x="2640156" y="2439788"/>
            <a:ext cx="789709" cy="332509"/>
          </a:xfrm>
          <a:prstGeom prst="lef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de-AT" b="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
        <p:nvSpPr>
          <p:cNvPr id="10" name="Pfeil nach links 9"/>
          <p:cNvSpPr/>
          <p:nvPr/>
        </p:nvSpPr>
        <p:spPr>
          <a:xfrm>
            <a:off x="5414137" y="2360824"/>
            <a:ext cx="789709" cy="332509"/>
          </a:xfrm>
          <a:prstGeom prst="lef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de-AT"/>
          </a:p>
        </p:txBody>
      </p:sp>
      <p:sp>
        <p:nvSpPr>
          <p:cNvPr id="11" name="Abgerundetes Rechteck 10"/>
          <p:cNvSpPr/>
          <p:nvPr/>
        </p:nvSpPr>
        <p:spPr>
          <a:xfrm>
            <a:off x="6505716" y="2152997"/>
            <a:ext cx="1402773" cy="789708"/>
          </a:xfrm>
          <a:prstGeom prst="round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r>
              <a:rPr lang="de-AT" sz="3000" dirty="0"/>
              <a:t>D</a:t>
            </a:r>
          </a:p>
        </p:txBody>
      </p:sp>
      <p:sp>
        <p:nvSpPr>
          <p:cNvPr id="4" name="Rechteck 3"/>
          <p:cNvSpPr/>
          <p:nvPr/>
        </p:nvSpPr>
        <p:spPr>
          <a:xfrm>
            <a:off x="8982537" y="1615874"/>
            <a:ext cx="1142458" cy="595312"/>
          </a:xfrm>
          <a:prstGeom prst="rect">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de-AT" sz="3000" dirty="0"/>
              <a:t>C</a:t>
            </a:r>
          </a:p>
        </p:txBody>
      </p:sp>
      <p:sp>
        <p:nvSpPr>
          <p:cNvPr id="12" name="Rechteck 11"/>
          <p:cNvSpPr/>
          <p:nvPr/>
        </p:nvSpPr>
        <p:spPr>
          <a:xfrm>
            <a:off x="8982537" y="2645047"/>
            <a:ext cx="1142459" cy="595316"/>
          </a:xfrm>
          <a:prstGeom prst="rect">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de-AT" sz="3000" dirty="0"/>
              <a:t>I</a:t>
            </a:r>
          </a:p>
        </p:txBody>
      </p:sp>
      <p:sp>
        <p:nvSpPr>
          <p:cNvPr id="14" name="Pfeil nach links 13"/>
          <p:cNvSpPr/>
          <p:nvPr/>
        </p:nvSpPr>
        <p:spPr>
          <a:xfrm rot="-1500000">
            <a:off x="8078908" y="2033143"/>
            <a:ext cx="671542" cy="290231"/>
          </a:xfrm>
          <a:prstGeom prst="lef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de-AT"/>
          </a:p>
        </p:txBody>
      </p:sp>
      <p:sp>
        <p:nvSpPr>
          <p:cNvPr id="16" name="Pfeil nach links 15"/>
          <p:cNvSpPr/>
          <p:nvPr/>
        </p:nvSpPr>
        <p:spPr>
          <a:xfrm rot="1500000">
            <a:off x="8078909" y="2643114"/>
            <a:ext cx="671542" cy="290231"/>
          </a:xfrm>
          <a:prstGeom prst="lef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de-AT"/>
          </a:p>
        </p:txBody>
      </p:sp>
      <p:sp>
        <p:nvSpPr>
          <p:cNvPr id="17" name="Pfeil nach links 16"/>
          <p:cNvSpPr/>
          <p:nvPr/>
        </p:nvSpPr>
        <p:spPr>
          <a:xfrm flipH="1">
            <a:off x="2732051" y="2200797"/>
            <a:ext cx="689046" cy="196812"/>
          </a:xfrm>
          <a:prstGeom prst="lef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de-AT" b="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Tree>
    <p:extLst>
      <p:ext uri="{BB962C8B-B14F-4D97-AF65-F5344CB8AC3E}">
        <p14:creationId xmlns:p14="http://schemas.microsoft.com/office/powerpoint/2010/main" val="17955290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4000" b="1" dirty="0"/>
              <a:t>Kreislaufschema bei Keynes</a:t>
            </a:r>
          </a:p>
        </p:txBody>
      </p:sp>
      <p:sp>
        <p:nvSpPr>
          <p:cNvPr id="3" name="Inhaltsplatzhalter 2"/>
          <p:cNvSpPr>
            <a:spLocks noGrp="1"/>
          </p:cNvSpPr>
          <p:nvPr>
            <p:ph idx="1"/>
          </p:nvPr>
        </p:nvSpPr>
        <p:spPr>
          <a:xfrm>
            <a:off x="529936" y="1039091"/>
            <a:ext cx="10823864" cy="5205845"/>
          </a:xfrm>
        </p:spPr>
        <p:txBody>
          <a:bodyPr>
            <a:normAutofit/>
          </a:bodyPr>
          <a:lstStyle/>
          <a:p>
            <a:pPr marL="0" indent="0">
              <a:buNone/>
            </a:pPr>
            <a:endParaRPr lang="de-AT" dirty="0"/>
          </a:p>
          <a:p>
            <a:pPr marL="0" indent="0">
              <a:buNone/>
            </a:pPr>
            <a:endParaRPr lang="de-AT" dirty="0"/>
          </a:p>
          <a:p>
            <a:pPr marL="0" indent="0">
              <a:buNone/>
            </a:pPr>
            <a:endParaRPr lang="de-AT" dirty="0"/>
          </a:p>
          <a:p>
            <a:pPr marL="0" indent="0">
              <a:buNone/>
            </a:pPr>
            <a:endParaRPr lang="de-AT" dirty="0"/>
          </a:p>
          <a:p>
            <a:pPr marL="0" indent="0">
              <a:buNone/>
            </a:pPr>
            <a:endParaRPr lang="de-AT" dirty="0"/>
          </a:p>
          <a:p>
            <a:pPr marL="0" indent="0">
              <a:buNone/>
            </a:pPr>
            <a:endParaRPr lang="de-AT" dirty="0"/>
          </a:p>
          <a:p>
            <a:r>
              <a:rPr lang="de-AT" dirty="0"/>
              <a:t>Konsumneigung vom verfügbaren Einkommen Y abhängig</a:t>
            </a:r>
          </a:p>
          <a:p>
            <a:pPr lvl="1">
              <a:buFont typeface="Courier New" panose="02070309020205020404" pitchFamily="49" charset="0"/>
              <a:buChar char="o"/>
            </a:pPr>
            <a:r>
              <a:rPr lang="de-AT" dirty="0"/>
              <a:t>Kreislaufschleife: Gesamtnachfrage legt Höhe von Produktion/Volkseinkommen (Y≡Y) fest. Volkseinkommen bestimmt jedoch seinerseits den Konsum</a:t>
            </a:r>
          </a:p>
          <a:p>
            <a:r>
              <a:rPr lang="de-AT" dirty="0"/>
              <a:t>Investitionsneigung vom Marktzins i (Zinsen für Kapital) und von der Grenzleistungsfähigkeit des Kapitals (erwartete Rendite) q abhängig</a:t>
            </a:r>
          </a:p>
          <a:p>
            <a:pPr marL="0" indent="0">
              <a:buNone/>
            </a:pPr>
            <a:endParaRPr lang="de-AT" dirty="0"/>
          </a:p>
          <a:p>
            <a:pPr marL="0" indent="0">
              <a:buNone/>
            </a:pPr>
            <a:endParaRPr lang="de-AT" dirty="0"/>
          </a:p>
          <a:p>
            <a:pPr marL="0" indent="0">
              <a:buNone/>
            </a:pPr>
            <a:endParaRPr lang="de-AT" dirty="0"/>
          </a:p>
          <a:p>
            <a:endParaRPr lang="de-AT" dirty="0"/>
          </a:p>
          <a:p>
            <a:pPr marL="0" indent="0">
              <a:buNone/>
            </a:pPr>
            <a:endParaRPr lang="de-AT" dirty="0"/>
          </a:p>
          <a:p>
            <a:pPr marL="0" indent="0">
              <a:buNone/>
            </a:pPr>
            <a:endParaRPr lang="de-AT" dirty="0"/>
          </a:p>
          <a:p>
            <a:pPr marL="457200" lvl="1" indent="0">
              <a:buNone/>
            </a:pPr>
            <a:endParaRPr lang="de-AT" dirty="0"/>
          </a:p>
          <a:p>
            <a:pPr marL="0" indent="0">
              <a:buNone/>
            </a:pPr>
            <a:endParaRPr lang="de-AT" dirty="0"/>
          </a:p>
          <a:p>
            <a:endParaRPr lang="de-AT" dirty="0"/>
          </a:p>
        </p:txBody>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35</a:t>
            </a:fld>
            <a:endParaRPr lang="en-US"/>
          </a:p>
        </p:txBody>
      </p:sp>
      <p:sp>
        <p:nvSpPr>
          <p:cNvPr id="7" name="Abgerundetes Rechteck 6"/>
          <p:cNvSpPr/>
          <p:nvPr/>
        </p:nvSpPr>
        <p:spPr>
          <a:xfrm>
            <a:off x="363642" y="2286005"/>
            <a:ext cx="1402773" cy="789708"/>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r>
              <a:rPr lang="de-AT" sz="3000" dirty="0"/>
              <a:t>A</a:t>
            </a:r>
          </a:p>
        </p:txBody>
      </p:sp>
      <p:sp>
        <p:nvSpPr>
          <p:cNvPr id="8" name="Abgerundetes Rechteck 7"/>
          <p:cNvSpPr/>
          <p:nvPr/>
        </p:nvSpPr>
        <p:spPr>
          <a:xfrm>
            <a:off x="2820596" y="2286005"/>
            <a:ext cx="1402773" cy="789708"/>
          </a:xfrm>
          <a:prstGeom prst="roundRect">
            <a:avLst/>
          </a:prstGeom>
          <a:ln w="19050"/>
        </p:spPr>
        <p:style>
          <a:lnRef idx="2">
            <a:schemeClr val="accent2"/>
          </a:lnRef>
          <a:fillRef idx="1">
            <a:schemeClr val="lt1"/>
          </a:fillRef>
          <a:effectRef idx="0">
            <a:schemeClr val="accent2"/>
          </a:effectRef>
          <a:fontRef idx="minor">
            <a:schemeClr val="dk1"/>
          </a:fontRef>
        </p:style>
        <p:txBody>
          <a:bodyPr rtlCol="0" anchor="ctr"/>
          <a:lstStyle/>
          <a:p>
            <a:pPr algn="ctr"/>
            <a:r>
              <a:rPr lang="de-AT" sz="3000" dirty="0"/>
              <a:t>Y</a:t>
            </a:r>
          </a:p>
        </p:txBody>
      </p:sp>
      <p:sp>
        <p:nvSpPr>
          <p:cNvPr id="9" name="Pfeil nach links 8"/>
          <p:cNvSpPr/>
          <p:nvPr/>
        </p:nvSpPr>
        <p:spPr>
          <a:xfrm>
            <a:off x="1898651" y="2603342"/>
            <a:ext cx="789709" cy="332509"/>
          </a:xfrm>
          <a:prstGeom prst="lef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de-AT" b="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
        <p:nvSpPr>
          <p:cNvPr id="10" name="Pfeil nach links 9"/>
          <p:cNvSpPr/>
          <p:nvPr/>
        </p:nvSpPr>
        <p:spPr>
          <a:xfrm>
            <a:off x="4355605" y="2478953"/>
            <a:ext cx="789709" cy="332509"/>
          </a:xfrm>
          <a:prstGeom prst="lef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de-AT"/>
          </a:p>
        </p:txBody>
      </p:sp>
      <p:sp>
        <p:nvSpPr>
          <p:cNvPr id="11" name="Abgerundetes Rechteck 10"/>
          <p:cNvSpPr/>
          <p:nvPr/>
        </p:nvSpPr>
        <p:spPr>
          <a:xfrm>
            <a:off x="5277550" y="2286010"/>
            <a:ext cx="1402773" cy="789708"/>
          </a:xfrm>
          <a:prstGeom prst="round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r>
              <a:rPr lang="de-AT" sz="3000" dirty="0"/>
              <a:t>D</a:t>
            </a:r>
          </a:p>
        </p:txBody>
      </p:sp>
      <p:sp>
        <p:nvSpPr>
          <p:cNvPr id="4" name="Rechteck 3"/>
          <p:cNvSpPr/>
          <p:nvPr/>
        </p:nvSpPr>
        <p:spPr>
          <a:xfrm>
            <a:off x="7574328" y="1922926"/>
            <a:ext cx="1114235" cy="556027"/>
          </a:xfrm>
          <a:prstGeom prst="rect">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de-AT" sz="3000" dirty="0"/>
              <a:t>C</a:t>
            </a:r>
          </a:p>
        </p:txBody>
      </p:sp>
      <p:sp>
        <p:nvSpPr>
          <p:cNvPr id="12" name="Rechteck 11"/>
          <p:cNvSpPr/>
          <p:nvPr/>
        </p:nvSpPr>
        <p:spPr>
          <a:xfrm>
            <a:off x="7574328" y="2851452"/>
            <a:ext cx="1114235" cy="583407"/>
          </a:xfrm>
          <a:prstGeom prst="rect">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de-AT" sz="3000" dirty="0"/>
              <a:t>I</a:t>
            </a:r>
          </a:p>
        </p:txBody>
      </p:sp>
      <p:sp>
        <p:nvSpPr>
          <p:cNvPr id="16" name="Pfeil nach links 15"/>
          <p:cNvSpPr/>
          <p:nvPr/>
        </p:nvSpPr>
        <p:spPr>
          <a:xfrm rot="-1500000">
            <a:off x="6784343" y="2221738"/>
            <a:ext cx="671542" cy="290231"/>
          </a:xfrm>
          <a:prstGeom prst="lef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de-AT"/>
          </a:p>
        </p:txBody>
      </p:sp>
      <p:sp>
        <p:nvSpPr>
          <p:cNvPr id="17" name="Pfeil nach links 16"/>
          <p:cNvSpPr/>
          <p:nvPr/>
        </p:nvSpPr>
        <p:spPr>
          <a:xfrm rot="1500000">
            <a:off x="6784342" y="2897904"/>
            <a:ext cx="671542" cy="290231"/>
          </a:xfrm>
          <a:prstGeom prst="lef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de-AT"/>
          </a:p>
        </p:txBody>
      </p:sp>
      <p:sp>
        <p:nvSpPr>
          <p:cNvPr id="18" name="Rechteck 17"/>
          <p:cNvSpPr/>
          <p:nvPr/>
        </p:nvSpPr>
        <p:spPr>
          <a:xfrm>
            <a:off x="9535099" y="1337817"/>
            <a:ext cx="1114235" cy="556027"/>
          </a:xfrm>
          <a:prstGeom prst="rect">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de-AT" sz="3000" dirty="0"/>
              <a:t>C(Y)</a:t>
            </a:r>
          </a:p>
        </p:txBody>
      </p:sp>
      <p:sp>
        <p:nvSpPr>
          <p:cNvPr id="19" name="Rechteck 18"/>
          <p:cNvSpPr/>
          <p:nvPr/>
        </p:nvSpPr>
        <p:spPr>
          <a:xfrm>
            <a:off x="9535101" y="2561570"/>
            <a:ext cx="1114235" cy="556027"/>
          </a:xfrm>
          <a:prstGeom prst="rect">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de-AT" sz="3000" dirty="0"/>
              <a:t>i</a:t>
            </a:r>
          </a:p>
        </p:txBody>
      </p:sp>
      <p:sp>
        <p:nvSpPr>
          <p:cNvPr id="20" name="Rechteck 19"/>
          <p:cNvSpPr/>
          <p:nvPr/>
        </p:nvSpPr>
        <p:spPr>
          <a:xfrm>
            <a:off x="9535101" y="3320753"/>
            <a:ext cx="1114235" cy="556027"/>
          </a:xfrm>
          <a:prstGeom prst="rect">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de-AT" sz="3000" dirty="0"/>
              <a:t>q</a:t>
            </a:r>
          </a:p>
        </p:txBody>
      </p:sp>
      <p:sp>
        <p:nvSpPr>
          <p:cNvPr id="21" name="Pfeil nach links 20"/>
          <p:cNvSpPr/>
          <p:nvPr/>
        </p:nvSpPr>
        <p:spPr>
          <a:xfrm rot="-1500000">
            <a:off x="8776060" y="1757028"/>
            <a:ext cx="671542" cy="290231"/>
          </a:xfrm>
          <a:prstGeom prst="lef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de-AT"/>
          </a:p>
        </p:txBody>
      </p:sp>
      <p:sp>
        <p:nvSpPr>
          <p:cNvPr id="22" name="Pfeil nach links 21"/>
          <p:cNvSpPr/>
          <p:nvPr/>
        </p:nvSpPr>
        <p:spPr>
          <a:xfrm rot="1500000">
            <a:off x="8769559" y="3363752"/>
            <a:ext cx="671542" cy="290231"/>
          </a:xfrm>
          <a:prstGeom prst="lef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de-AT"/>
          </a:p>
        </p:txBody>
      </p:sp>
      <p:sp>
        <p:nvSpPr>
          <p:cNvPr id="23" name="Pfeil nach links 22"/>
          <p:cNvSpPr/>
          <p:nvPr/>
        </p:nvSpPr>
        <p:spPr>
          <a:xfrm rot="-1500000">
            <a:off x="8769560" y="2727118"/>
            <a:ext cx="671542" cy="290231"/>
          </a:xfrm>
          <a:prstGeom prst="lef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de-AT"/>
          </a:p>
        </p:txBody>
      </p:sp>
      <p:cxnSp>
        <p:nvCxnSpPr>
          <p:cNvPr id="13" name="Gerader Verbinder 12"/>
          <p:cNvCxnSpPr/>
          <p:nvPr/>
        </p:nvCxnSpPr>
        <p:spPr>
          <a:xfrm flipH="1" flipV="1">
            <a:off x="3506355" y="1448152"/>
            <a:ext cx="9469" cy="826177"/>
          </a:xfrm>
          <a:prstGeom prst="line">
            <a:avLst/>
          </a:prstGeom>
          <a:ln w="12700"/>
        </p:spPr>
        <p:style>
          <a:lnRef idx="1">
            <a:schemeClr val="dk1"/>
          </a:lnRef>
          <a:fillRef idx="0">
            <a:schemeClr val="dk1"/>
          </a:fillRef>
          <a:effectRef idx="0">
            <a:schemeClr val="dk1"/>
          </a:effectRef>
          <a:fontRef idx="minor">
            <a:schemeClr val="tx1"/>
          </a:fontRef>
        </p:style>
      </p:cxnSp>
      <p:cxnSp>
        <p:nvCxnSpPr>
          <p:cNvPr id="25" name="Gerade Verbindung mit Pfeil 24"/>
          <p:cNvCxnSpPr/>
          <p:nvPr/>
        </p:nvCxnSpPr>
        <p:spPr>
          <a:xfrm flipV="1">
            <a:off x="3515824" y="1441138"/>
            <a:ext cx="5936128" cy="7014"/>
          </a:xfrm>
          <a:prstGeom prst="straightConnector1">
            <a:avLst/>
          </a:prstGeom>
          <a:ln w="12700">
            <a:tailEnd type="triangle"/>
          </a:ln>
        </p:spPr>
        <p:style>
          <a:lnRef idx="1">
            <a:schemeClr val="dk1"/>
          </a:lnRef>
          <a:fillRef idx="0">
            <a:schemeClr val="dk1"/>
          </a:fillRef>
          <a:effectRef idx="0">
            <a:schemeClr val="dk1"/>
          </a:effectRef>
          <a:fontRef idx="minor">
            <a:schemeClr val="tx1"/>
          </a:fontRef>
        </p:style>
      </p:cxnSp>
      <p:sp>
        <p:nvSpPr>
          <p:cNvPr id="30" name="Pfeil nach links 29"/>
          <p:cNvSpPr/>
          <p:nvPr/>
        </p:nvSpPr>
        <p:spPr>
          <a:xfrm flipH="1">
            <a:off x="1999314" y="2321809"/>
            <a:ext cx="689046" cy="196812"/>
          </a:xfrm>
          <a:prstGeom prst="lef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de-AT" b="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Tree>
    <p:extLst>
      <p:ext uri="{BB962C8B-B14F-4D97-AF65-F5344CB8AC3E}">
        <p14:creationId xmlns:p14="http://schemas.microsoft.com/office/powerpoint/2010/main" val="28836532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4000" b="1" dirty="0"/>
              <a:t>Kreislaufschema bei Keynes</a:t>
            </a:r>
          </a:p>
        </p:txBody>
      </p:sp>
      <p:sp>
        <p:nvSpPr>
          <p:cNvPr id="3" name="Inhaltsplatzhalter 2"/>
          <p:cNvSpPr>
            <a:spLocks noGrp="1"/>
          </p:cNvSpPr>
          <p:nvPr>
            <p:ph idx="1"/>
          </p:nvPr>
        </p:nvSpPr>
        <p:spPr>
          <a:xfrm>
            <a:off x="529936" y="1039091"/>
            <a:ext cx="11357264" cy="5205845"/>
          </a:xfrm>
        </p:spPr>
        <p:txBody>
          <a:bodyPr>
            <a:normAutofit/>
          </a:bodyPr>
          <a:lstStyle/>
          <a:p>
            <a:pPr marL="0" indent="0">
              <a:buNone/>
            </a:pPr>
            <a:endParaRPr lang="de-AT" dirty="0"/>
          </a:p>
          <a:p>
            <a:pPr marL="0" indent="0">
              <a:buNone/>
            </a:pPr>
            <a:endParaRPr lang="de-AT" dirty="0"/>
          </a:p>
          <a:p>
            <a:pPr marL="0" indent="0">
              <a:buNone/>
            </a:pPr>
            <a:endParaRPr lang="de-AT" dirty="0"/>
          </a:p>
          <a:p>
            <a:pPr marL="0" indent="0">
              <a:buNone/>
            </a:pPr>
            <a:endParaRPr lang="de-AT" dirty="0"/>
          </a:p>
          <a:p>
            <a:pPr marL="0" indent="0">
              <a:buNone/>
            </a:pPr>
            <a:endParaRPr lang="de-AT" dirty="0"/>
          </a:p>
          <a:p>
            <a:pPr marL="0" indent="0">
              <a:buNone/>
            </a:pPr>
            <a:endParaRPr lang="de-AT" dirty="0"/>
          </a:p>
          <a:p>
            <a:pPr marL="0" indent="0">
              <a:buNone/>
            </a:pPr>
            <a:endParaRPr lang="de-AT" dirty="0"/>
          </a:p>
          <a:p>
            <a:r>
              <a:rPr lang="de-AT" dirty="0"/>
              <a:t>Liquiditätspräferenz L und Geldmenge M bestimmen Zinssatz</a:t>
            </a:r>
          </a:p>
          <a:p>
            <a:r>
              <a:rPr lang="de-AT" dirty="0"/>
              <a:t>Verhältnis von voraussichtlichen Erträgen E und Produktionskosten K einer Investition bestimmt die Grenzleistungsfähigkeit des Kapitals</a:t>
            </a:r>
          </a:p>
          <a:p>
            <a:pPr marL="0" indent="0">
              <a:buNone/>
            </a:pPr>
            <a:endParaRPr lang="de-AT" dirty="0"/>
          </a:p>
          <a:p>
            <a:pPr marL="0" indent="0">
              <a:buNone/>
            </a:pPr>
            <a:endParaRPr lang="de-AT" dirty="0"/>
          </a:p>
          <a:p>
            <a:pPr marL="0" indent="0">
              <a:buNone/>
            </a:pPr>
            <a:endParaRPr lang="de-AT" dirty="0"/>
          </a:p>
          <a:p>
            <a:pPr marL="0" indent="0">
              <a:buNone/>
            </a:pPr>
            <a:endParaRPr lang="de-AT" dirty="0"/>
          </a:p>
          <a:p>
            <a:pPr marL="0" indent="0">
              <a:buNone/>
            </a:pPr>
            <a:endParaRPr lang="de-AT" dirty="0"/>
          </a:p>
          <a:p>
            <a:endParaRPr lang="de-AT" dirty="0"/>
          </a:p>
          <a:p>
            <a:endParaRPr lang="de-AT" dirty="0"/>
          </a:p>
          <a:p>
            <a:pPr marL="0" indent="0">
              <a:buNone/>
            </a:pPr>
            <a:endParaRPr lang="de-AT" dirty="0"/>
          </a:p>
          <a:p>
            <a:pPr marL="0" indent="0">
              <a:buNone/>
            </a:pPr>
            <a:endParaRPr lang="de-AT" dirty="0"/>
          </a:p>
          <a:p>
            <a:pPr marL="457200" lvl="1" indent="0">
              <a:buNone/>
            </a:pPr>
            <a:endParaRPr lang="de-AT" dirty="0"/>
          </a:p>
          <a:p>
            <a:pPr marL="0" indent="0">
              <a:buNone/>
            </a:pPr>
            <a:endParaRPr lang="de-AT" dirty="0"/>
          </a:p>
          <a:p>
            <a:endParaRPr lang="de-AT" dirty="0"/>
          </a:p>
        </p:txBody>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36</a:t>
            </a:fld>
            <a:endParaRPr lang="en-US"/>
          </a:p>
        </p:txBody>
      </p:sp>
      <p:sp>
        <p:nvSpPr>
          <p:cNvPr id="7" name="Abgerundetes Rechteck 6"/>
          <p:cNvSpPr/>
          <p:nvPr/>
        </p:nvSpPr>
        <p:spPr>
          <a:xfrm>
            <a:off x="233729" y="2799812"/>
            <a:ext cx="1402773" cy="789708"/>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r>
              <a:rPr lang="de-AT" sz="3000" dirty="0"/>
              <a:t>A</a:t>
            </a:r>
          </a:p>
        </p:txBody>
      </p:sp>
      <p:sp>
        <p:nvSpPr>
          <p:cNvPr id="8" name="Abgerundetes Rechteck 7"/>
          <p:cNvSpPr/>
          <p:nvPr/>
        </p:nvSpPr>
        <p:spPr>
          <a:xfrm>
            <a:off x="2549235" y="2799812"/>
            <a:ext cx="1402773" cy="789708"/>
          </a:xfrm>
          <a:prstGeom prst="roundRect">
            <a:avLst/>
          </a:prstGeom>
          <a:ln w="19050"/>
        </p:spPr>
        <p:style>
          <a:lnRef idx="2">
            <a:schemeClr val="accent2"/>
          </a:lnRef>
          <a:fillRef idx="1">
            <a:schemeClr val="lt1"/>
          </a:fillRef>
          <a:effectRef idx="0">
            <a:schemeClr val="accent2"/>
          </a:effectRef>
          <a:fontRef idx="minor">
            <a:schemeClr val="dk1"/>
          </a:fontRef>
        </p:style>
        <p:txBody>
          <a:bodyPr rtlCol="0" anchor="ctr"/>
          <a:lstStyle/>
          <a:p>
            <a:pPr algn="ctr"/>
            <a:r>
              <a:rPr lang="de-AT" sz="3000" dirty="0"/>
              <a:t>Y</a:t>
            </a:r>
          </a:p>
        </p:txBody>
      </p:sp>
      <p:sp>
        <p:nvSpPr>
          <p:cNvPr id="9" name="Pfeil nach links 8"/>
          <p:cNvSpPr/>
          <p:nvPr/>
        </p:nvSpPr>
        <p:spPr>
          <a:xfrm>
            <a:off x="1687628" y="3192665"/>
            <a:ext cx="789709" cy="332509"/>
          </a:xfrm>
          <a:prstGeom prst="lef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de-AT" b="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
        <p:nvSpPr>
          <p:cNvPr id="10" name="Pfeil nach links 9"/>
          <p:cNvSpPr/>
          <p:nvPr/>
        </p:nvSpPr>
        <p:spPr>
          <a:xfrm>
            <a:off x="4042751" y="3021932"/>
            <a:ext cx="789709" cy="332509"/>
          </a:xfrm>
          <a:prstGeom prst="lef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de-AT"/>
          </a:p>
        </p:txBody>
      </p:sp>
      <p:sp>
        <p:nvSpPr>
          <p:cNvPr id="11" name="Abgerundetes Rechteck 10"/>
          <p:cNvSpPr/>
          <p:nvPr/>
        </p:nvSpPr>
        <p:spPr>
          <a:xfrm>
            <a:off x="4909091" y="2787510"/>
            <a:ext cx="1402773" cy="789708"/>
          </a:xfrm>
          <a:prstGeom prst="round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r>
              <a:rPr lang="de-AT" sz="3000" dirty="0"/>
              <a:t>D</a:t>
            </a:r>
          </a:p>
        </p:txBody>
      </p:sp>
      <p:sp>
        <p:nvSpPr>
          <p:cNvPr id="4" name="Rechteck 3"/>
          <p:cNvSpPr/>
          <p:nvPr/>
        </p:nvSpPr>
        <p:spPr>
          <a:xfrm>
            <a:off x="7085664" y="2338005"/>
            <a:ext cx="1114235" cy="556027"/>
          </a:xfrm>
          <a:prstGeom prst="rect">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de-AT" sz="3000" dirty="0"/>
              <a:t>C</a:t>
            </a:r>
          </a:p>
        </p:txBody>
      </p:sp>
      <p:sp>
        <p:nvSpPr>
          <p:cNvPr id="12" name="Rechteck 11"/>
          <p:cNvSpPr/>
          <p:nvPr/>
        </p:nvSpPr>
        <p:spPr>
          <a:xfrm>
            <a:off x="7083820" y="3384404"/>
            <a:ext cx="1114235" cy="583407"/>
          </a:xfrm>
          <a:prstGeom prst="rect">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de-AT" sz="3000" dirty="0"/>
              <a:t>I</a:t>
            </a:r>
          </a:p>
        </p:txBody>
      </p:sp>
      <p:sp>
        <p:nvSpPr>
          <p:cNvPr id="16" name="Pfeil nach links 15"/>
          <p:cNvSpPr/>
          <p:nvPr/>
        </p:nvSpPr>
        <p:spPr>
          <a:xfrm rot="-1500000">
            <a:off x="6355575" y="2699058"/>
            <a:ext cx="671542" cy="290231"/>
          </a:xfrm>
          <a:prstGeom prst="lef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de-AT"/>
          </a:p>
        </p:txBody>
      </p:sp>
      <p:sp>
        <p:nvSpPr>
          <p:cNvPr id="17" name="Pfeil nach links 16"/>
          <p:cNvSpPr/>
          <p:nvPr/>
        </p:nvSpPr>
        <p:spPr>
          <a:xfrm rot="1500000">
            <a:off x="6374598" y="3386161"/>
            <a:ext cx="671542" cy="290231"/>
          </a:xfrm>
          <a:prstGeom prst="lef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de-AT"/>
          </a:p>
        </p:txBody>
      </p:sp>
      <p:sp>
        <p:nvSpPr>
          <p:cNvPr id="18" name="Rechteck 17"/>
          <p:cNvSpPr/>
          <p:nvPr/>
        </p:nvSpPr>
        <p:spPr>
          <a:xfrm>
            <a:off x="8973775" y="1795626"/>
            <a:ext cx="1114235" cy="556027"/>
          </a:xfrm>
          <a:prstGeom prst="rect">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de-AT" sz="3000" dirty="0"/>
              <a:t>C(Y)</a:t>
            </a:r>
          </a:p>
        </p:txBody>
      </p:sp>
      <p:sp>
        <p:nvSpPr>
          <p:cNvPr id="19" name="Rechteck 18"/>
          <p:cNvSpPr/>
          <p:nvPr/>
        </p:nvSpPr>
        <p:spPr>
          <a:xfrm>
            <a:off x="8952479" y="2844173"/>
            <a:ext cx="1114235" cy="556027"/>
          </a:xfrm>
          <a:prstGeom prst="rect">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de-AT" sz="3000" dirty="0"/>
              <a:t>i</a:t>
            </a:r>
          </a:p>
        </p:txBody>
      </p:sp>
      <p:sp>
        <p:nvSpPr>
          <p:cNvPr id="20" name="Rechteck 19"/>
          <p:cNvSpPr/>
          <p:nvPr/>
        </p:nvSpPr>
        <p:spPr>
          <a:xfrm>
            <a:off x="8952479" y="3914106"/>
            <a:ext cx="1114235" cy="556027"/>
          </a:xfrm>
          <a:prstGeom prst="rect">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de-AT" sz="3000" dirty="0"/>
              <a:t>q</a:t>
            </a:r>
          </a:p>
        </p:txBody>
      </p:sp>
      <p:sp>
        <p:nvSpPr>
          <p:cNvPr id="21" name="Pfeil nach links 20"/>
          <p:cNvSpPr/>
          <p:nvPr/>
        </p:nvSpPr>
        <p:spPr>
          <a:xfrm rot="-1500000">
            <a:off x="8251066" y="2119009"/>
            <a:ext cx="671542" cy="290231"/>
          </a:xfrm>
          <a:prstGeom prst="lef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de-AT"/>
          </a:p>
        </p:txBody>
      </p:sp>
      <p:sp>
        <p:nvSpPr>
          <p:cNvPr id="22" name="Pfeil nach links 21"/>
          <p:cNvSpPr/>
          <p:nvPr/>
        </p:nvSpPr>
        <p:spPr>
          <a:xfrm rot="1500000">
            <a:off x="8231229" y="3706082"/>
            <a:ext cx="671542" cy="290231"/>
          </a:xfrm>
          <a:prstGeom prst="lef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de-AT"/>
          </a:p>
        </p:txBody>
      </p:sp>
      <p:sp>
        <p:nvSpPr>
          <p:cNvPr id="23" name="Pfeil nach links 22"/>
          <p:cNvSpPr/>
          <p:nvPr/>
        </p:nvSpPr>
        <p:spPr>
          <a:xfrm rot="-1500000">
            <a:off x="8251067" y="3190122"/>
            <a:ext cx="671542" cy="290231"/>
          </a:xfrm>
          <a:prstGeom prst="lef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de-AT"/>
          </a:p>
        </p:txBody>
      </p:sp>
      <p:cxnSp>
        <p:nvCxnSpPr>
          <p:cNvPr id="13" name="Gerader Verbinder 12"/>
          <p:cNvCxnSpPr/>
          <p:nvPr/>
        </p:nvCxnSpPr>
        <p:spPr>
          <a:xfrm flipH="1" flipV="1">
            <a:off x="3244769" y="1879288"/>
            <a:ext cx="2" cy="912719"/>
          </a:xfrm>
          <a:prstGeom prst="line">
            <a:avLst/>
          </a:prstGeom>
          <a:ln w="12700"/>
        </p:spPr>
        <p:style>
          <a:lnRef idx="1">
            <a:schemeClr val="dk1"/>
          </a:lnRef>
          <a:fillRef idx="0">
            <a:schemeClr val="dk1"/>
          </a:fillRef>
          <a:effectRef idx="0">
            <a:schemeClr val="dk1"/>
          </a:effectRef>
          <a:fontRef idx="minor">
            <a:schemeClr val="tx1"/>
          </a:fontRef>
        </p:style>
      </p:cxnSp>
      <p:cxnSp>
        <p:nvCxnSpPr>
          <p:cNvPr id="25" name="Gerade Verbindung mit Pfeil 24"/>
          <p:cNvCxnSpPr/>
          <p:nvPr/>
        </p:nvCxnSpPr>
        <p:spPr>
          <a:xfrm flipV="1">
            <a:off x="3244769" y="1865699"/>
            <a:ext cx="5580903" cy="13589"/>
          </a:xfrm>
          <a:prstGeom prst="straightConnector1">
            <a:avLst/>
          </a:prstGeom>
          <a:ln w="12700">
            <a:tailEnd type="triangle"/>
          </a:ln>
        </p:spPr>
        <p:style>
          <a:lnRef idx="1">
            <a:schemeClr val="dk1"/>
          </a:lnRef>
          <a:fillRef idx="0">
            <a:schemeClr val="dk1"/>
          </a:fillRef>
          <a:effectRef idx="0">
            <a:schemeClr val="dk1"/>
          </a:effectRef>
          <a:fontRef idx="minor">
            <a:schemeClr val="tx1"/>
          </a:fontRef>
        </p:style>
      </p:cxnSp>
      <p:sp>
        <p:nvSpPr>
          <p:cNvPr id="30" name="Pfeil nach links 29"/>
          <p:cNvSpPr/>
          <p:nvPr/>
        </p:nvSpPr>
        <p:spPr>
          <a:xfrm flipH="1">
            <a:off x="1771615" y="2952163"/>
            <a:ext cx="689046" cy="196812"/>
          </a:xfrm>
          <a:prstGeom prst="lef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de-AT" b="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
        <p:nvSpPr>
          <p:cNvPr id="26" name="Pfeil nach links 25"/>
          <p:cNvSpPr/>
          <p:nvPr/>
        </p:nvSpPr>
        <p:spPr>
          <a:xfrm rot="-1500000">
            <a:off x="10166576" y="2748362"/>
            <a:ext cx="482283" cy="215749"/>
          </a:xfrm>
          <a:prstGeom prst="lef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de-AT"/>
          </a:p>
        </p:txBody>
      </p:sp>
      <p:sp>
        <p:nvSpPr>
          <p:cNvPr id="28" name="Pfeil nach links 27"/>
          <p:cNvSpPr/>
          <p:nvPr/>
        </p:nvSpPr>
        <p:spPr>
          <a:xfrm rot="1500000">
            <a:off x="10166576" y="3142373"/>
            <a:ext cx="482283" cy="215749"/>
          </a:xfrm>
          <a:prstGeom prst="lef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de-AT"/>
          </a:p>
        </p:txBody>
      </p:sp>
      <p:sp>
        <p:nvSpPr>
          <p:cNvPr id="29" name="Rechteck 28"/>
          <p:cNvSpPr/>
          <p:nvPr/>
        </p:nvSpPr>
        <p:spPr>
          <a:xfrm>
            <a:off x="10734331" y="2514976"/>
            <a:ext cx="853325" cy="449764"/>
          </a:xfrm>
          <a:prstGeom prst="rect">
            <a:avLst/>
          </a:prstGeom>
          <a:ln w="12700"/>
        </p:spPr>
        <p:style>
          <a:lnRef idx="2">
            <a:schemeClr val="accent5"/>
          </a:lnRef>
          <a:fillRef idx="1">
            <a:schemeClr val="lt1"/>
          </a:fillRef>
          <a:effectRef idx="0">
            <a:schemeClr val="accent5"/>
          </a:effectRef>
          <a:fontRef idx="minor">
            <a:schemeClr val="dk1"/>
          </a:fontRef>
        </p:style>
        <p:txBody>
          <a:bodyPr rtlCol="0" anchor="ctr"/>
          <a:lstStyle/>
          <a:p>
            <a:pPr algn="ctr"/>
            <a:r>
              <a:rPr lang="de-AT" sz="2500" dirty="0"/>
              <a:t>L</a:t>
            </a:r>
          </a:p>
        </p:txBody>
      </p:sp>
      <p:sp>
        <p:nvSpPr>
          <p:cNvPr id="31" name="Rechteck 30"/>
          <p:cNvSpPr/>
          <p:nvPr/>
        </p:nvSpPr>
        <p:spPr>
          <a:xfrm>
            <a:off x="10734331" y="3069009"/>
            <a:ext cx="853325" cy="449764"/>
          </a:xfrm>
          <a:prstGeom prst="rect">
            <a:avLst/>
          </a:prstGeom>
          <a:ln w="12700"/>
        </p:spPr>
        <p:style>
          <a:lnRef idx="2">
            <a:schemeClr val="accent5"/>
          </a:lnRef>
          <a:fillRef idx="1">
            <a:schemeClr val="lt1"/>
          </a:fillRef>
          <a:effectRef idx="0">
            <a:schemeClr val="accent5"/>
          </a:effectRef>
          <a:fontRef idx="minor">
            <a:schemeClr val="dk1"/>
          </a:fontRef>
        </p:style>
        <p:txBody>
          <a:bodyPr rtlCol="0" anchor="ctr"/>
          <a:lstStyle/>
          <a:p>
            <a:pPr algn="ctr"/>
            <a:r>
              <a:rPr lang="de-AT" sz="2500" dirty="0"/>
              <a:t>M</a:t>
            </a:r>
          </a:p>
        </p:txBody>
      </p:sp>
      <p:sp>
        <p:nvSpPr>
          <p:cNvPr id="32" name="Rechteck 31"/>
          <p:cNvSpPr/>
          <p:nvPr/>
        </p:nvSpPr>
        <p:spPr>
          <a:xfrm>
            <a:off x="10734330" y="3753737"/>
            <a:ext cx="853325" cy="449764"/>
          </a:xfrm>
          <a:prstGeom prst="rect">
            <a:avLst/>
          </a:prstGeom>
          <a:ln w="12700"/>
        </p:spPr>
        <p:style>
          <a:lnRef idx="2">
            <a:schemeClr val="accent5"/>
          </a:lnRef>
          <a:fillRef idx="1">
            <a:schemeClr val="lt1"/>
          </a:fillRef>
          <a:effectRef idx="0">
            <a:schemeClr val="accent5"/>
          </a:effectRef>
          <a:fontRef idx="minor">
            <a:schemeClr val="dk1"/>
          </a:fontRef>
        </p:style>
        <p:txBody>
          <a:bodyPr rtlCol="0" anchor="ctr"/>
          <a:lstStyle/>
          <a:p>
            <a:pPr algn="ctr"/>
            <a:r>
              <a:rPr lang="de-AT" sz="2500" dirty="0"/>
              <a:t>E</a:t>
            </a:r>
          </a:p>
        </p:txBody>
      </p:sp>
      <p:sp>
        <p:nvSpPr>
          <p:cNvPr id="33" name="Rechteck 32"/>
          <p:cNvSpPr/>
          <p:nvPr/>
        </p:nvSpPr>
        <p:spPr>
          <a:xfrm>
            <a:off x="10734330" y="4299478"/>
            <a:ext cx="853325" cy="449764"/>
          </a:xfrm>
          <a:prstGeom prst="rect">
            <a:avLst/>
          </a:prstGeom>
          <a:ln w="12700"/>
        </p:spPr>
        <p:style>
          <a:lnRef idx="2">
            <a:schemeClr val="accent5"/>
          </a:lnRef>
          <a:fillRef idx="1">
            <a:schemeClr val="lt1"/>
          </a:fillRef>
          <a:effectRef idx="0">
            <a:schemeClr val="accent5"/>
          </a:effectRef>
          <a:fontRef idx="minor">
            <a:schemeClr val="dk1"/>
          </a:fontRef>
        </p:style>
        <p:txBody>
          <a:bodyPr rtlCol="0" anchor="ctr"/>
          <a:lstStyle/>
          <a:p>
            <a:pPr algn="ctr"/>
            <a:r>
              <a:rPr lang="de-AT" sz="2500" dirty="0"/>
              <a:t>K</a:t>
            </a:r>
          </a:p>
        </p:txBody>
      </p:sp>
      <p:sp>
        <p:nvSpPr>
          <p:cNvPr id="34" name="Pfeil nach links 33"/>
          <p:cNvSpPr/>
          <p:nvPr/>
        </p:nvSpPr>
        <p:spPr>
          <a:xfrm rot="-1500000">
            <a:off x="10156759" y="3891166"/>
            <a:ext cx="482283" cy="215749"/>
          </a:xfrm>
          <a:prstGeom prst="lef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de-AT"/>
          </a:p>
        </p:txBody>
      </p:sp>
      <p:sp>
        <p:nvSpPr>
          <p:cNvPr id="35" name="Pfeil nach links 34"/>
          <p:cNvSpPr/>
          <p:nvPr/>
        </p:nvSpPr>
        <p:spPr>
          <a:xfrm rot="1500000">
            <a:off x="10155543" y="4288146"/>
            <a:ext cx="482283" cy="215749"/>
          </a:xfrm>
          <a:prstGeom prst="lef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de-AT"/>
          </a:p>
        </p:txBody>
      </p:sp>
    </p:spTree>
    <p:extLst>
      <p:ext uri="{BB962C8B-B14F-4D97-AF65-F5344CB8AC3E}">
        <p14:creationId xmlns:p14="http://schemas.microsoft.com/office/powerpoint/2010/main" val="37733920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275431"/>
            <a:ext cx="10515600" cy="1122853"/>
          </a:xfrm>
        </p:spPr>
        <p:txBody>
          <a:bodyPr>
            <a:normAutofit/>
          </a:bodyPr>
          <a:lstStyle/>
          <a:p>
            <a:r>
              <a:rPr lang="de-AT" sz="4000" b="1" dirty="0"/>
              <a:t>Kreislaufschema bei Keynes - Erkenntnisse</a:t>
            </a:r>
          </a:p>
        </p:txBody>
      </p:sp>
      <p:sp>
        <p:nvSpPr>
          <p:cNvPr id="3" name="Inhaltsplatzhalter 2"/>
          <p:cNvSpPr>
            <a:spLocks noGrp="1"/>
          </p:cNvSpPr>
          <p:nvPr>
            <p:ph idx="1"/>
          </p:nvPr>
        </p:nvSpPr>
        <p:spPr>
          <a:xfrm>
            <a:off x="838200" y="1230284"/>
            <a:ext cx="10515600" cy="5126066"/>
          </a:xfrm>
        </p:spPr>
        <p:txBody>
          <a:bodyPr>
            <a:normAutofit fontScale="92500"/>
          </a:bodyPr>
          <a:lstStyle/>
          <a:p>
            <a:r>
              <a:rPr lang="de-AT" dirty="0"/>
              <a:t>Nachfrageseite als dominante Marktseite</a:t>
            </a:r>
          </a:p>
          <a:p>
            <a:pPr lvl="1">
              <a:buFont typeface="Courier New" panose="02070309020205020404" pitchFamily="49" charset="0"/>
              <a:buChar char="o"/>
            </a:pPr>
            <a:r>
              <a:rPr lang="de-AT" dirty="0"/>
              <a:t>Negation des Sayschen Theorems</a:t>
            </a:r>
          </a:p>
          <a:p>
            <a:pPr lvl="1">
              <a:buFont typeface="Courier New" panose="02070309020205020404" pitchFamily="49" charset="0"/>
              <a:buChar char="o"/>
            </a:pPr>
            <a:r>
              <a:rPr lang="de-AT" dirty="0"/>
              <a:t>Arbeitslosigkeit als Folge unzureichender Nachfrage</a:t>
            </a:r>
          </a:p>
          <a:p>
            <a:pPr marL="457200" lvl="1" indent="0" algn="ctr">
              <a:buNone/>
            </a:pPr>
            <a:r>
              <a:rPr lang="de-AT" i="1" dirty="0"/>
              <a:t>„Wenn die Konsumneigung und das Niveau der Neuinvestitionen zu einer unzureichenden effektiven Nachfrage führen, wird das tatsächliche Niveau der Beschäftigung hinter dem Arbeitsangebot zurückfallen (…)“ </a:t>
            </a:r>
            <a:r>
              <a:rPr lang="de-AT" dirty="0"/>
              <a:t>(Keynes 2009/1936: 26)</a:t>
            </a:r>
          </a:p>
          <a:p>
            <a:r>
              <a:rPr lang="de-AT" dirty="0"/>
              <a:t>Schwankungen in der gesamtwirtschaftlichen Nachfrage</a:t>
            </a:r>
          </a:p>
          <a:p>
            <a:pPr lvl="1">
              <a:buFont typeface="Courier New" panose="02070309020205020404" pitchFamily="49" charset="0"/>
              <a:buChar char="o"/>
            </a:pPr>
            <a:r>
              <a:rPr lang="de-AT" dirty="0"/>
              <a:t>Volatilität von I, C folgt der Wirtschaftsentwicklung </a:t>
            </a:r>
          </a:p>
          <a:p>
            <a:r>
              <a:rPr lang="de-AT" dirty="0"/>
              <a:t>Gütermarkt als strategischer Markt</a:t>
            </a:r>
          </a:p>
          <a:p>
            <a:pPr lvl="1">
              <a:buFont typeface="Courier New" panose="02070309020205020404" pitchFamily="49" charset="0"/>
              <a:buChar char="o"/>
            </a:pPr>
            <a:r>
              <a:rPr lang="de-AT" dirty="0"/>
              <a:t>Höhe der Beschäftigung wird auf dem Gütermarkt und nicht auf dem Arbeitsmarkt (Neoklassik) bestimmt</a:t>
            </a:r>
          </a:p>
          <a:p>
            <a:r>
              <a:rPr lang="de-AT" dirty="0"/>
              <a:t>Rolle </a:t>
            </a:r>
            <a:r>
              <a:rPr lang="de-AT" i="1" dirty="0"/>
              <a:t>psychologischer Gesetze </a:t>
            </a:r>
            <a:r>
              <a:rPr lang="de-AT" dirty="0"/>
              <a:t>in Keynes Theorie</a:t>
            </a:r>
          </a:p>
          <a:p>
            <a:pPr lvl="1">
              <a:buFont typeface="Courier New" panose="02070309020205020404" pitchFamily="49" charset="0"/>
              <a:buChar char="o"/>
            </a:pPr>
            <a:r>
              <a:rPr lang="de-AT" dirty="0"/>
              <a:t>Konsum-, Investitions- und Liquiditätsneigung</a:t>
            </a:r>
          </a:p>
          <a:p>
            <a:endParaRPr lang="de-AT" dirty="0"/>
          </a:p>
        </p:txBody>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37</a:t>
            </a:fld>
            <a:endParaRPr lang="en-US"/>
          </a:p>
        </p:txBody>
      </p:sp>
    </p:spTree>
    <p:extLst>
      <p:ext uri="{BB962C8B-B14F-4D97-AF65-F5344CB8AC3E}">
        <p14:creationId xmlns:p14="http://schemas.microsoft.com/office/powerpoint/2010/main" val="10949739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4000" b="1" dirty="0"/>
              <a:t>5.3 Detailanalyse der General Theory</a:t>
            </a:r>
          </a:p>
        </p:txBody>
      </p:sp>
      <p:sp>
        <p:nvSpPr>
          <p:cNvPr id="3" name="Inhaltsplatzhalter 2"/>
          <p:cNvSpPr>
            <a:spLocks noGrp="1"/>
          </p:cNvSpPr>
          <p:nvPr>
            <p:ph idx="1"/>
          </p:nvPr>
        </p:nvSpPr>
        <p:spPr/>
        <p:txBody>
          <a:bodyPr/>
          <a:lstStyle/>
          <a:p>
            <a:r>
              <a:rPr lang="de-AT" dirty="0"/>
              <a:t>Konsumgüternachfrage der Haushalte</a:t>
            </a:r>
          </a:p>
          <a:p>
            <a:r>
              <a:rPr lang="de-AT" dirty="0"/>
              <a:t>Sparneigung der Haushalte</a:t>
            </a:r>
          </a:p>
          <a:p>
            <a:r>
              <a:rPr lang="de-AT" dirty="0"/>
              <a:t>Investitionsnachfrage der Unternehmen</a:t>
            </a:r>
          </a:p>
          <a:p>
            <a:r>
              <a:rPr lang="de-AT" dirty="0"/>
              <a:t>Gesamtwirtschaftliche Nachfrage</a:t>
            </a:r>
          </a:p>
          <a:p>
            <a:r>
              <a:rPr lang="de-AT" dirty="0"/>
              <a:t>Multiplikatoreffekt und Konjunkturzyklen</a:t>
            </a:r>
          </a:p>
          <a:p>
            <a:endParaRPr lang="de-AT" dirty="0"/>
          </a:p>
        </p:txBody>
      </p:sp>
      <p:sp>
        <p:nvSpPr>
          <p:cNvPr id="4" name="Bildplatzhalter 3"/>
          <p:cNvSpPr>
            <a:spLocks noGrp="1"/>
          </p:cNvSpPr>
          <p:nvPr>
            <p:ph type="pic" sz="quarter" idx="13"/>
          </p:nvPr>
        </p:nvSpPr>
        <p:spPr/>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38</a:t>
            </a:fld>
            <a:endParaRPr lang="en-US" dirty="0"/>
          </a:p>
        </p:txBody>
      </p:sp>
    </p:spTree>
    <p:extLst>
      <p:ext uri="{BB962C8B-B14F-4D97-AF65-F5344CB8AC3E}">
        <p14:creationId xmlns:p14="http://schemas.microsoft.com/office/powerpoint/2010/main" val="27355058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232122"/>
            <a:ext cx="10515600" cy="1325563"/>
          </a:xfrm>
        </p:spPr>
        <p:txBody>
          <a:bodyPr>
            <a:normAutofit/>
          </a:bodyPr>
          <a:lstStyle/>
          <a:p>
            <a:r>
              <a:rPr lang="de-AT" sz="4000" b="1" dirty="0"/>
              <a:t>Konsumgüternachfrage</a:t>
            </a:r>
          </a:p>
        </p:txBody>
      </p:sp>
      <p:sp>
        <p:nvSpPr>
          <p:cNvPr id="3" name="Inhaltsplatzhalter 2"/>
          <p:cNvSpPr>
            <a:spLocks noGrp="1"/>
          </p:cNvSpPr>
          <p:nvPr>
            <p:ph idx="1"/>
          </p:nvPr>
        </p:nvSpPr>
        <p:spPr>
          <a:xfrm>
            <a:off x="838200" y="1305097"/>
            <a:ext cx="10515600" cy="4871865"/>
          </a:xfrm>
        </p:spPr>
        <p:txBody>
          <a:bodyPr>
            <a:normAutofit/>
          </a:bodyPr>
          <a:lstStyle/>
          <a:p>
            <a:r>
              <a:rPr lang="de-AT" dirty="0"/>
              <a:t>3 Bestimmungsgründe für Höhe des Verbrauchs</a:t>
            </a:r>
          </a:p>
          <a:p>
            <a:pPr marL="457200" indent="-457200">
              <a:buFont typeface="+mj-lt"/>
              <a:buAutoNum type="arabicPeriod"/>
            </a:pPr>
            <a:r>
              <a:rPr lang="de-AT" dirty="0"/>
              <a:t>Betrag des verfügbaren Einkommens</a:t>
            </a:r>
          </a:p>
          <a:p>
            <a:pPr marL="457200" indent="-457200">
              <a:buFont typeface="+mj-lt"/>
              <a:buAutoNum type="arabicPeriod"/>
            </a:pPr>
            <a:r>
              <a:rPr lang="de-AT" dirty="0"/>
              <a:t>Objektive Begleitfaktoren</a:t>
            </a:r>
          </a:p>
          <a:p>
            <a:pPr lvl="1">
              <a:buFont typeface="Courier New" panose="02070309020205020404" pitchFamily="49" charset="0"/>
              <a:buChar char="o"/>
            </a:pPr>
            <a:r>
              <a:rPr lang="de-AT" dirty="0"/>
              <a:t>z.B. Änderung der Lohneinheit; Änderung im Unterschied zwischen Einkommen und Nettoeinkommen; Unvorhergesehene Änderungen in Kapitalwerten (der besitzenden Klasse); Änderungen der Fiskalpolitik (z.B. Einkommenssteuer, Zinssatzvariation)</a:t>
            </a:r>
          </a:p>
          <a:p>
            <a:pPr marL="457200" indent="-457200">
              <a:buFont typeface="+mj-lt"/>
              <a:buAutoNum type="arabicPeriod"/>
            </a:pPr>
            <a:r>
              <a:rPr lang="de-AT" dirty="0"/>
              <a:t>Subjektive Beweggründe</a:t>
            </a:r>
          </a:p>
          <a:p>
            <a:pPr lvl="1">
              <a:buFont typeface="Courier New" panose="02070309020205020404" pitchFamily="49" charset="0"/>
              <a:buChar char="o"/>
            </a:pPr>
            <a:r>
              <a:rPr lang="de-AT" dirty="0"/>
              <a:t>z.B. Rücklage gegen unvorhergesehen Ausgaben; Zinsen für größeren späteren Verbrauch; Gefühl der Unabhängigkeit; Einsatzbereites Kapital für Spekulationen; Vermögenshinterlassung; Befriedigung von Geiz</a:t>
            </a:r>
          </a:p>
          <a:p>
            <a:pPr>
              <a:spcBef>
                <a:spcPts val="0"/>
              </a:spcBef>
            </a:pPr>
            <a:endParaRPr lang="de-AT" dirty="0">
              <a:cs typeface="Times New Roman" panose="02020603050405020304" pitchFamily="18" charset="0"/>
            </a:endParaRPr>
          </a:p>
          <a:p>
            <a:pPr>
              <a:spcBef>
                <a:spcPts val="0"/>
              </a:spcBef>
            </a:pPr>
            <a:endParaRPr lang="de-AT" dirty="0"/>
          </a:p>
        </p:txBody>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39</a:t>
            </a:fld>
            <a:endParaRPr lang="en-US" dirty="0"/>
          </a:p>
        </p:txBody>
      </p:sp>
    </p:spTree>
    <p:extLst>
      <p:ext uri="{BB962C8B-B14F-4D97-AF65-F5344CB8AC3E}">
        <p14:creationId xmlns:p14="http://schemas.microsoft.com/office/powerpoint/2010/main" val="2113542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b="1" dirty="0"/>
              <a:t>1.Dogmengeschichtliche Einordnung</a:t>
            </a:r>
          </a:p>
        </p:txBody>
      </p:sp>
      <p:sp>
        <p:nvSpPr>
          <p:cNvPr id="3" name="Inhaltsplatzhalter 2"/>
          <p:cNvSpPr>
            <a:spLocks noGrp="1"/>
          </p:cNvSpPr>
          <p:nvPr>
            <p:ph idx="1"/>
          </p:nvPr>
        </p:nvSpPr>
        <p:spPr>
          <a:xfrm>
            <a:off x="838200" y="1433945"/>
            <a:ext cx="10515600" cy="4743018"/>
          </a:xfrm>
        </p:spPr>
        <p:txBody>
          <a:bodyPr/>
          <a:lstStyle/>
          <a:p>
            <a:r>
              <a:rPr lang="de-AT" dirty="0"/>
              <a:t>Entstehung der neoklassischen Ökonomik durch die </a:t>
            </a:r>
            <a:r>
              <a:rPr lang="de-AT" i="1" dirty="0"/>
              <a:t>marginalistische Revolution </a:t>
            </a:r>
            <a:r>
              <a:rPr lang="de-AT" dirty="0"/>
              <a:t>leitete paradigmatische Wende ein (Ablösung Klassik)</a:t>
            </a:r>
          </a:p>
          <a:p>
            <a:r>
              <a:rPr lang="de-AT" dirty="0"/>
              <a:t>Durchbruch der alten Neoklassik zu Beginn des 20.Jhd durch Marshalls </a:t>
            </a:r>
            <a:r>
              <a:rPr lang="de-AT" i="1" dirty="0"/>
              <a:t>„Principles of Economics“ </a:t>
            </a:r>
            <a:r>
              <a:rPr lang="de-AT" dirty="0"/>
              <a:t>(1890)</a:t>
            </a:r>
          </a:p>
          <a:p>
            <a:pPr lvl="1">
              <a:buFont typeface="Courier New" panose="02070309020205020404" pitchFamily="49" charset="0"/>
              <a:buChar char="o"/>
            </a:pPr>
            <a:r>
              <a:rPr lang="de-AT" dirty="0"/>
              <a:t>Zusammenführung aus objektiver (Produktionskostenprinzip der Klassik) und subjektiver (Grenznutzenprinzip der Neoklassik) Wertlehre</a:t>
            </a:r>
          </a:p>
          <a:p>
            <a:pPr lvl="1">
              <a:buFont typeface="Courier New" panose="02070309020205020404" pitchFamily="49" charset="0"/>
              <a:buChar char="o"/>
            </a:pPr>
            <a:r>
              <a:rPr lang="de-AT" dirty="0"/>
              <a:t>Geometrische Darstellung der sich schneidenden Angebots- und Nachfragekurven (Marshall-Kreuz)</a:t>
            </a:r>
          </a:p>
          <a:p>
            <a:r>
              <a:rPr lang="de-AT" dirty="0"/>
              <a:t>Vormachtstellung der alten Neoklassik ungleich geringer als heute</a:t>
            </a:r>
          </a:p>
          <a:p>
            <a:pPr lvl="1">
              <a:buFont typeface="Courier New" panose="02070309020205020404" pitchFamily="49" charset="0"/>
              <a:buChar char="o"/>
            </a:pPr>
            <a:r>
              <a:rPr lang="de-AT" dirty="0"/>
              <a:t>Historische Schule, (alte) Institutionenökonomie, Österreichische Schule, Marxistische Ökonomie als konkurrierende Strömungen</a:t>
            </a:r>
          </a:p>
        </p:txBody>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4</a:t>
            </a:fld>
            <a:endParaRPr lang="en-US" dirty="0"/>
          </a:p>
        </p:txBody>
      </p:sp>
    </p:spTree>
    <p:extLst>
      <p:ext uri="{BB962C8B-B14F-4D97-AF65-F5344CB8AC3E}">
        <p14:creationId xmlns:p14="http://schemas.microsoft.com/office/powerpoint/2010/main" val="376222623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248747"/>
            <a:ext cx="10515600" cy="1325563"/>
          </a:xfrm>
        </p:spPr>
        <p:txBody>
          <a:bodyPr>
            <a:normAutofit/>
          </a:bodyPr>
          <a:lstStyle/>
          <a:p>
            <a:r>
              <a:rPr lang="de-AT" sz="4000" b="1" dirty="0"/>
              <a:t>Konsumgüternachfrage</a:t>
            </a:r>
          </a:p>
        </p:txBody>
      </p:sp>
      <p:sp>
        <p:nvSpPr>
          <p:cNvPr id="3" name="Inhaltsplatzhalter 2"/>
          <p:cNvSpPr>
            <a:spLocks noGrp="1"/>
          </p:cNvSpPr>
          <p:nvPr>
            <p:ph idx="1"/>
          </p:nvPr>
        </p:nvSpPr>
        <p:spPr>
          <a:xfrm>
            <a:off x="838200" y="1271847"/>
            <a:ext cx="10515600" cy="5237017"/>
          </a:xfrm>
        </p:spPr>
        <p:txBody>
          <a:bodyPr>
            <a:normAutofit lnSpcReduction="10000"/>
          </a:bodyPr>
          <a:lstStyle/>
          <a:p>
            <a:r>
              <a:rPr lang="de-AT" dirty="0"/>
              <a:t>Keynes macht die Konsumnachfrage der Haushalte in </a:t>
            </a:r>
            <a:r>
              <a:rPr lang="de-AT" b="1" dirty="0"/>
              <a:t>kurzer</a:t>
            </a:r>
            <a:r>
              <a:rPr lang="de-AT" dirty="0"/>
              <a:t> Frist vom aktuell verfügbaren Einkommen abhängig</a:t>
            </a:r>
          </a:p>
          <a:p>
            <a:pPr marL="0" indent="0" algn="ctr">
              <a:spcBef>
                <a:spcPts val="0"/>
              </a:spcBef>
              <a:buNone/>
            </a:pPr>
            <a:r>
              <a:rPr lang="de-AT" dirty="0"/>
              <a:t>          </a:t>
            </a:r>
            <a:r>
              <a:rPr lang="de-AT" sz="2400" dirty="0"/>
              <a:t>(+)</a:t>
            </a:r>
          </a:p>
          <a:p>
            <a:pPr marL="0" indent="0" algn="ctr">
              <a:spcBef>
                <a:spcPts val="0"/>
              </a:spcBef>
              <a:buNone/>
            </a:pPr>
            <a:r>
              <a:rPr lang="de-AT" dirty="0"/>
              <a:t>C = C (Y)</a:t>
            </a:r>
          </a:p>
          <a:p>
            <a:pPr marL="0" indent="0" algn="ctr">
              <a:buNone/>
            </a:pPr>
            <a:r>
              <a:rPr lang="de-AT" sz="2400" i="1" dirty="0"/>
              <a:t>„Da sich der Haupthintergrund subjektiver Anreize nur langsam ändert, während der kurzfristige Einfluss von Änderungen im Zinssatz und den anderen objektiven Tatsachen oft von untergeordneter Bedeutung ist, bleibt der Schluss übrig, dass </a:t>
            </a:r>
            <a:r>
              <a:rPr lang="de-AT" sz="2400" b="1" i="1" dirty="0"/>
              <a:t>kurzfristige Änderungen im Verbrauch </a:t>
            </a:r>
            <a:r>
              <a:rPr lang="de-AT" sz="2400" i="1" dirty="0"/>
              <a:t>sich weitgehend </a:t>
            </a:r>
            <a:r>
              <a:rPr lang="de-AT" sz="2400" b="1" i="1" dirty="0"/>
              <a:t>auf Änderungen </a:t>
            </a:r>
            <a:r>
              <a:rPr lang="de-AT" sz="2400" i="1" dirty="0"/>
              <a:t>in der Höhe der stützen, in </a:t>
            </a:r>
            <a:r>
              <a:rPr lang="de-AT" sz="2400" b="1" i="1" dirty="0"/>
              <a:t>der Einkommen </a:t>
            </a:r>
            <a:r>
              <a:rPr lang="de-AT" sz="2400" i="1" dirty="0"/>
              <a:t>verdient werden (…)“ </a:t>
            </a:r>
            <a:r>
              <a:rPr lang="de-AT" sz="2400" dirty="0"/>
              <a:t>(Keynes 2009/1936: 94). </a:t>
            </a:r>
          </a:p>
          <a:p>
            <a:r>
              <a:rPr lang="de-AT" dirty="0"/>
              <a:t>Moderne Schreibweise der Konsumfunktion hat zwei Bestandteile: autonomer Konsum c</a:t>
            </a:r>
            <a:r>
              <a:rPr lang="de-AT" baseline="-25000" dirty="0"/>
              <a:t>0</a:t>
            </a:r>
            <a:r>
              <a:rPr lang="de-AT" dirty="0"/>
              <a:t> (einkommensunabhängig) und marginale Konsumneigung c</a:t>
            </a:r>
            <a:r>
              <a:rPr lang="de-AT" baseline="-25000" dirty="0"/>
              <a:t>1</a:t>
            </a:r>
            <a:r>
              <a:rPr lang="de-AT" dirty="0"/>
              <a:t> (einkommensabhängig)</a:t>
            </a:r>
          </a:p>
          <a:p>
            <a:pPr marL="0" indent="0" algn="ctr">
              <a:spcBef>
                <a:spcPts val="0"/>
              </a:spcBef>
              <a:buNone/>
            </a:pPr>
            <a:r>
              <a:rPr lang="de-AT" sz="2400" dirty="0"/>
              <a:t>                    (+)</a:t>
            </a:r>
          </a:p>
          <a:p>
            <a:pPr marL="0" indent="0" algn="ctr">
              <a:spcBef>
                <a:spcPts val="0"/>
              </a:spcBef>
              <a:buNone/>
            </a:pPr>
            <a:r>
              <a:rPr lang="de-AT" dirty="0"/>
              <a:t>C = c</a:t>
            </a:r>
            <a:r>
              <a:rPr lang="de-AT" baseline="-25000" dirty="0"/>
              <a:t>0 </a:t>
            </a:r>
            <a:r>
              <a:rPr lang="de-AT" dirty="0"/>
              <a:t>+c</a:t>
            </a:r>
            <a:r>
              <a:rPr lang="de-AT" baseline="-25000" dirty="0"/>
              <a:t>1</a:t>
            </a:r>
            <a:r>
              <a:rPr lang="de-AT" dirty="0"/>
              <a:t> (Y) </a:t>
            </a:r>
          </a:p>
          <a:p>
            <a:endParaRPr lang="de-AT" dirty="0"/>
          </a:p>
        </p:txBody>
      </p:sp>
      <p:sp>
        <p:nvSpPr>
          <p:cNvPr id="4" name="Bildplatzhalter 3"/>
          <p:cNvSpPr>
            <a:spLocks noGrp="1"/>
          </p:cNvSpPr>
          <p:nvPr>
            <p:ph type="pic" sz="quarter" idx="13"/>
          </p:nvPr>
        </p:nvSpPr>
        <p:spPr/>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40</a:t>
            </a:fld>
            <a:endParaRPr lang="en-US"/>
          </a:p>
        </p:txBody>
      </p:sp>
    </p:spTree>
    <p:extLst>
      <p:ext uri="{BB962C8B-B14F-4D97-AF65-F5344CB8AC3E}">
        <p14:creationId xmlns:p14="http://schemas.microsoft.com/office/powerpoint/2010/main" val="42679002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262169"/>
            <a:ext cx="10515600" cy="1325563"/>
          </a:xfrm>
        </p:spPr>
        <p:txBody>
          <a:bodyPr>
            <a:normAutofit/>
          </a:bodyPr>
          <a:lstStyle/>
          <a:p>
            <a:r>
              <a:rPr lang="de-AT" sz="4000" b="1" dirty="0"/>
              <a:t>Veränderung von Einkommen – die marginale Konsumneigung</a:t>
            </a:r>
          </a:p>
        </p:txBody>
      </p:sp>
      <p:sp>
        <p:nvSpPr>
          <p:cNvPr id="3" name="Inhaltsplatzhalter 2"/>
          <p:cNvSpPr>
            <a:spLocks noGrp="1"/>
          </p:cNvSpPr>
          <p:nvPr>
            <p:ph idx="1"/>
          </p:nvPr>
        </p:nvSpPr>
        <p:spPr>
          <a:xfrm>
            <a:off x="838200" y="1737360"/>
            <a:ext cx="10515600" cy="4439604"/>
          </a:xfrm>
        </p:spPr>
        <p:txBody>
          <a:bodyPr/>
          <a:lstStyle/>
          <a:p>
            <a:r>
              <a:rPr lang="de-AT" dirty="0"/>
              <a:t>Fundamental psychologisches Gesetz</a:t>
            </a:r>
          </a:p>
          <a:p>
            <a:pPr lvl="1">
              <a:buFont typeface="Courier New" panose="02070309020205020404" pitchFamily="49" charset="0"/>
              <a:buChar char="o"/>
            </a:pPr>
            <a:r>
              <a:rPr lang="de-AT" dirty="0"/>
              <a:t>Bei einem Anstieg des Einkommens erhöhen die Haushalte ihren Konsum, allerdings fällt die Erhöhung stets geringer aus als der Einkommensanstieg</a:t>
            </a:r>
          </a:p>
          <a:p>
            <a:pPr lvl="1">
              <a:buFont typeface="Courier New" panose="02070309020205020404" pitchFamily="49" charset="0"/>
              <a:buChar char="o"/>
            </a:pPr>
            <a:r>
              <a:rPr lang="de-AT" dirty="0"/>
              <a:t>Marginale Konsumneigung gibt an wie stark Konsum aufgrund einer Einheit zusätzlichen Einkommens wächst</a:t>
            </a:r>
          </a:p>
          <a:p>
            <a:pPr marL="457200" lvl="1" indent="0" algn="ctr">
              <a:buNone/>
            </a:pPr>
            <a:r>
              <a:rPr lang="de-AT" dirty="0"/>
              <a:t>∆c</a:t>
            </a:r>
            <a:r>
              <a:rPr lang="de-AT" baseline="-25000" dirty="0"/>
              <a:t>1</a:t>
            </a:r>
            <a:r>
              <a:rPr lang="de-AT" dirty="0"/>
              <a:t> = ∆C/ ∆Y</a:t>
            </a:r>
          </a:p>
          <a:p>
            <a:pPr lvl="1">
              <a:buFont typeface="Courier New" panose="02070309020205020404" pitchFamily="49" charset="0"/>
              <a:buChar char="o"/>
            </a:pPr>
            <a:r>
              <a:rPr lang="de-AT" dirty="0"/>
              <a:t>Höhe der marginalen Konsumneigung liegt zwischen null und eins (0 &lt; c</a:t>
            </a:r>
            <a:r>
              <a:rPr lang="de-AT" baseline="-25000" dirty="0"/>
              <a:t>1</a:t>
            </a:r>
            <a:r>
              <a:rPr lang="de-AT" dirty="0"/>
              <a:t> &lt; 1)</a:t>
            </a:r>
          </a:p>
          <a:p>
            <a:pPr lvl="1">
              <a:buFont typeface="Courier New" panose="02070309020205020404" pitchFamily="49" charset="0"/>
              <a:buChar char="o"/>
            </a:pPr>
            <a:r>
              <a:rPr lang="de-AT" dirty="0"/>
              <a:t>z.B. c</a:t>
            </a:r>
            <a:r>
              <a:rPr lang="de-AT" baseline="-25000" dirty="0"/>
              <a:t>1</a:t>
            </a:r>
            <a:r>
              <a:rPr lang="de-AT" dirty="0"/>
              <a:t> = 0,8: Einkommensanstieg wird zu 80% für zusätzlichen Konsum ausgegeben. Restbetrag wird gespart (c</a:t>
            </a:r>
            <a:r>
              <a:rPr lang="de-AT" baseline="-25000" dirty="0"/>
              <a:t>1</a:t>
            </a:r>
            <a:r>
              <a:rPr lang="de-AT" dirty="0"/>
              <a:t> + s</a:t>
            </a:r>
            <a:r>
              <a:rPr lang="de-AT" baseline="-25000" dirty="0"/>
              <a:t>1</a:t>
            </a:r>
            <a:r>
              <a:rPr lang="de-AT" dirty="0"/>
              <a:t> = 1)</a:t>
            </a:r>
          </a:p>
        </p:txBody>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41</a:t>
            </a:fld>
            <a:endParaRPr lang="en-US" dirty="0"/>
          </a:p>
        </p:txBody>
      </p:sp>
    </p:spTree>
    <p:extLst>
      <p:ext uri="{BB962C8B-B14F-4D97-AF65-F5344CB8AC3E}">
        <p14:creationId xmlns:p14="http://schemas.microsoft.com/office/powerpoint/2010/main" val="114212826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4000" b="1" dirty="0"/>
              <a:t>Konsumgüternachfrage</a:t>
            </a:r>
          </a:p>
        </p:txBody>
      </p:sp>
      <p:sp>
        <p:nvSpPr>
          <p:cNvPr id="3" name="Inhaltsplatzhalter 2"/>
          <p:cNvSpPr>
            <a:spLocks noGrp="1"/>
          </p:cNvSpPr>
          <p:nvPr>
            <p:ph idx="1"/>
          </p:nvPr>
        </p:nvSpPr>
        <p:spPr>
          <a:xfrm>
            <a:off x="550333" y="1475509"/>
            <a:ext cx="10803467" cy="4701454"/>
          </a:xfrm>
        </p:spPr>
        <p:txBody>
          <a:bodyPr>
            <a:normAutofit/>
          </a:bodyPr>
          <a:lstStyle/>
          <a:p>
            <a:pPr>
              <a:buFont typeface="Courier New" panose="02070309020205020404" pitchFamily="49" charset="0"/>
              <a:buChar char="o"/>
            </a:pPr>
            <a:r>
              <a:rPr lang="de-AT" sz="2400" dirty="0"/>
              <a:t>Punkt c 1/Y 1: gesamtes Einkommen                                                                                    wird für Konsum verwendet (Y=C)</a:t>
            </a:r>
          </a:p>
          <a:p>
            <a:pPr>
              <a:buFont typeface="Courier New" panose="02070309020205020404" pitchFamily="49" charset="0"/>
              <a:buChar char="o"/>
            </a:pPr>
            <a:r>
              <a:rPr lang="de-AT" sz="2400" dirty="0"/>
              <a:t>Bei einer Erhöhung des Einkommens                                                                                  auf Y 2 steigt auch der Konsum (c 2),                                                                                      jedoch nur unterproportional</a:t>
            </a:r>
          </a:p>
          <a:p>
            <a:pPr>
              <a:buFont typeface="Courier New" panose="02070309020205020404" pitchFamily="49" charset="0"/>
              <a:buChar char="o"/>
            </a:pPr>
            <a:r>
              <a:rPr lang="de-AT" sz="2400" dirty="0"/>
              <a:t>Ein Teil des zusätzlichen Einkommens                                                                                wird gespart (Differenz zwischen                                                                                            c 2/Y 2 und 45° Linie) -&gt; Nachfragelücke</a:t>
            </a:r>
          </a:p>
          <a:p>
            <a:pPr>
              <a:buFont typeface="Courier New" panose="02070309020205020404" pitchFamily="49" charset="0"/>
              <a:buChar char="o"/>
            </a:pPr>
            <a:r>
              <a:rPr lang="de-AT" sz="2400" dirty="0"/>
              <a:t>Veränderungen der Konsumfunktion?</a:t>
            </a:r>
          </a:p>
          <a:p>
            <a:pPr marL="0" indent="0">
              <a:buNone/>
            </a:pPr>
            <a:endParaRPr lang="de-AT" sz="2100" dirty="0"/>
          </a:p>
          <a:p>
            <a:pPr marL="0" indent="0">
              <a:buNone/>
            </a:pPr>
            <a:r>
              <a:rPr lang="de-AT" sz="2100" dirty="0"/>
              <a:t>Anmerkungen: bei 45</a:t>
            </a:r>
            <a:r>
              <a:rPr lang="de-AT" sz="2000" dirty="0"/>
              <a:t> ° Linie wird gesamtes                                                                                            Einkommen für Konsum verwendet</a:t>
            </a:r>
            <a:endParaRPr lang="de-AT" sz="2100" dirty="0"/>
          </a:p>
        </p:txBody>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42</a:t>
            </a:fld>
            <a:endParaRPr lang="en-US" dirty="0"/>
          </a:p>
        </p:txBody>
      </p:sp>
      <p:grpSp>
        <p:nvGrpSpPr>
          <p:cNvPr id="4" name="Group 4"/>
          <p:cNvGrpSpPr>
            <a:grpSpLocks noChangeAspect="1"/>
          </p:cNvGrpSpPr>
          <p:nvPr/>
        </p:nvGrpSpPr>
        <p:grpSpPr bwMode="auto">
          <a:xfrm>
            <a:off x="5763680" y="1361546"/>
            <a:ext cx="7802563" cy="4654550"/>
            <a:chOff x="3764" y="927"/>
            <a:chExt cx="4915" cy="2932"/>
          </a:xfrm>
        </p:grpSpPr>
        <p:sp>
          <p:nvSpPr>
            <p:cNvPr id="5" name="AutoShape 3"/>
            <p:cNvSpPr>
              <a:spLocks noChangeAspect="1" noChangeArrowheads="1" noTextEdit="1"/>
            </p:cNvSpPr>
            <p:nvPr/>
          </p:nvSpPr>
          <p:spPr bwMode="auto">
            <a:xfrm>
              <a:off x="3764" y="929"/>
              <a:ext cx="4915" cy="2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7" name="Rectangle 5"/>
            <p:cNvSpPr>
              <a:spLocks noChangeArrowheads="1"/>
            </p:cNvSpPr>
            <p:nvPr/>
          </p:nvSpPr>
          <p:spPr bwMode="auto">
            <a:xfrm>
              <a:off x="3764" y="971"/>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9" name="Rectangle 6"/>
            <p:cNvSpPr>
              <a:spLocks noChangeArrowheads="1"/>
            </p:cNvSpPr>
            <p:nvPr/>
          </p:nvSpPr>
          <p:spPr bwMode="auto">
            <a:xfrm>
              <a:off x="3791" y="927"/>
              <a:ext cx="94"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200" b="1" i="0" u="none" strike="noStrike" cap="none" normalizeH="0" baseline="0" dirty="0">
                  <a:ln>
                    <a:noFill/>
                  </a:ln>
                  <a:solidFill>
                    <a:srgbClr val="000000"/>
                  </a:solidFill>
                  <a:effectLst/>
                  <a:latin typeface="Calibri" panose="020F0502020204030204" pitchFamily="34" charset="0"/>
                </a:rPr>
                <a:t>C</a:t>
              </a:r>
              <a:endParaRPr kumimoji="0" lang="de-DE" altLang="de-DE" sz="1800" b="1" i="0" u="none" strike="noStrike" cap="none" normalizeH="0" baseline="0" dirty="0">
                <a:ln>
                  <a:noFill/>
                </a:ln>
                <a:solidFill>
                  <a:schemeClr val="tx1"/>
                </a:solidFill>
                <a:effectLst/>
              </a:endParaRPr>
            </a:p>
          </p:txBody>
        </p:sp>
        <p:sp>
          <p:nvSpPr>
            <p:cNvPr id="10" name="Rectangle 7"/>
            <p:cNvSpPr>
              <a:spLocks noChangeArrowheads="1"/>
            </p:cNvSpPr>
            <p:nvPr/>
          </p:nvSpPr>
          <p:spPr bwMode="auto">
            <a:xfrm>
              <a:off x="3878" y="927"/>
              <a:ext cx="125" cy="2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2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1" name="Rectangle 8"/>
            <p:cNvSpPr>
              <a:spLocks noChangeArrowheads="1"/>
            </p:cNvSpPr>
            <p:nvPr/>
          </p:nvSpPr>
          <p:spPr bwMode="auto">
            <a:xfrm>
              <a:off x="3764" y="1218"/>
              <a:ext cx="2736"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2" name="Rectangle 9"/>
            <p:cNvSpPr>
              <a:spLocks noChangeArrowheads="1"/>
            </p:cNvSpPr>
            <p:nvPr/>
          </p:nvSpPr>
          <p:spPr bwMode="auto">
            <a:xfrm>
              <a:off x="6431" y="1218"/>
              <a:ext cx="117"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3" name="Rectangle 10"/>
            <p:cNvSpPr>
              <a:spLocks noChangeArrowheads="1"/>
            </p:cNvSpPr>
            <p:nvPr/>
          </p:nvSpPr>
          <p:spPr bwMode="auto">
            <a:xfrm>
              <a:off x="6485" y="1207"/>
              <a:ext cx="278" cy="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700" b="0" i="0" u="none" strike="noStrike" cap="none" normalizeH="0" baseline="0" dirty="0">
                  <a:ln>
                    <a:noFill/>
                  </a:ln>
                  <a:solidFill>
                    <a:srgbClr val="000000"/>
                  </a:solidFill>
                  <a:effectLst/>
                  <a:latin typeface="Calibri" panose="020F0502020204030204" pitchFamily="34" charset="0"/>
                </a:rPr>
                <a:t>Y=C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4" name="Rectangle 11"/>
            <p:cNvSpPr>
              <a:spLocks noChangeArrowheads="1"/>
            </p:cNvSpPr>
            <p:nvPr/>
          </p:nvSpPr>
          <p:spPr bwMode="auto">
            <a:xfrm>
              <a:off x="6682" y="1207"/>
              <a:ext cx="103" cy="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7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5" name="Rectangle 12"/>
            <p:cNvSpPr>
              <a:spLocks noChangeArrowheads="1"/>
            </p:cNvSpPr>
            <p:nvPr/>
          </p:nvSpPr>
          <p:spPr bwMode="auto">
            <a:xfrm>
              <a:off x="3764" y="1442"/>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6" name="Rectangle 13"/>
            <p:cNvSpPr>
              <a:spLocks noChangeArrowheads="1"/>
            </p:cNvSpPr>
            <p:nvPr/>
          </p:nvSpPr>
          <p:spPr bwMode="auto">
            <a:xfrm>
              <a:off x="3764" y="1677"/>
              <a:ext cx="2763"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7" name="Rectangle 14"/>
            <p:cNvSpPr>
              <a:spLocks noChangeArrowheads="1"/>
            </p:cNvSpPr>
            <p:nvPr/>
          </p:nvSpPr>
          <p:spPr bwMode="auto">
            <a:xfrm>
              <a:off x="6458" y="1677"/>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FF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8" name="Rectangle 15"/>
            <p:cNvSpPr>
              <a:spLocks noChangeArrowheads="1"/>
            </p:cNvSpPr>
            <p:nvPr/>
          </p:nvSpPr>
          <p:spPr bwMode="auto">
            <a:xfrm>
              <a:off x="6485" y="1666"/>
              <a:ext cx="933" cy="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700" b="0" i="0" u="none" strike="noStrike" cap="none" normalizeH="0" baseline="0" dirty="0">
                  <a:ln>
                    <a:noFill/>
                  </a:ln>
                  <a:solidFill>
                    <a:srgbClr val="FF0000"/>
                  </a:solidFill>
                  <a:effectLst/>
                  <a:latin typeface="Calibri" panose="020F0502020204030204" pitchFamily="34" charset="0"/>
                </a:rPr>
                <a:t>Nachfragelücke</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9" name="Rectangle 16"/>
            <p:cNvSpPr>
              <a:spLocks noChangeArrowheads="1"/>
            </p:cNvSpPr>
            <p:nvPr/>
          </p:nvSpPr>
          <p:spPr bwMode="auto">
            <a:xfrm>
              <a:off x="7304" y="1666"/>
              <a:ext cx="103" cy="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7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0" name="Rectangle 17"/>
            <p:cNvSpPr>
              <a:spLocks noChangeArrowheads="1"/>
            </p:cNvSpPr>
            <p:nvPr/>
          </p:nvSpPr>
          <p:spPr bwMode="auto">
            <a:xfrm>
              <a:off x="3764" y="1914"/>
              <a:ext cx="2897"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1" name="Rectangle 18"/>
            <p:cNvSpPr>
              <a:spLocks noChangeArrowheads="1"/>
            </p:cNvSpPr>
            <p:nvPr/>
          </p:nvSpPr>
          <p:spPr bwMode="auto">
            <a:xfrm>
              <a:off x="6593" y="1914"/>
              <a:ext cx="278"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2" name="Rectangle 19"/>
            <p:cNvSpPr>
              <a:spLocks noChangeArrowheads="1"/>
            </p:cNvSpPr>
            <p:nvPr/>
          </p:nvSpPr>
          <p:spPr bwMode="auto">
            <a:xfrm>
              <a:off x="6809" y="1903"/>
              <a:ext cx="990" cy="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700" b="0" i="0" u="none" strike="noStrike" cap="none" normalizeH="0" baseline="0" dirty="0">
                  <a:ln>
                    <a:noFill/>
                  </a:ln>
                  <a:solidFill>
                    <a:srgbClr val="000000"/>
                  </a:solidFill>
                  <a:effectLst/>
                  <a:latin typeface="Calibri" panose="020F0502020204030204" pitchFamily="34" charset="0"/>
                </a:rPr>
                <a:t>Konsumfunktion</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3" name="Rectangle 20"/>
            <p:cNvSpPr>
              <a:spLocks noChangeArrowheads="1"/>
            </p:cNvSpPr>
            <p:nvPr/>
          </p:nvSpPr>
          <p:spPr bwMode="auto">
            <a:xfrm>
              <a:off x="7679" y="1903"/>
              <a:ext cx="103" cy="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7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4" name="Rectangle 21"/>
            <p:cNvSpPr>
              <a:spLocks noChangeArrowheads="1"/>
            </p:cNvSpPr>
            <p:nvPr/>
          </p:nvSpPr>
          <p:spPr bwMode="auto">
            <a:xfrm>
              <a:off x="3764" y="2172"/>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5" name="Rectangle 22"/>
            <p:cNvSpPr>
              <a:spLocks noChangeArrowheads="1"/>
            </p:cNvSpPr>
            <p:nvPr/>
          </p:nvSpPr>
          <p:spPr bwMode="auto">
            <a:xfrm>
              <a:off x="3791" y="2139"/>
              <a:ext cx="151"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000000"/>
                  </a:solidFill>
                  <a:effectLst/>
                  <a:latin typeface="Calibri" panose="020F0502020204030204" pitchFamily="34" charset="0"/>
                </a:rPr>
                <a:t>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6" name="Rectangle 23"/>
            <p:cNvSpPr>
              <a:spLocks noChangeArrowheads="1"/>
            </p:cNvSpPr>
            <p:nvPr/>
          </p:nvSpPr>
          <p:spPr bwMode="auto">
            <a:xfrm>
              <a:off x="3855" y="2139"/>
              <a:ext cx="118"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000000"/>
                  </a:solidFill>
                  <a:effectLst/>
                  <a:latin typeface="Calibri" panose="020F0502020204030204" pitchFamily="34" charset="0"/>
                </a:rPr>
                <a:t> 2</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7" name="Rectangle 24"/>
            <p:cNvSpPr>
              <a:spLocks noChangeArrowheads="1"/>
            </p:cNvSpPr>
            <p:nvPr/>
          </p:nvSpPr>
          <p:spPr bwMode="auto">
            <a:xfrm>
              <a:off x="3932" y="2139"/>
              <a:ext cx="12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8" name="Rectangle 25"/>
            <p:cNvSpPr>
              <a:spLocks noChangeArrowheads="1"/>
            </p:cNvSpPr>
            <p:nvPr/>
          </p:nvSpPr>
          <p:spPr bwMode="auto">
            <a:xfrm>
              <a:off x="3764" y="2437"/>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9" name="Rectangle 26"/>
            <p:cNvSpPr>
              <a:spLocks noChangeArrowheads="1"/>
            </p:cNvSpPr>
            <p:nvPr/>
          </p:nvSpPr>
          <p:spPr bwMode="auto">
            <a:xfrm>
              <a:off x="3791" y="2404"/>
              <a:ext cx="151"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000000"/>
                  </a:solidFill>
                  <a:effectLst/>
                  <a:latin typeface="Calibri" panose="020F0502020204030204" pitchFamily="34" charset="0"/>
                </a:rPr>
                <a:t>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30" name="Rectangle 27"/>
            <p:cNvSpPr>
              <a:spLocks noChangeArrowheads="1"/>
            </p:cNvSpPr>
            <p:nvPr/>
          </p:nvSpPr>
          <p:spPr bwMode="auto">
            <a:xfrm>
              <a:off x="3855" y="2404"/>
              <a:ext cx="118"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de-DE" altLang="de-DE" sz="2000" dirty="0">
                  <a:solidFill>
                    <a:srgbClr val="000000"/>
                  </a:solidFill>
                  <a:latin typeface="Calibri" panose="020F0502020204030204" pitchFamily="34" charset="0"/>
                </a:rPr>
                <a:t> 1</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31" name="Rectangle 28"/>
            <p:cNvSpPr>
              <a:spLocks noChangeArrowheads="1"/>
            </p:cNvSpPr>
            <p:nvPr/>
          </p:nvSpPr>
          <p:spPr bwMode="auto">
            <a:xfrm>
              <a:off x="3932" y="2404"/>
              <a:ext cx="12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32" name="Rectangle 29"/>
            <p:cNvSpPr>
              <a:spLocks noChangeArrowheads="1"/>
            </p:cNvSpPr>
            <p:nvPr/>
          </p:nvSpPr>
          <p:spPr bwMode="auto">
            <a:xfrm>
              <a:off x="3764" y="2667"/>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33" name="Rectangle 30"/>
            <p:cNvSpPr>
              <a:spLocks noChangeArrowheads="1"/>
            </p:cNvSpPr>
            <p:nvPr/>
          </p:nvSpPr>
          <p:spPr bwMode="auto">
            <a:xfrm>
              <a:off x="3764" y="2889"/>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35" name="Rectangle 32"/>
            <p:cNvSpPr>
              <a:spLocks noChangeArrowheads="1"/>
            </p:cNvSpPr>
            <p:nvPr/>
          </p:nvSpPr>
          <p:spPr bwMode="auto">
            <a:xfrm>
              <a:off x="3904" y="3113"/>
              <a:ext cx="12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36" name="Rectangle 33"/>
            <p:cNvSpPr>
              <a:spLocks noChangeArrowheads="1"/>
            </p:cNvSpPr>
            <p:nvPr/>
          </p:nvSpPr>
          <p:spPr bwMode="auto">
            <a:xfrm>
              <a:off x="3764" y="3376"/>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37" name="Rectangle 34"/>
            <p:cNvSpPr>
              <a:spLocks noChangeArrowheads="1"/>
            </p:cNvSpPr>
            <p:nvPr/>
          </p:nvSpPr>
          <p:spPr bwMode="auto">
            <a:xfrm>
              <a:off x="3764" y="3642"/>
              <a:ext cx="143"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38" name="Rectangle 35"/>
            <p:cNvSpPr>
              <a:spLocks noChangeArrowheads="1"/>
            </p:cNvSpPr>
            <p:nvPr/>
          </p:nvSpPr>
          <p:spPr bwMode="auto">
            <a:xfrm>
              <a:off x="3846" y="3642"/>
              <a:ext cx="468"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39" name="Rectangle 36"/>
            <p:cNvSpPr>
              <a:spLocks noChangeArrowheads="1"/>
            </p:cNvSpPr>
            <p:nvPr/>
          </p:nvSpPr>
          <p:spPr bwMode="auto">
            <a:xfrm>
              <a:off x="4250" y="3642"/>
              <a:ext cx="899"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40" name="Rectangle 37"/>
            <p:cNvSpPr>
              <a:spLocks noChangeArrowheads="1"/>
            </p:cNvSpPr>
            <p:nvPr/>
          </p:nvSpPr>
          <p:spPr bwMode="auto">
            <a:xfrm>
              <a:off x="5084" y="3642"/>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41" name="Rectangle 38"/>
            <p:cNvSpPr>
              <a:spLocks noChangeArrowheads="1"/>
            </p:cNvSpPr>
            <p:nvPr/>
          </p:nvSpPr>
          <p:spPr bwMode="auto">
            <a:xfrm>
              <a:off x="5111" y="3609"/>
              <a:ext cx="270"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000000"/>
                  </a:solidFill>
                  <a:effectLst/>
                  <a:latin typeface="Calibri" panose="020F0502020204030204" pitchFamily="34" charset="0"/>
                </a:rPr>
                <a:t>Y 1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42" name="Rectangle 39"/>
            <p:cNvSpPr>
              <a:spLocks noChangeArrowheads="1"/>
            </p:cNvSpPr>
            <p:nvPr/>
          </p:nvSpPr>
          <p:spPr bwMode="auto">
            <a:xfrm>
              <a:off x="5329" y="3609"/>
              <a:ext cx="87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43" name="Rectangle 40"/>
            <p:cNvSpPr>
              <a:spLocks noChangeArrowheads="1"/>
            </p:cNvSpPr>
            <p:nvPr/>
          </p:nvSpPr>
          <p:spPr bwMode="auto">
            <a:xfrm>
              <a:off x="6083" y="3609"/>
              <a:ext cx="197"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000000"/>
                  </a:solidFill>
                  <a:effectLst/>
                  <a:latin typeface="Calibri" panose="020F0502020204030204" pitchFamily="34" charset="0"/>
                </a:rPr>
                <a:t>Y 2</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44" name="Rectangle 41"/>
            <p:cNvSpPr>
              <a:spLocks noChangeArrowheads="1"/>
            </p:cNvSpPr>
            <p:nvPr/>
          </p:nvSpPr>
          <p:spPr bwMode="auto">
            <a:xfrm>
              <a:off x="6233" y="3642"/>
              <a:ext cx="711"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45" name="Rectangle 42"/>
            <p:cNvSpPr>
              <a:spLocks noChangeArrowheads="1"/>
            </p:cNvSpPr>
            <p:nvPr/>
          </p:nvSpPr>
          <p:spPr bwMode="auto">
            <a:xfrm>
              <a:off x="6882" y="3598"/>
              <a:ext cx="175" cy="2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200" b="1" i="0" u="none" strike="noStrike" cap="none" normalizeH="0" baseline="0" dirty="0">
                  <a:ln>
                    <a:noFill/>
                  </a:ln>
                  <a:solidFill>
                    <a:srgbClr val="000000"/>
                  </a:solidFill>
                  <a:effectLst/>
                  <a:latin typeface="Calibri" panose="020F0502020204030204" pitchFamily="34" charset="0"/>
                </a:rPr>
                <a:t>Y</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46" name="Rectangle 43"/>
            <p:cNvSpPr>
              <a:spLocks noChangeArrowheads="1"/>
            </p:cNvSpPr>
            <p:nvPr/>
          </p:nvSpPr>
          <p:spPr bwMode="auto">
            <a:xfrm>
              <a:off x="6965" y="3642"/>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47" name="Freeform 44"/>
            <p:cNvSpPr>
              <a:spLocks noEditPoints="1"/>
            </p:cNvSpPr>
            <p:nvPr/>
          </p:nvSpPr>
          <p:spPr bwMode="auto">
            <a:xfrm>
              <a:off x="4047" y="3491"/>
              <a:ext cx="2930" cy="69"/>
            </a:xfrm>
            <a:custGeom>
              <a:avLst/>
              <a:gdLst>
                <a:gd name="T0" fmla="*/ 0 w 2930"/>
                <a:gd name="T1" fmla="*/ 46 h 69"/>
                <a:gd name="T2" fmla="*/ 2876 w 2930"/>
                <a:gd name="T3" fmla="*/ 40 h 69"/>
                <a:gd name="T4" fmla="*/ 2876 w 2930"/>
                <a:gd name="T5" fmla="*/ 29 h 69"/>
                <a:gd name="T6" fmla="*/ 0 w 2930"/>
                <a:gd name="T7" fmla="*/ 35 h 69"/>
                <a:gd name="T8" fmla="*/ 0 w 2930"/>
                <a:gd name="T9" fmla="*/ 46 h 69"/>
                <a:gd name="T10" fmla="*/ 2865 w 2930"/>
                <a:gd name="T11" fmla="*/ 69 h 69"/>
                <a:gd name="T12" fmla="*/ 2930 w 2930"/>
                <a:gd name="T13" fmla="*/ 34 h 69"/>
                <a:gd name="T14" fmla="*/ 2865 w 2930"/>
                <a:gd name="T15" fmla="*/ 0 h 69"/>
                <a:gd name="T16" fmla="*/ 2865 w 2930"/>
                <a:gd name="T17" fmla="*/ 69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30" h="69">
                  <a:moveTo>
                    <a:pt x="0" y="46"/>
                  </a:moveTo>
                  <a:lnTo>
                    <a:pt x="2876" y="40"/>
                  </a:lnTo>
                  <a:lnTo>
                    <a:pt x="2876" y="29"/>
                  </a:lnTo>
                  <a:lnTo>
                    <a:pt x="0" y="35"/>
                  </a:lnTo>
                  <a:lnTo>
                    <a:pt x="0" y="46"/>
                  </a:lnTo>
                  <a:close/>
                  <a:moveTo>
                    <a:pt x="2865" y="69"/>
                  </a:moveTo>
                  <a:lnTo>
                    <a:pt x="2930" y="34"/>
                  </a:lnTo>
                  <a:lnTo>
                    <a:pt x="2865" y="0"/>
                  </a:lnTo>
                  <a:lnTo>
                    <a:pt x="2865" y="69"/>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AT" dirty="0"/>
            </a:p>
          </p:txBody>
        </p:sp>
        <p:sp>
          <p:nvSpPr>
            <p:cNvPr id="48" name="Freeform 45"/>
            <p:cNvSpPr>
              <a:spLocks noEditPoints="1"/>
            </p:cNvSpPr>
            <p:nvPr/>
          </p:nvSpPr>
          <p:spPr bwMode="auto">
            <a:xfrm>
              <a:off x="4017" y="986"/>
              <a:ext cx="65" cy="2532"/>
            </a:xfrm>
            <a:custGeom>
              <a:avLst/>
              <a:gdLst>
                <a:gd name="T0" fmla="*/ 38 w 65"/>
                <a:gd name="T1" fmla="*/ 2532 h 2532"/>
                <a:gd name="T2" fmla="*/ 38 w 65"/>
                <a:gd name="T3" fmla="*/ 57 h 2532"/>
                <a:gd name="T4" fmla="*/ 27 w 65"/>
                <a:gd name="T5" fmla="*/ 57 h 2532"/>
                <a:gd name="T6" fmla="*/ 27 w 65"/>
                <a:gd name="T7" fmla="*/ 2532 h 2532"/>
                <a:gd name="T8" fmla="*/ 38 w 65"/>
                <a:gd name="T9" fmla="*/ 2532 h 2532"/>
                <a:gd name="T10" fmla="*/ 65 w 65"/>
                <a:gd name="T11" fmla="*/ 69 h 2532"/>
                <a:gd name="T12" fmla="*/ 32 w 65"/>
                <a:gd name="T13" fmla="*/ 0 h 2532"/>
                <a:gd name="T14" fmla="*/ 0 w 65"/>
                <a:gd name="T15" fmla="*/ 69 h 2532"/>
                <a:gd name="T16" fmla="*/ 65 w 65"/>
                <a:gd name="T17" fmla="*/ 69 h 2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 h="2532">
                  <a:moveTo>
                    <a:pt x="38" y="2532"/>
                  </a:moveTo>
                  <a:lnTo>
                    <a:pt x="38" y="57"/>
                  </a:lnTo>
                  <a:lnTo>
                    <a:pt x="27" y="57"/>
                  </a:lnTo>
                  <a:lnTo>
                    <a:pt x="27" y="2532"/>
                  </a:lnTo>
                  <a:lnTo>
                    <a:pt x="38" y="2532"/>
                  </a:lnTo>
                  <a:close/>
                  <a:moveTo>
                    <a:pt x="65" y="69"/>
                  </a:moveTo>
                  <a:lnTo>
                    <a:pt x="32" y="0"/>
                  </a:lnTo>
                  <a:lnTo>
                    <a:pt x="0" y="69"/>
                  </a:lnTo>
                  <a:lnTo>
                    <a:pt x="65" y="69"/>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AT" dirty="0"/>
            </a:p>
          </p:txBody>
        </p:sp>
        <p:sp>
          <p:nvSpPr>
            <p:cNvPr id="49" name="Freeform 46"/>
            <p:cNvSpPr>
              <a:spLocks noEditPoints="1"/>
            </p:cNvSpPr>
            <p:nvPr/>
          </p:nvSpPr>
          <p:spPr bwMode="auto">
            <a:xfrm>
              <a:off x="4066" y="1352"/>
              <a:ext cx="2280" cy="2142"/>
            </a:xfrm>
            <a:custGeom>
              <a:avLst/>
              <a:gdLst>
                <a:gd name="T0" fmla="*/ 46 w 2280"/>
                <a:gd name="T1" fmla="*/ 2094 h 2142"/>
                <a:gd name="T2" fmla="*/ 77 w 2280"/>
                <a:gd name="T3" fmla="*/ 2073 h 2142"/>
                <a:gd name="T4" fmla="*/ 116 w 2280"/>
                <a:gd name="T5" fmla="*/ 2028 h 2142"/>
                <a:gd name="T6" fmla="*/ 182 w 2280"/>
                <a:gd name="T7" fmla="*/ 1974 h 2142"/>
                <a:gd name="T8" fmla="*/ 193 w 2280"/>
                <a:gd name="T9" fmla="*/ 1963 h 2142"/>
                <a:gd name="T10" fmla="*/ 252 w 2280"/>
                <a:gd name="T11" fmla="*/ 1901 h 2142"/>
                <a:gd name="T12" fmla="*/ 283 w 2280"/>
                <a:gd name="T13" fmla="*/ 1879 h 2142"/>
                <a:gd name="T14" fmla="*/ 295 w 2280"/>
                <a:gd name="T15" fmla="*/ 1861 h 2142"/>
                <a:gd name="T16" fmla="*/ 361 w 2280"/>
                <a:gd name="T17" fmla="*/ 1806 h 2142"/>
                <a:gd name="T18" fmla="*/ 372 w 2280"/>
                <a:gd name="T19" fmla="*/ 1795 h 2142"/>
                <a:gd name="T20" fmla="*/ 431 w 2280"/>
                <a:gd name="T21" fmla="*/ 1733 h 2142"/>
                <a:gd name="T22" fmla="*/ 489 w 2280"/>
                <a:gd name="T23" fmla="*/ 1686 h 2142"/>
                <a:gd name="T24" fmla="*/ 501 w 2280"/>
                <a:gd name="T25" fmla="*/ 1667 h 2142"/>
                <a:gd name="T26" fmla="*/ 566 w 2280"/>
                <a:gd name="T27" fmla="*/ 1613 h 2142"/>
                <a:gd name="T28" fmla="*/ 578 w 2280"/>
                <a:gd name="T29" fmla="*/ 1602 h 2142"/>
                <a:gd name="T30" fmla="*/ 637 w 2280"/>
                <a:gd name="T31" fmla="*/ 1539 h 2142"/>
                <a:gd name="T32" fmla="*/ 668 w 2280"/>
                <a:gd name="T33" fmla="*/ 1518 h 2142"/>
                <a:gd name="T34" fmla="*/ 707 w 2280"/>
                <a:gd name="T35" fmla="*/ 1474 h 2142"/>
                <a:gd name="T36" fmla="*/ 772 w 2280"/>
                <a:gd name="T37" fmla="*/ 1420 h 2142"/>
                <a:gd name="T38" fmla="*/ 784 w 2280"/>
                <a:gd name="T39" fmla="*/ 1409 h 2142"/>
                <a:gd name="T40" fmla="*/ 843 w 2280"/>
                <a:gd name="T41" fmla="*/ 1346 h 2142"/>
                <a:gd name="T42" fmla="*/ 873 w 2280"/>
                <a:gd name="T43" fmla="*/ 1325 h 2142"/>
                <a:gd name="T44" fmla="*/ 886 w 2280"/>
                <a:gd name="T45" fmla="*/ 1306 h 2142"/>
                <a:gd name="T46" fmla="*/ 951 w 2280"/>
                <a:gd name="T47" fmla="*/ 1252 h 2142"/>
                <a:gd name="T48" fmla="*/ 963 w 2280"/>
                <a:gd name="T49" fmla="*/ 1241 h 2142"/>
                <a:gd name="T50" fmla="*/ 1022 w 2280"/>
                <a:gd name="T51" fmla="*/ 1178 h 2142"/>
                <a:gd name="T52" fmla="*/ 1079 w 2280"/>
                <a:gd name="T53" fmla="*/ 1131 h 2142"/>
                <a:gd name="T54" fmla="*/ 1091 w 2280"/>
                <a:gd name="T55" fmla="*/ 1113 h 2142"/>
                <a:gd name="T56" fmla="*/ 1157 w 2280"/>
                <a:gd name="T57" fmla="*/ 1058 h 2142"/>
                <a:gd name="T58" fmla="*/ 1169 w 2280"/>
                <a:gd name="T59" fmla="*/ 1047 h 2142"/>
                <a:gd name="T60" fmla="*/ 1227 w 2280"/>
                <a:gd name="T61" fmla="*/ 985 h 2142"/>
                <a:gd name="T62" fmla="*/ 1258 w 2280"/>
                <a:gd name="T63" fmla="*/ 963 h 2142"/>
                <a:gd name="T64" fmla="*/ 1297 w 2280"/>
                <a:gd name="T65" fmla="*/ 919 h 2142"/>
                <a:gd name="T66" fmla="*/ 1363 w 2280"/>
                <a:gd name="T67" fmla="*/ 865 h 2142"/>
                <a:gd name="T68" fmla="*/ 1375 w 2280"/>
                <a:gd name="T69" fmla="*/ 854 h 2142"/>
                <a:gd name="T70" fmla="*/ 1433 w 2280"/>
                <a:gd name="T71" fmla="*/ 791 h 2142"/>
                <a:gd name="T72" fmla="*/ 1464 w 2280"/>
                <a:gd name="T73" fmla="*/ 770 h 2142"/>
                <a:gd name="T74" fmla="*/ 1476 w 2280"/>
                <a:gd name="T75" fmla="*/ 751 h 2142"/>
                <a:gd name="T76" fmla="*/ 1542 w 2280"/>
                <a:gd name="T77" fmla="*/ 697 h 2142"/>
                <a:gd name="T78" fmla="*/ 1553 w 2280"/>
                <a:gd name="T79" fmla="*/ 686 h 2142"/>
                <a:gd name="T80" fmla="*/ 1612 w 2280"/>
                <a:gd name="T81" fmla="*/ 624 h 2142"/>
                <a:gd name="T82" fmla="*/ 1670 w 2280"/>
                <a:gd name="T83" fmla="*/ 577 h 2142"/>
                <a:gd name="T84" fmla="*/ 1682 w 2280"/>
                <a:gd name="T85" fmla="*/ 558 h 2142"/>
                <a:gd name="T86" fmla="*/ 1748 w 2280"/>
                <a:gd name="T87" fmla="*/ 504 h 2142"/>
                <a:gd name="T88" fmla="*/ 1759 w 2280"/>
                <a:gd name="T89" fmla="*/ 493 h 2142"/>
                <a:gd name="T90" fmla="*/ 1818 w 2280"/>
                <a:gd name="T91" fmla="*/ 430 h 2142"/>
                <a:gd name="T92" fmla="*/ 1849 w 2280"/>
                <a:gd name="T93" fmla="*/ 409 h 2142"/>
                <a:gd name="T94" fmla="*/ 1888 w 2280"/>
                <a:gd name="T95" fmla="*/ 365 h 2142"/>
                <a:gd name="T96" fmla="*/ 1954 w 2280"/>
                <a:gd name="T97" fmla="*/ 310 h 2142"/>
                <a:gd name="T98" fmla="*/ 1965 w 2280"/>
                <a:gd name="T99" fmla="*/ 299 h 2142"/>
                <a:gd name="T100" fmla="*/ 2024 w 2280"/>
                <a:gd name="T101" fmla="*/ 237 h 2142"/>
                <a:gd name="T102" fmla="*/ 2055 w 2280"/>
                <a:gd name="T103" fmla="*/ 215 h 2142"/>
                <a:gd name="T104" fmla="*/ 2067 w 2280"/>
                <a:gd name="T105" fmla="*/ 197 h 2142"/>
                <a:gd name="T106" fmla="*/ 2132 w 2280"/>
                <a:gd name="T107" fmla="*/ 142 h 2142"/>
                <a:gd name="T108" fmla="*/ 2144 w 2280"/>
                <a:gd name="T109" fmla="*/ 131 h 2142"/>
                <a:gd name="T110" fmla="*/ 2203 w 2280"/>
                <a:gd name="T111" fmla="*/ 69 h 2142"/>
                <a:gd name="T112" fmla="*/ 2261 w 2280"/>
                <a:gd name="T113" fmla="*/ 22 h 2142"/>
                <a:gd name="T114" fmla="*/ 2273 w 2280"/>
                <a:gd name="T115" fmla="*/ 3 h 2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280" h="2142">
                  <a:moveTo>
                    <a:pt x="3" y="2142"/>
                  </a:moveTo>
                  <a:lnTo>
                    <a:pt x="34" y="2113"/>
                  </a:lnTo>
                  <a:lnTo>
                    <a:pt x="31" y="2109"/>
                  </a:lnTo>
                  <a:lnTo>
                    <a:pt x="0" y="2138"/>
                  </a:lnTo>
                  <a:lnTo>
                    <a:pt x="3" y="2142"/>
                  </a:lnTo>
                  <a:close/>
                  <a:moveTo>
                    <a:pt x="46" y="2102"/>
                  </a:moveTo>
                  <a:lnTo>
                    <a:pt x="50" y="2098"/>
                  </a:lnTo>
                  <a:lnTo>
                    <a:pt x="46" y="2094"/>
                  </a:lnTo>
                  <a:lnTo>
                    <a:pt x="42" y="2098"/>
                  </a:lnTo>
                  <a:lnTo>
                    <a:pt x="46" y="2102"/>
                  </a:lnTo>
                  <a:close/>
                  <a:moveTo>
                    <a:pt x="61" y="2087"/>
                  </a:moveTo>
                  <a:lnTo>
                    <a:pt x="65" y="2084"/>
                  </a:lnTo>
                  <a:lnTo>
                    <a:pt x="62" y="2080"/>
                  </a:lnTo>
                  <a:lnTo>
                    <a:pt x="58" y="2083"/>
                  </a:lnTo>
                  <a:lnTo>
                    <a:pt x="61" y="2087"/>
                  </a:lnTo>
                  <a:close/>
                  <a:moveTo>
                    <a:pt x="77" y="2073"/>
                  </a:moveTo>
                  <a:lnTo>
                    <a:pt x="108" y="2044"/>
                  </a:lnTo>
                  <a:lnTo>
                    <a:pt x="105" y="2039"/>
                  </a:lnTo>
                  <a:lnTo>
                    <a:pt x="73" y="2069"/>
                  </a:lnTo>
                  <a:lnTo>
                    <a:pt x="77" y="2073"/>
                  </a:lnTo>
                  <a:close/>
                  <a:moveTo>
                    <a:pt x="120" y="2033"/>
                  </a:moveTo>
                  <a:lnTo>
                    <a:pt x="123" y="2029"/>
                  </a:lnTo>
                  <a:lnTo>
                    <a:pt x="120" y="2025"/>
                  </a:lnTo>
                  <a:lnTo>
                    <a:pt x="116" y="2028"/>
                  </a:lnTo>
                  <a:lnTo>
                    <a:pt x="120" y="2033"/>
                  </a:lnTo>
                  <a:close/>
                  <a:moveTo>
                    <a:pt x="135" y="2018"/>
                  </a:moveTo>
                  <a:lnTo>
                    <a:pt x="139" y="2014"/>
                  </a:lnTo>
                  <a:lnTo>
                    <a:pt x="136" y="2010"/>
                  </a:lnTo>
                  <a:lnTo>
                    <a:pt x="132" y="2014"/>
                  </a:lnTo>
                  <a:lnTo>
                    <a:pt x="135" y="2018"/>
                  </a:lnTo>
                  <a:close/>
                  <a:moveTo>
                    <a:pt x="151" y="2003"/>
                  </a:moveTo>
                  <a:lnTo>
                    <a:pt x="182" y="1974"/>
                  </a:lnTo>
                  <a:lnTo>
                    <a:pt x="178" y="1970"/>
                  </a:lnTo>
                  <a:lnTo>
                    <a:pt x="147" y="1999"/>
                  </a:lnTo>
                  <a:lnTo>
                    <a:pt x="151" y="2003"/>
                  </a:lnTo>
                  <a:close/>
                  <a:moveTo>
                    <a:pt x="193" y="1963"/>
                  </a:moveTo>
                  <a:lnTo>
                    <a:pt x="197" y="1960"/>
                  </a:lnTo>
                  <a:lnTo>
                    <a:pt x="194" y="1955"/>
                  </a:lnTo>
                  <a:lnTo>
                    <a:pt x="190" y="1959"/>
                  </a:lnTo>
                  <a:lnTo>
                    <a:pt x="193" y="1963"/>
                  </a:lnTo>
                  <a:close/>
                  <a:moveTo>
                    <a:pt x="209" y="1949"/>
                  </a:moveTo>
                  <a:lnTo>
                    <a:pt x="213" y="1945"/>
                  </a:lnTo>
                  <a:lnTo>
                    <a:pt x="209" y="1941"/>
                  </a:lnTo>
                  <a:lnTo>
                    <a:pt x="206" y="1944"/>
                  </a:lnTo>
                  <a:lnTo>
                    <a:pt x="209" y="1949"/>
                  </a:lnTo>
                  <a:close/>
                  <a:moveTo>
                    <a:pt x="225" y="1934"/>
                  </a:moveTo>
                  <a:lnTo>
                    <a:pt x="256" y="1905"/>
                  </a:lnTo>
                  <a:lnTo>
                    <a:pt x="252" y="1901"/>
                  </a:lnTo>
                  <a:lnTo>
                    <a:pt x="221" y="1930"/>
                  </a:lnTo>
                  <a:lnTo>
                    <a:pt x="225" y="1934"/>
                  </a:lnTo>
                  <a:close/>
                  <a:moveTo>
                    <a:pt x="267" y="1894"/>
                  </a:moveTo>
                  <a:lnTo>
                    <a:pt x="271" y="1890"/>
                  </a:lnTo>
                  <a:lnTo>
                    <a:pt x="268" y="1886"/>
                  </a:lnTo>
                  <a:lnTo>
                    <a:pt x="264" y="1890"/>
                  </a:lnTo>
                  <a:lnTo>
                    <a:pt x="267" y="1894"/>
                  </a:lnTo>
                  <a:close/>
                  <a:moveTo>
                    <a:pt x="283" y="1879"/>
                  </a:moveTo>
                  <a:lnTo>
                    <a:pt x="287" y="1876"/>
                  </a:lnTo>
                  <a:lnTo>
                    <a:pt x="283" y="1872"/>
                  </a:lnTo>
                  <a:lnTo>
                    <a:pt x="279" y="1875"/>
                  </a:lnTo>
                  <a:lnTo>
                    <a:pt x="283" y="1879"/>
                  </a:lnTo>
                  <a:close/>
                  <a:moveTo>
                    <a:pt x="298" y="1865"/>
                  </a:moveTo>
                  <a:lnTo>
                    <a:pt x="329" y="1836"/>
                  </a:lnTo>
                  <a:lnTo>
                    <a:pt x="326" y="1831"/>
                  </a:lnTo>
                  <a:lnTo>
                    <a:pt x="295" y="1861"/>
                  </a:lnTo>
                  <a:lnTo>
                    <a:pt x="298" y="1865"/>
                  </a:lnTo>
                  <a:close/>
                  <a:moveTo>
                    <a:pt x="341" y="1825"/>
                  </a:moveTo>
                  <a:lnTo>
                    <a:pt x="345" y="1821"/>
                  </a:lnTo>
                  <a:lnTo>
                    <a:pt x="342" y="1817"/>
                  </a:lnTo>
                  <a:lnTo>
                    <a:pt x="338" y="1820"/>
                  </a:lnTo>
                  <a:lnTo>
                    <a:pt x="341" y="1825"/>
                  </a:lnTo>
                  <a:close/>
                  <a:moveTo>
                    <a:pt x="357" y="1810"/>
                  </a:moveTo>
                  <a:lnTo>
                    <a:pt x="361" y="1806"/>
                  </a:lnTo>
                  <a:lnTo>
                    <a:pt x="357" y="1802"/>
                  </a:lnTo>
                  <a:lnTo>
                    <a:pt x="353" y="1806"/>
                  </a:lnTo>
                  <a:lnTo>
                    <a:pt x="357" y="1810"/>
                  </a:lnTo>
                  <a:close/>
                  <a:moveTo>
                    <a:pt x="372" y="1795"/>
                  </a:moveTo>
                  <a:lnTo>
                    <a:pt x="403" y="1766"/>
                  </a:lnTo>
                  <a:lnTo>
                    <a:pt x="400" y="1762"/>
                  </a:lnTo>
                  <a:lnTo>
                    <a:pt x="369" y="1791"/>
                  </a:lnTo>
                  <a:lnTo>
                    <a:pt x="372" y="1795"/>
                  </a:lnTo>
                  <a:close/>
                  <a:moveTo>
                    <a:pt x="415" y="1755"/>
                  </a:moveTo>
                  <a:lnTo>
                    <a:pt x="419" y="1752"/>
                  </a:lnTo>
                  <a:lnTo>
                    <a:pt x="415" y="1747"/>
                  </a:lnTo>
                  <a:lnTo>
                    <a:pt x="411" y="1751"/>
                  </a:lnTo>
                  <a:lnTo>
                    <a:pt x="415" y="1755"/>
                  </a:lnTo>
                  <a:close/>
                  <a:moveTo>
                    <a:pt x="430" y="1741"/>
                  </a:moveTo>
                  <a:lnTo>
                    <a:pt x="434" y="1737"/>
                  </a:lnTo>
                  <a:lnTo>
                    <a:pt x="431" y="1733"/>
                  </a:lnTo>
                  <a:lnTo>
                    <a:pt x="427" y="1737"/>
                  </a:lnTo>
                  <a:lnTo>
                    <a:pt x="430" y="1741"/>
                  </a:lnTo>
                  <a:close/>
                  <a:moveTo>
                    <a:pt x="446" y="1726"/>
                  </a:moveTo>
                  <a:lnTo>
                    <a:pt x="477" y="1697"/>
                  </a:lnTo>
                  <a:lnTo>
                    <a:pt x="474" y="1693"/>
                  </a:lnTo>
                  <a:lnTo>
                    <a:pt x="443" y="1722"/>
                  </a:lnTo>
                  <a:lnTo>
                    <a:pt x="446" y="1726"/>
                  </a:lnTo>
                  <a:close/>
                  <a:moveTo>
                    <a:pt x="489" y="1686"/>
                  </a:moveTo>
                  <a:lnTo>
                    <a:pt x="493" y="1682"/>
                  </a:lnTo>
                  <a:lnTo>
                    <a:pt x="489" y="1678"/>
                  </a:lnTo>
                  <a:lnTo>
                    <a:pt x="485" y="1682"/>
                  </a:lnTo>
                  <a:lnTo>
                    <a:pt x="489" y="1686"/>
                  </a:lnTo>
                  <a:close/>
                  <a:moveTo>
                    <a:pt x="504" y="1671"/>
                  </a:moveTo>
                  <a:lnTo>
                    <a:pt x="508" y="1668"/>
                  </a:lnTo>
                  <a:lnTo>
                    <a:pt x="505" y="1664"/>
                  </a:lnTo>
                  <a:lnTo>
                    <a:pt x="501" y="1667"/>
                  </a:lnTo>
                  <a:lnTo>
                    <a:pt x="504" y="1671"/>
                  </a:lnTo>
                  <a:close/>
                  <a:moveTo>
                    <a:pt x="520" y="1657"/>
                  </a:moveTo>
                  <a:lnTo>
                    <a:pt x="551" y="1628"/>
                  </a:lnTo>
                  <a:lnTo>
                    <a:pt x="547" y="1623"/>
                  </a:lnTo>
                  <a:lnTo>
                    <a:pt x="516" y="1653"/>
                  </a:lnTo>
                  <a:lnTo>
                    <a:pt x="520" y="1657"/>
                  </a:lnTo>
                  <a:close/>
                  <a:moveTo>
                    <a:pt x="563" y="1617"/>
                  </a:moveTo>
                  <a:lnTo>
                    <a:pt x="566" y="1613"/>
                  </a:lnTo>
                  <a:lnTo>
                    <a:pt x="563" y="1609"/>
                  </a:lnTo>
                  <a:lnTo>
                    <a:pt x="559" y="1612"/>
                  </a:lnTo>
                  <a:lnTo>
                    <a:pt x="563" y="1617"/>
                  </a:lnTo>
                  <a:close/>
                  <a:moveTo>
                    <a:pt x="578" y="1602"/>
                  </a:moveTo>
                  <a:lnTo>
                    <a:pt x="582" y="1598"/>
                  </a:lnTo>
                  <a:lnTo>
                    <a:pt x="579" y="1594"/>
                  </a:lnTo>
                  <a:lnTo>
                    <a:pt x="575" y="1598"/>
                  </a:lnTo>
                  <a:lnTo>
                    <a:pt x="578" y="1602"/>
                  </a:lnTo>
                  <a:close/>
                  <a:moveTo>
                    <a:pt x="594" y="1587"/>
                  </a:moveTo>
                  <a:lnTo>
                    <a:pt x="625" y="1558"/>
                  </a:lnTo>
                  <a:lnTo>
                    <a:pt x="621" y="1554"/>
                  </a:lnTo>
                  <a:lnTo>
                    <a:pt x="590" y="1583"/>
                  </a:lnTo>
                  <a:lnTo>
                    <a:pt x="594" y="1587"/>
                  </a:lnTo>
                  <a:close/>
                  <a:moveTo>
                    <a:pt x="636" y="1547"/>
                  </a:moveTo>
                  <a:lnTo>
                    <a:pt x="640" y="1544"/>
                  </a:lnTo>
                  <a:lnTo>
                    <a:pt x="637" y="1539"/>
                  </a:lnTo>
                  <a:lnTo>
                    <a:pt x="633" y="1543"/>
                  </a:lnTo>
                  <a:lnTo>
                    <a:pt x="636" y="1547"/>
                  </a:lnTo>
                  <a:close/>
                  <a:moveTo>
                    <a:pt x="652" y="1533"/>
                  </a:moveTo>
                  <a:lnTo>
                    <a:pt x="656" y="1529"/>
                  </a:lnTo>
                  <a:lnTo>
                    <a:pt x="652" y="1525"/>
                  </a:lnTo>
                  <a:lnTo>
                    <a:pt x="649" y="1529"/>
                  </a:lnTo>
                  <a:lnTo>
                    <a:pt x="652" y="1533"/>
                  </a:lnTo>
                  <a:close/>
                  <a:moveTo>
                    <a:pt x="668" y="1518"/>
                  </a:moveTo>
                  <a:lnTo>
                    <a:pt x="699" y="1489"/>
                  </a:lnTo>
                  <a:lnTo>
                    <a:pt x="695" y="1485"/>
                  </a:lnTo>
                  <a:lnTo>
                    <a:pt x="664" y="1514"/>
                  </a:lnTo>
                  <a:lnTo>
                    <a:pt x="668" y="1518"/>
                  </a:lnTo>
                  <a:close/>
                  <a:moveTo>
                    <a:pt x="710" y="1478"/>
                  </a:moveTo>
                  <a:lnTo>
                    <a:pt x="714" y="1474"/>
                  </a:lnTo>
                  <a:lnTo>
                    <a:pt x="711" y="1470"/>
                  </a:lnTo>
                  <a:lnTo>
                    <a:pt x="707" y="1474"/>
                  </a:lnTo>
                  <a:lnTo>
                    <a:pt x="710" y="1478"/>
                  </a:lnTo>
                  <a:close/>
                  <a:moveTo>
                    <a:pt x="726" y="1463"/>
                  </a:moveTo>
                  <a:lnTo>
                    <a:pt x="730" y="1460"/>
                  </a:lnTo>
                  <a:lnTo>
                    <a:pt x="726" y="1456"/>
                  </a:lnTo>
                  <a:lnTo>
                    <a:pt x="722" y="1459"/>
                  </a:lnTo>
                  <a:lnTo>
                    <a:pt x="726" y="1463"/>
                  </a:lnTo>
                  <a:close/>
                  <a:moveTo>
                    <a:pt x="741" y="1449"/>
                  </a:moveTo>
                  <a:lnTo>
                    <a:pt x="772" y="1420"/>
                  </a:lnTo>
                  <a:lnTo>
                    <a:pt x="769" y="1415"/>
                  </a:lnTo>
                  <a:lnTo>
                    <a:pt x="738" y="1445"/>
                  </a:lnTo>
                  <a:lnTo>
                    <a:pt x="741" y="1449"/>
                  </a:lnTo>
                  <a:close/>
                  <a:moveTo>
                    <a:pt x="784" y="1409"/>
                  </a:moveTo>
                  <a:lnTo>
                    <a:pt x="788" y="1405"/>
                  </a:lnTo>
                  <a:lnTo>
                    <a:pt x="785" y="1401"/>
                  </a:lnTo>
                  <a:lnTo>
                    <a:pt x="781" y="1404"/>
                  </a:lnTo>
                  <a:lnTo>
                    <a:pt x="784" y="1409"/>
                  </a:lnTo>
                  <a:close/>
                  <a:moveTo>
                    <a:pt x="800" y="1394"/>
                  </a:moveTo>
                  <a:lnTo>
                    <a:pt x="804" y="1390"/>
                  </a:lnTo>
                  <a:lnTo>
                    <a:pt x="800" y="1386"/>
                  </a:lnTo>
                  <a:lnTo>
                    <a:pt x="796" y="1390"/>
                  </a:lnTo>
                  <a:lnTo>
                    <a:pt x="800" y="1394"/>
                  </a:lnTo>
                  <a:close/>
                  <a:moveTo>
                    <a:pt x="815" y="1379"/>
                  </a:moveTo>
                  <a:lnTo>
                    <a:pt x="846" y="1350"/>
                  </a:lnTo>
                  <a:lnTo>
                    <a:pt x="843" y="1346"/>
                  </a:lnTo>
                  <a:lnTo>
                    <a:pt x="812" y="1375"/>
                  </a:lnTo>
                  <a:lnTo>
                    <a:pt x="815" y="1379"/>
                  </a:lnTo>
                  <a:close/>
                  <a:moveTo>
                    <a:pt x="858" y="1339"/>
                  </a:moveTo>
                  <a:lnTo>
                    <a:pt x="862" y="1336"/>
                  </a:lnTo>
                  <a:lnTo>
                    <a:pt x="858" y="1331"/>
                  </a:lnTo>
                  <a:lnTo>
                    <a:pt x="854" y="1335"/>
                  </a:lnTo>
                  <a:lnTo>
                    <a:pt x="858" y="1339"/>
                  </a:lnTo>
                  <a:close/>
                  <a:moveTo>
                    <a:pt x="873" y="1325"/>
                  </a:moveTo>
                  <a:lnTo>
                    <a:pt x="877" y="1321"/>
                  </a:lnTo>
                  <a:lnTo>
                    <a:pt x="874" y="1317"/>
                  </a:lnTo>
                  <a:lnTo>
                    <a:pt x="870" y="1321"/>
                  </a:lnTo>
                  <a:lnTo>
                    <a:pt x="873" y="1325"/>
                  </a:lnTo>
                  <a:close/>
                  <a:moveTo>
                    <a:pt x="889" y="1310"/>
                  </a:moveTo>
                  <a:lnTo>
                    <a:pt x="920" y="1281"/>
                  </a:lnTo>
                  <a:lnTo>
                    <a:pt x="917" y="1277"/>
                  </a:lnTo>
                  <a:lnTo>
                    <a:pt x="886" y="1306"/>
                  </a:lnTo>
                  <a:lnTo>
                    <a:pt x="889" y="1310"/>
                  </a:lnTo>
                  <a:close/>
                  <a:moveTo>
                    <a:pt x="932" y="1270"/>
                  </a:moveTo>
                  <a:lnTo>
                    <a:pt x="936" y="1266"/>
                  </a:lnTo>
                  <a:lnTo>
                    <a:pt x="932" y="1262"/>
                  </a:lnTo>
                  <a:lnTo>
                    <a:pt x="928" y="1266"/>
                  </a:lnTo>
                  <a:lnTo>
                    <a:pt x="932" y="1270"/>
                  </a:lnTo>
                  <a:close/>
                  <a:moveTo>
                    <a:pt x="947" y="1255"/>
                  </a:moveTo>
                  <a:lnTo>
                    <a:pt x="951" y="1252"/>
                  </a:lnTo>
                  <a:lnTo>
                    <a:pt x="948" y="1248"/>
                  </a:lnTo>
                  <a:lnTo>
                    <a:pt x="944" y="1251"/>
                  </a:lnTo>
                  <a:lnTo>
                    <a:pt x="947" y="1255"/>
                  </a:lnTo>
                  <a:close/>
                  <a:moveTo>
                    <a:pt x="963" y="1241"/>
                  </a:moveTo>
                  <a:lnTo>
                    <a:pt x="994" y="1212"/>
                  </a:lnTo>
                  <a:lnTo>
                    <a:pt x="990" y="1207"/>
                  </a:lnTo>
                  <a:lnTo>
                    <a:pt x="959" y="1237"/>
                  </a:lnTo>
                  <a:lnTo>
                    <a:pt x="963" y="1241"/>
                  </a:lnTo>
                  <a:close/>
                  <a:moveTo>
                    <a:pt x="1006" y="1201"/>
                  </a:moveTo>
                  <a:lnTo>
                    <a:pt x="1009" y="1197"/>
                  </a:lnTo>
                  <a:lnTo>
                    <a:pt x="1006" y="1193"/>
                  </a:lnTo>
                  <a:lnTo>
                    <a:pt x="1002" y="1196"/>
                  </a:lnTo>
                  <a:lnTo>
                    <a:pt x="1006" y="1201"/>
                  </a:lnTo>
                  <a:close/>
                  <a:moveTo>
                    <a:pt x="1021" y="1186"/>
                  </a:moveTo>
                  <a:lnTo>
                    <a:pt x="1025" y="1182"/>
                  </a:lnTo>
                  <a:lnTo>
                    <a:pt x="1022" y="1178"/>
                  </a:lnTo>
                  <a:lnTo>
                    <a:pt x="1018" y="1182"/>
                  </a:lnTo>
                  <a:lnTo>
                    <a:pt x="1021" y="1186"/>
                  </a:lnTo>
                  <a:close/>
                  <a:moveTo>
                    <a:pt x="1037" y="1171"/>
                  </a:moveTo>
                  <a:lnTo>
                    <a:pt x="1068" y="1142"/>
                  </a:lnTo>
                  <a:lnTo>
                    <a:pt x="1064" y="1138"/>
                  </a:lnTo>
                  <a:lnTo>
                    <a:pt x="1033" y="1167"/>
                  </a:lnTo>
                  <a:lnTo>
                    <a:pt x="1037" y="1171"/>
                  </a:lnTo>
                  <a:close/>
                  <a:moveTo>
                    <a:pt x="1079" y="1131"/>
                  </a:moveTo>
                  <a:lnTo>
                    <a:pt x="1083" y="1128"/>
                  </a:lnTo>
                  <a:lnTo>
                    <a:pt x="1080" y="1124"/>
                  </a:lnTo>
                  <a:lnTo>
                    <a:pt x="1076" y="1127"/>
                  </a:lnTo>
                  <a:lnTo>
                    <a:pt x="1079" y="1131"/>
                  </a:lnTo>
                  <a:close/>
                  <a:moveTo>
                    <a:pt x="1095" y="1117"/>
                  </a:moveTo>
                  <a:lnTo>
                    <a:pt x="1099" y="1113"/>
                  </a:lnTo>
                  <a:lnTo>
                    <a:pt x="1095" y="1109"/>
                  </a:lnTo>
                  <a:lnTo>
                    <a:pt x="1091" y="1113"/>
                  </a:lnTo>
                  <a:lnTo>
                    <a:pt x="1095" y="1117"/>
                  </a:lnTo>
                  <a:close/>
                  <a:moveTo>
                    <a:pt x="1110" y="1102"/>
                  </a:moveTo>
                  <a:lnTo>
                    <a:pt x="1141" y="1073"/>
                  </a:lnTo>
                  <a:lnTo>
                    <a:pt x="1138" y="1069"/>
                  </a:lnTo>
                  <a:lnTo>
                    <a:pt x="1107" y="1098"/>
                  </a:lnTo>
                  <a:lnTo>
                    <a:pt x="1110" y="1102"/>
                  </a:lnTo>
                  <a:close/>
                  <a:moveTo>
                    <a:pt x="1153" y="1062"/>
                  </a:moveTo>
                  <a:lnTo>
                    <a:pt x="1157" y="1058"/>
                  </a:lnTo>
                  <a:lnTo>
                    <a:pt x="1154" y="1054"/>
                  </a:lnTo>
                  <a:lnTo>
                    <a:pt x="1150" y="1058"/>
                  </a:lnTo>
                  <a:lnTo>
                    <a:pt x="1153" y="1062"/>
                  </a:lnTo>
                  <a:close/>
                  <a:moveTo>
                    <a:pt x="1169" y="1047"/>
                  </a:moveTo>
                  <a:lnTo>
                    <a:pt x="1173" y="1044"/>
                  </a:lnTo>
                  <a:lnTo>
                    <a:pt x="1169" y="1040"/>
                  </a:lnTo>
                  <a:lnTo>
                    <a:pt x="1165" y="1043"/>
                  </a:lnTo>
                  <a:lnTo>
                    <a:pt x="1169" y="1047"/>
                  </a:lnTo>
                  <a:close/>
                  <a:moveTo>
                    <a:pt x="1184" y="1033"/>
                  </a:moveTo>
                  <a:lnTo>
                    <a:pt x="1215" y="1004"/>
                  </a:lnTo>
                  <a:lnTo>
                    <a:pt x="1212" y="999"/>
                  </a:lnTo>
                  <a:lnTo>
                    <a:pt x="1181" y="1029"/>
                  </a:lnTo>
                  <a:lnTo>
                    <a:pt x="1184" y="1033"/>
                  </a:lnTo>
                  <a:close/>
                  <a:moveTo>
                    <a:pt x="1227" y="993"/>
                  </a:moveTo>
                  <a:lnTo>
                    <a:pt x="1231" y="989"/>
                  </a:lnTo>
                  <a:lnTo>
                    <a:pt x="1227" y="985"/>
                  </a:lnTo>
                  <a:lnTo>
                    <a:pt x="1224" y="988"/>
                  </a:lnTo>
                  <a:lnTo>
                    <a:pt x="1227" y="993"/>
                  </a:lnTo>
                  <a:close/>
                  <a:moveTo>
                    <a:pt x="1243" y="978"/>
                  </a:moveTo>
                  <a:lnTo>
                    <a:pt x="1246" y="974"/>
                  </a:lnTo>
                  <a:lnTo>
                    <a:pt x="1243" y="970"/>
                  </a:lnTo>
                  <a:lnTo>
                    <a:pt x="1239" y="974"/>
                  </a:lnTo>
                  <a:lnTo>
                    <a:pt x="1243" y="978"/>
                  </a:lnTo>
                  <a:close/>
                  <a:moveTo>
                    <a:pt x="1258" y="963"/>
                  </a:moveTo>
                  <a:lnTo>
                    <a:pt x="1289" y="934"/>
                  </a:lnTo>
                  <a:lnTo>
                    <a:pt x="1286" y="930"/>
                  </a:lnTo>
                  <a:lnTo>
                    <a:pt x="1255" y="959"/>
                  </a:lnTo>
                  <a:lnTo>
                    <a:pt x="1258" y="963"/>
                  </a:lnTo>
                  <a:close/>
                  <a:moveTo>
                    <a:pt x="1301" y="923"/>
                  </a:moveTo>
                  <a:lnTo>
                    <a:pt x="1305" y="920"/>
                  </a:lnTo>
                  <a:lnTo>
                    <a:pt x="1301" y="916"/>
                  </a:lnTo>
                  <a:lnTo>
                    <a:pt x="1297" y="919"/>
                  </a:lnTo>
                  <a:lnTo>
                    <a:pt x="1301" y="923"/>
                  </a:lnTo>
                  <a:close/>
                  <a:moveTo>
                    <a:pt x="1316" y="909"/>
                  </a:moveTo>
                  <a:lnTo>
                    <a:pt x="1320" y="905"/>
                  </a:lnTo>
                  <a:lnTo>
                    <a:pt x="1317" y="901"/>
                  </a:lnTo>
                  <a:lnTo>
                    <a:pt x="1313" y="905"/>
                  </a:lnTo>
                  <a:lnTo>
                    <a:pt x="1316" y="909"/>
                  </a:lnTo>
                  <a:close/>
                  <a:moveTo>
                    <a:pt x="1332" y="894"/>
                  </a:moveTo>
                  <a:lnTo>
                    <a:pt x="1363" y="865"/>
                  </a:lnTo>
                  <a:lnTo>
                    <a:pt x="1360" y="861"/>
                  </a:lnTo>
                  <a:lnTo>
                    <a:pt x="1328" y="890"/>
                  </a:lnTo>
                  <a:lnTo>
                    <a:pt x="1332" y="894"/>
                  </a:lnTo>
                  <a:close/>
                  <a:moveTo>
                    <a:pt x="1375" y="854"/>
                  </a:moveTo>
                  <a:lnTo>
                    <a:pt x="1379" y="850"/>
                  </a:lnTo>
                  <a:lnTo>
                    <a:pt x="1375" y="846"/>
                  </a:lnTo>
                  <a:lnTo>
                    <a:pt x="1371" y="850"/>
                  </a:lnTo>
                  <a:lnTo>
                    <a:pt x="1375" y="854"/>
                  </a:lnTo>
                  <a:close/>
                  <a:moveTo>
                    <a:pt x="1390" y="839"/>
                  </a:moveTo>
                  <a:lnTo>
                    <a:pt x="1394" y="836"/>
                  </a:lnTo>
                  <a:lnTo>
                    <a:pt x="1391" y="832"/>
                  </a:lnTo>
                  <a:lnTo>
                    <a:pt x="1387" y="835"/>
                  </a:lnTo>
                  <a:lnTo>
                    <a:pt x="1390" y="839"/>
                  </a:lnTo>
                  <a:close/>
                  <a:moveTo>
                    <a:pt x="1406" y="825"/>
                  </a:moveTo>
                  <a:lnTo>
                    <a:pt x="1437" y="796"/>
                  </a:lnTo>
                  <a:lnTo>
                    <a:pt x="1433" y="791"/>
                  </a:lnTo>
                  <a:lnTo>
                    <a:pt x="1402" y="821"/>
                  </a:lnTo>
                  <a:lnTo>
                    <a:pt x="1406" y="825"/>
                  </a:lnTo>
                  <a:close/>
                  <a:moveTo>
                    <a:pt x="1448" y="785"/>
                  </a:moveTo>
                  <a:lnTo>
                    <a:pt x="1452" y="781"/>
                  </a:lnTo>
                  <a:lnTo>
                    <a:pt x="1449" y="777"/>
                  </a:lnTo>
                  <a:lnTo>
                    <a:pt x="1445" y="781"/>
                  </a:lnTo>
                  <a:lnTo>
                    <a:pt x="1448" y="785"/>
                  </a:lnTo>
                  <a:close/>
                  <a:moveTo>
                    <a:pt x="1464" y="770"/>
                  </a:moveTo>
                  <a:lnTo>
                    <a:pt x="1468" y="766"/>
                  </a:lnTo>
                  <a:lnTo>
                    <a:pt x="1464" y="762"/>
                  </a:lnTo>
                  <a:lnTo>
                    <a:pt x="1461" y="766"/>
                  </a:lnTo>
                  <a:lnTo>
                    <a:pt x="1464" y="770"/>
                  </a:lnTo>
                  <a:close/>
                  <a:moveTo>
                    <a:pt x="1480" y="755"/>
                  </a:moveTo>
                  <a:lnTo>
                    <a:pt x="1511" y="726"/>
                  </a:lnTo>
                  <a:lnTo>
                    <a:pt x="1507" y="722"/>
                  </a:lnTo>
                  <a:lnTo>
                    <a:pt x="1476" y="751"/>
                  </a:lnTo>
                  <a:lnTo>
                    <a:pt x="1480" y="755"/>
                  </a:lnTo>
                  <a:close/>
                  <a:moveTo>
                    <a:pt x="1522" y="715"/>
                  </a:moveTo>
                  <a:lnTo>
                    <a:pt x="1526" y="712"/>
                  </a:lnTo>
                  <a:lnTo>
                    <a:pt x="1523" y="708"/>
                  </a:lnTo>
                  <a:lnTo>
                    <a:pt x="1519" y="711"/>
                  </a:lnTo>
                  <a:lnTo>
                    <a:pt x="1522" y="715"/>
                  </a:lnTo>
                  <a:close/>
                  <a:moveTo>
                    <a:pt x="1538" y="701"/>
                  </a:moveTo>
                  <a:lnTo>
                    <a:pt x="1542" y="697"/>
                  </a:lnTo>
                  <a:lnTo>
                    <a:pt x="1538" y="693"/>
                  </a:lnTo>
                  <a:lnTo>
                    <a:pt x="1534" y="697"/>
                  </a:lnTo>
                  <a:lnTo>
                    <a:pt x="1538" y="701"/>
                  </a:lnTo>
                  <a:close/>
                  <a:moveTo>
                    <a:pt x="1553" y="686"/>
                  </a:moveTo>
                  <a:lnTo>
                    <a:pt x="1584" y="657"/>
                  </a:lnTo>
                  <a:lnTo>
                    <a:pt x="1581" y="653"/>
                  </a:lnTo>
                  <a:lnTo>
                    <a:pt x="1550" y="682"/>
                  </a:lnTo>
                  <a:lnTo>
                    <a:pt x="1553" y="686"/>
                  </a:lnTo>
                  <a:close/>
                  <a:moveTo>
                    <a:pt x="1596" y="646"/>
                  </a:moveTo>
                  <a:lnTo>
                    <a:pt x="1600" y="642"/>
                  </a:lnTo>
                  <a:lnTo>
                    <a:pt x="1597" y="638"/>
                  </a:lnTo>
                  <a:lnTo>
                    <a:pt x="1593" y="642"/>
                  </a:lnTo>
                  <a:lnTo>
                    <a:pt x="1596" y="646"/>
                  </a:lnTo>
                  <a:close/>
                  <a:moveTo>
                    <a:pt x="1612" y="631"/>
                  </a:moveTo>
                  <a:lnTo>
                    <a:pt x="1616" y="628"/>
                  </a:lnTo>
                  <a:lnTo>
                    <a:pt x="1612" y="624"/>
                  </a:lnTo>
                  <a:lnTo>
                    <a:pt x="1608" y="627"/>
                  </a:lnTo>
                  <a:lnTo>
                    <a:pt x="1612" y="631"/>
                  </a:lnTo>
                  <a:close/>
                  <a:moveTo>
                    <a:pt x="1627" y="617"/>
                  </a:moveTo>
                  <a:lnTo>
                    <a:pt x="1658" y="588"/>
                  </a:lnTo>
                  <a:lnTo>
                    <a:pt x="1655" y="583"/>
                  </a:lnTo>
                  <a:lnTo>
                    <a:pt x="1624" y="613"/>
                  </a:lnTo>
                  <a:lnTo>
                    <a:pt x="1627" y="617"/>
                  </a:lnTo>
                  <a:close/>
                  <a:moveTo>
                    <a:pt x="1670" y="577"/>
                  </a:moveTo>
                  <a:lnTo>
                    <a:pt x="1674" y="573"/>
                  </a:lnTo>
                  <a:lnTo>
                    <a:pt x="1670" y="569"/>
                  </a:lnTo>
                  <a:lnTo>
                    <a:pt x="1667" y="573"/>
                  </a:lnTo>
                  <a:lnTo>
                    <a:pt x="1670" y="577"/>
                  </a:lnTo>
                  <a:close/>
                  <a:moveTo>
                    <a:pt x="1685" y="562"/>
                  </a:moveTo>
                  <a:lnTo>
                    <a:pt x="1689" y="558"/>
                  </a:lnTo>
                  <a:lnTo>
                    <a:pt x="1686" y="554"/>
                  </a:lnTo>
                  <a:lnTo>
                    <a:pt x="1682" y="558"/>
                  </a:lnTo>
                  <a:lnTo>
                    <a:pt x="1685" y="562"/>
                  </a:lnTo>
                  <a:close/>
                  <a:moveTo>
                    <a:pt x="1701" y="547"/>
                  </a:moveTo>
                  <a:lnTo>
                    <a:pt x="1732" y="518"/>
                  </a:lnTo>
                  <a:lnTo>
                    <a:pt x="1729" y="514"/>
                  </a:lnTo>
                  <a:lnTo>
                    <a:pt x="1698" y="543"/>
                  </a:lnTo>
                  <a:lnTo>
                    <a:pt x="1701" y="547"/>
                  </a:lnTo>
                  <a:close/>
                  <a:moveTo>
                    <a:pt x="1744" y="507"/>
                  </a:moveTo>
                  <a:lnTo>
                    <a:pt x="1748" y="504"/>
                  </a:lnTo>
                  <a:lnTo>
                    <a:pt x="1744" y="500"/>
                  </a:lnTo>
                  <a:lnTo>
                    <a:pt x="1740" y="503"/>
                  </a:lnTo>
                  <a:lnTo>
                    <a:pt x="1744" y="507"/>
                  </a:lnTo>
                  <a:close/>
                  <a:moveTo>
                    <a:pt x="1759" y="493"/>
                  </a:moveTo>
                  <a:lnTo>
                    <a:pt x="1763" y="489"/>
                  </a:lnTo>
                  <a:lnTo>
                    <a:pt x="1760" y="485"/>
                  </a:lnTo>
                  <a:lnTo>
                    <a:pt x="1756" y="489"/>
                  </a:lnTo>
                  <a:lnTo>
                    <a:pt x="1759" y="493"/>
                  </a:lnTo>
                  <a:close/>
                  <a:moveTo>
                    <a:pt x="1775" y="478"/>
                  </a:moveTo>
                  <a:lnTo>
                    <a:pt x="1806" y="449"/>
                  </a:lnTo>
                  <a:lnTo>
                    <a:pt x="1803" y="445"/>
                  </a:lnTo>
                  <a:lnTo>
                    <a:pt x="1771" y="474"/>
                  </a:lnTo>
                  <a:lnTo>
                    <a:pt x="1775" y="478"/>
                  </a:lnTo>
                  <a:close/>
                  <a:moveTo>
                    <a:pt x="1818" y="438"/>
                  </a:moveTo>
                  <a:lnTo>
                    <a:pt x="1821" y="434"/>
                  </a:lnTo>
                  <a:lnTo>
                    <a:pt x="1818" y="430"/>
                  </a:lnTo>
                  <a:lnTo>
                    <a:pt x="1814" y="434"/>
                  </a:lnTo>
                  <a:lnTo>
                    <a:pt x="1818" y="438"/>
                  </a:lnTo>
                  <a:close/>
                  <a:moveTo>
                    <a:pt x="1833" y="423"/>
                  </a:moveTo>
                  <a:lnTo>
                    <a:pt x="1837" y="420"/>
                  </a:lnTo>
                  <a:lnTo>
                    <a:pt x="1834" y="416"/>
                  </a:lnTo>
                  <a:lnTo>
                    <a:pt x="1830" y="419"/>
                  </a:lnTo>
                  <a:lnTo>
                    <a:pt x="1833" y="423"/>
                  </a:lnTo>
                  <a:close/>
                  <a:moveTo>
                    <a:pt x="1849" y="409"/>
                  </a:moveTo>
                  <a:lnTo>
                    <a:pt x="1880" y="380"/>
                  </a:lnTo>
                  <a:lnTo>
                    <a:pt x="1876" y="375"/>
                  </a:lnTo>
                  <a:lnTo>
                    <a:pt x="1845" y="405"/>
                  </a:lnTo>
                  <a:lnTo>
                    <a:pt x="1849" y="409"/>
                  </a:lnTo>
                  <a:close/>
                  <a:moveTo>
                    <a:pt x="1891" y="369"/>
                  </a:moveTo>
                  <a:lnTo>
                    <a:pt x="1895" y="365"/>
                  </a:lnTo>
                  <a:lnTo>
                    <a:pt x="1892" y="361"/>
                  </a:lnTo>
                  <a:lnTo>
                    <a:pt x="1888" y="365"/>
                  </a:lnTo>
                  <a:lnTo>
                    <a:pt x="1891" y="369"/>
                  </a:lnTo>
                  <a:close/>
                  <a:moveTo>
                    <a:pt x="1907" y="354"/>
                  </a:moveTo>
                  <a:lnTo>
                    <a:pt x="1911" y="350"/>
                  </a:lnTo>
                  <a:lnTo>
                    <a:pt x="1907" y="346"/>
                  </a:lnTo>
                  <a:lnTo>
                    <a:pt x="1904" y="350"/>
                  </a:lnTo>
                  <a:lnTo>
                    <a:pt x="1907" y="354"/>
                  </a:lnTo>
                  <a:close/>
                  <a:moveTo>
                    <a:pt x="1923" y="339"/>
                  </a:moveTo>
                  <a:lnTo>
                    <a:pt x="1954" y="310"/>
                  </a:lnTo>
                  <a:lnTo>
                    <a:pt x="1950" y="306"/>
                  </a:lnTo>
                  <a:lnTo>
                    <a:pt x="1919" y="335"/>
                  </a:lnTo>
                  <a:lnTo>
                    <a:pt x="1923" y="339"/>
                  </a:lnTo>
                  <a:close/>
                  <a:moveTo>
                    <a:pt x="1965" y="299"/>
                  </a:moveTo>
                  <a:lnTo>
                    <a:pt x="1969" y="296"/>
                  </a:lnTo>
                  <a:lnTo>
                    <a:pt x="1966" y="292"/>
                  </a:lnTo>
                  <a:lnTo>
                    <a:pt x="1962" y="295"/>
                  </a:lnTo>
                  <a:lnTo>
                    <a:pt x="1965" y="299"/>
                  </a:lnTo>
                  <a:close/>
                  <a:moveTo>
                    <a:pt x="1981" y="285"/>
                  </a:moveTo>
                  <a:lnTo>
                    <a:pt x="1985" y="281"/>
                  </a:lnTo>
                  <a:lnTo>
                    <a:pt x="1981" y="277"/>
                  </a:lnTo>
                  <a:lnTo>
                    <a:pt x="1977" y="281"/>
                  </a:lnTo>
                  <a:lnTo>
                    <a:pt x="1981" y="285"/>
                  </a:lnTo>
                  <a:close/>
                  <a:moveTo>
                    <a:pt x="1996" y="270"/>
                  </a:moveTo>
                  <a:lnTo>
                    <a:pt x="2027" y="241"/>
                  </a:lnTo>
                  <a:lnTo>
                    <a:pt x="2024" y="237"/>
                  </a:lnTo>
                  <a:lnTo>
                    <a:pt x="1993" y="266"/>
                  </a:lnTo>
                  <a:lnTo>
                    <a:pt x="1996" y="270"/>
                  </a:lnTo>
                  <a:close/>
                  <a:moveTo>
                    <a:pt x="2039" y="230"/>
                  </a:moveTo>
                  <a:lnTo>
                    <a:pt x="2043" y="226"/>
                  </a:lnTo>
                  <a:lnTo>
                    <a:pt x="2040" y="222"/>
                  </a:lnTo>
                  <a:lnTo>
                    <a:pt x="2036" y="226"/>
                  </a:lnTo>
                  <a:lnTo>
                    <a:pt x="2039" y="230"/>
                  </a:lnTo>
                  <a:close/>
                  <a:moveTo>
                    <a:pt x="2055" y="215"/>
                  </a:moveTo>
                  <a:lnTo>
                    <a:pt x="2058" y="212"/>
                  </a:lnTo>
                  <a:lnTo>
                    <a:pt x="2055" y="208"/>
                  </a:lnTo>
                  <a:lnTo>
                    <a:pt x="2051" y="211"/>
                  </a:lnTo>
                  <a:lnTo>
                    <a:pt x="2055" y="215"/>
                  </a:lnTo>
                  <a:close/>
                  <a:moveTo>
                    <a:pt x="2070" y="201"/>
                  </a:moveTo>
                  <a:lnTo>
                    <a:pt x="2101" y="172"/>
                  </a:lnTo>
                  <a:lnTo>
                    <a:pt x="2098" y="167"/>
                  </a:lnTo>
                  <a:lnTo>
                    <a:pt x="2067" y="197"/>
                  </a:lnTo>
                  <a:lnTo>
                    <a:pt x="2070" y="201"/>
                  </a:lnTo>
                  <a:close/>
                  <a:moveTo>
                    <a:pt x="2113" y="161"/>
                  </a:moveTo>
                  <a:lnTo>
                    <a:pt x="2117" y="157"/>
                  </a:lnTo>
                  <a:lnTo>
                    <a:pt x="2113" y="153"/>
                  </a:lnTo>
                  <a:lnTo>
                    <a:pt x="2109" y="156"/>
                  </a:lnTo>
                  <a:lnTo>
                    <a:pt x="2113" y="161"/>
                  </a:lnTo>
                  <a:close/>
                  <a:moveTo>
                    <a:pt x="2128" y="146"/>
                  </a:moveTo>
                  <a:lnTo>
                    <a:pt x="2132" y="142"/>
                  </a:lnTo>
                  <a:lnTo>
                    <a:pt x="2129" y="138"/>
                  </a:lnTo>
                  <a:lnTo>
                    <a:pt x="2125" y="142"/>
                  </a:lnTo>
                  <a:lnTo>
                    <a:pt x="2128" y="146"/>
                  </a:lnTo>
                  <a:close/>
                  <a:moveTo>
                    <a:pt x="2144" y="131"/>
                  </a:moveTo>
                  <a:lnTo>
                    <a:pt x="2175" y="102"/>
                  </a:lnTo>
                  <a:lnTo>
                    <a:pt x="2172" y="98"/>
                  </a:lnTo>
                  <a:lnTo>
                    <a:pt x="2140" y="127"/>
                  </a:lnTo>
                  <a:lnTo>
                    <a:pt x="2144" y="131"/>
                  </a:lnTo>
                  <a:close/>
                  <a:moveTo>
                    <a:pt x="2187" y="91"/>
                  </a:moveTo>
                  <a:lnTo>
                    <a:pt x="2191" y="88"/>
                  </a:lnTo>
                  <a:lnTo>
                    <a:pt x="2187" y="84"/>
                  </a:lnTo>
                  <a:lnTo>
                    <a:pt x="2183" y="87"/>
                  </a:lnTo>
                  <a:lnTo>
                    <a:pt x="2187" y="91"/>
                  </a:lnTo>
                  <a:close/>
                  <a:moveTo>
                    <a:pt x="2202" y="77"/>
                  </a:moveTo>
                  <a:lnTo>
                    <a:pt x="2206" y="73"/>
                  </a:lnTo>
                  <a:lnTo>
                    <a:pt x="2203" y="69"/>
                  </a:lnTo>
                  <a:lnTo>
                    <a:pt x="2199" y="73"/>
                  </a:lnTo>
                  <a:lnTo>
                    <a:pt x="2202" y="77"/>
                  </a:lnTo>
                  <a:close/>
                  <a:moveTo>
                    <a:pt x="2218" y="62"/>
                  </a:moveTo>
                  <a:lnTo>
                    <a:pt x="2249" y="33"/>
                  </a:lnTo>
                  <a:lnTo>
                    <a:pt x="2245" y="29"/>
                  </a:lnTo>
                  <a:lnTo>
                    <a:pt x="2214" y="58"/>
                  </a:lnTo>
                  <a:lnTo>
                    <a:pt x="2218" y="62"/>
                  </a:lnTo>
                  <a:close/>
                  <a:moveTo>
                    <a:pt x="2261" y="22"/>
                  </a:moveTo>
                  <a:lnTo>
                    <a:pt x="2264" y="18"/>
                  </a:lnTo>
                  <a:lnTo>
                    <a:pt x="2261" y="14"/>
                  </a:lnTo>
                  <a:lnTo>
                    <a:pt x="2257" y="18"/>
                  </a:lnTo>
                  <a:lnTo>
                    <a:pt x="2261" y="22"/>
                  </a:lnTo>
                  <a:close/>
                  <a:moveTo>
                    <a:pt x="2276" y="7"/>
                  </a:moveTo>
                  <a:lnTo>
                    <a:pt x="2280" y="4"/>
                  </a:lnTo>
                  <a:lnTo>
                    <a:pt x="2276" y="0"/>
                  </a:lnTo>
                  <a:lnTo>
                    <a:pt x="2273" y="3"/>
                  </a:lnTo>
                  <a:lnTo>
                    <a:pt x="2276" y="7"/>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AT" dirty="0"/>
            </a:p>
          </p:txBody>
        </p:sp>
        <p:sp>
          <p:nvSpPr>
            <p:cNvPr id="50" name="Line 47"/>
            <p:cNvSpPr>
              <a:spLocks noChangeShapeType="1"/>
            </p:cNvSpPr>
            <p:nvPr/>
          </p:nvSpPr>
          <p:spPr bwMode="auto">
            <a:xfrm flipV="1">
              <a:off x="4056" y="1998"/>
              <a:ext cx="2663" cy="771"/>
            </a:xfrm>
            <a:prstGeom prst="line">
              <a:avLst/>
            </a:prstGeom>
            <a:noFill/>
            <a:ln w="26988" cap="flat">
              <a:solidFill>
                <a:srgbClr val="70AD47"/>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AT" dirty="0"/>
            </a:p>
          </p:txBody>
        </p:sp>
        <p:sp>
          <p:nvSpPr>
            <p:cNvPr id="51" name="Freeform 48"/>
            <p:cNvSpPr>
              <a:spLocks/>
            </p:cNvSpPr>
            <p:nvPr/>
          </p:nvSpPr>
          <p:spPr bwMode="auto">
            <a:xfrm>
              <a:off x="5148" y="2404"/>
              <a:ext cx="92" cy="87"/>
            </a:xfrm>
            <a:custGeom>
              <a:avLst/>
              <a:gdLst>
                <a:gd name="T0" fmla="*/ 0 w 92"/>
                <a:gd name="T1" fmla="*/ 22 h 87"/>
                <a:gd name="T2" fmla="*/ 17 w 92"/>
                <a:gd name="T3" fmla="*/ 0 h 87"/>
                <a:gd name="T4" fmla="*/ 46 w 92"/>
                <a:gd name="T5" fmla="*/ 24 h 87"/>
                <a:gd name="T6" fmla="*/ 74 w 92"/>
                <a:gd name="T7" fmla="*/ 0 h 87"/>
                <a:gd name="T8" fmla="*/ 92 w 92"/>
                <a:gd name="T9" fmla="*/ 22 h 87"/>
                <a:gd name="T10" fmla="*/ 67 w 92"/>
                <a:gd name="T11" fmla="*/ 43 h 87"/>
                <a:gd name="T12" fmla="*/ 92 w 92"/>
                <a:gd name="T13" fmla="*/ 65 h 87"/>
                <a:gd name="T14" fmla="*/ 74 w 92"/>
                <a:gd name="T15" fmla="*/ 87 h 87"/>
                <a:gd name="T16" fmla="*/ 46 w 92"/>
                <a:gd name="T17" fmla="*/ 62 h 87"/>
                <a:gd name="T18" fmla="*/ 17 w 92"/>
                <a:gd name="T19" fmla="*/ 87 h 87"/>
                <a:gd name="T20" fmla="*/ 0 w 92"/>
                <a:gd name="T21" fmla="*/ 65 h 87"/>
                <a:gd name="T22" fmla="*/ 24 w 92"/>
                <a:gd name="T23" fmla="*/ 43 h 87"/>
                <a:gd name="T24" fmla="*/ 0 w 92"/>
                <a:gd name="T25" fmla="*/ 22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2" h="87">
                  <a:moveTo>
                    <a:pt x="0" y="22"/>
                  </a:moveTo>
                  <a:lnTo>
                    <a:pt x="17" y="0"/>
                  </a:lnTo>
                  <a:lnTo>
                    <a:pt x="46" y="24"/>
                  </a:lnTo>
                  <a:lnTo>
                    <a:pt x="74" y="0"/>
                  </a:lnTo>
                  <a:lnTo>
                    <a:pt x="92" y="22"/>
                  </a:lnTo>
                  <a:lnTo>
                    <a:pt x="67" y="43"/>
                  </a:lnTo>
                  <a:lnTo>
                    <a:pt x="92" y="65"/>
                  </a:lnTo>
                  <a:lnTo>
                    <a:pt x="74" y="87"/>
                  </a:lnTo>
                  <a:lnTo>
                    <a:pt x="46" y="62"/>
                  </a:lnTo>
                  <a:lnTo>
                    <a:pt x="17" y="87"/>
                  </a:lnTo>
                  <a:lnTo>
                    <a:pt x="0" y="65"/>
                  </a:lnTo>
                  <a:lnTo>
                    <a:pt x="24" y="43"/>
                  </a:lnTo>
                  <a:lnTo>
                    <a:pt x="0" y="2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52" name="Freeform 49"/>
            <p:cNvSpPr>
              <a:spLocks/>
            </p:cNvSpPr>
            <p:nvPr/>
          </p:nvSpPr>
          <p:spPr bwMode="auto">
            <a:xfrm>
              <a:off x="5148" y="2404"/>
              <a:ext cx="92" cy="87"/>
            </a:xfrm>
            <a:custGeom>
              <a:avLst/>
              <a:gdLst>
                <a:gd name="T0" fmla="*/ 0 w 92"/>
                <a:gd name="T1" fmla="*/ 22 h 87"/>
                <a:gd name="T2" fmla="*/ 17 w 92"/>
                <a:gd name="T3" fmla="*/ 0 h 87"/>
                <a:gd name="T4" fmla="*/ 46 w 92"/>
                <a:gd name="T5" fmla="*/ 24 h 87"/>
                <a:gd name="T6" fmla="*/ 74 w 92"/>
                <a:gd name="T7" fmla="*/ 0 h 87"/>
                <a:gd name="T8" fmla="*/ 92 w 92"/>
                <a:gd name="T9" fmla="*/ 22 h 87"/>
                <a:gd name="T10" fmla="*/ 67 w 92"/>
                <a:gd name="T11" fmla="*/ 43 h 87"/>
                <a:gd name="T12" fmla="*/ 92 w 92"/>
                <a:gd name="T13" fmla="*/ 65 h 87"/>
                <a:gd name="T14" fmla="*/ 74 w 92"/>
                <a:gd name="T15" fmla="*/ 87 h 87"/>
                <a:gd name="T16" fmla="*/ 46 w 92"/>
                <a:gd name="T17" fmla="*/ 62 h 87"/>
                <a:gd name="T18" fmla="*/ 17 w 92"/>
                <a:gd name="T19" fmla="*/ 87 h 87"/>
                <a:gd name="T20" fmla="*/ 0 w 92"/>
                <a:gd name="T21" fmla="*/ 65 h 87"/>
                <a:gd name="T22" fmla="*/ 24 w 92"/>
                <a:gd name="T23" fmla="*/ 43 h 87"/>
                <a:gd name="T24" fmla="*/ 0 w 92"/>
                <a:gd name="T25" fmla="*/ 22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2" h="87">
                  <a:moveTo>
                    <a:pt x="0" y="22"/>
                  </a:moveTo>
                  <a:lnTo>
                    <a:pt x="17" y="0"/>
                  </a:lnTo>
                  <a:lnTo>
                    <a:pt x="46" y="24"/>
                  </a:lnTo>
                  <a:lnTo>
                    <a:pt x="74" y="0"/>
                  </a:lnTo>
                  <a:lnTo>
                    <a:pt x="92" y="22"/>
                  </a:lnTo>
                  <a:lnTo>
                    <a:pt x="67" y="43"/>
                  </a:lnTo>
                  <a:lnTo>
                    <a:pt x="92" y="65"/>
                  </a:lnTo>
                  <a:lnTo>
                    <a:pt x="74" y="87"/>
                  </a:lnTo>
                  <a:lnTo>
                    <a:pt x="46" y="62"/>
                  </a:lnTo>
                  <a:lnTo>
                    <a:pt x="17" y="87"/>
                  </a:lnTo>
                  <a:lnTo>
                    <a:pt x="0" y="65"/>
                  </a:lnTo>
                  <a:lnTo>
                    <a:pt x="24" y="43"/>
                  </a:lnTo>
                  <a:lnTo>
                    <a:pt x="0" y="22"/>
                  </a:lnTo>
                  <a:close/>
                </a:path>
              </a:pathLst>
            </a:custGeom>
            <a:noFill/>
            <a:ln w="1587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AT" dirty="0"/>
            </a:p>
          </p:txBody>
        </p:sp>
        <p:sp>
          <p:nvSpPr>
            <p:cNvPr id="53" name="Freeform 50"/>
            <p:cNvSpPr>
              <a:spLocks noEditPoints="1"/>
            </p:cNvSpPr>
            <p:nvPr/>
          </p:nvSpPr>
          <p:spPr bwMode="auto">
            <a:xfrm>
              <a:off x="4045" y="2458"/>
              <a:ext cx="1158" cy="18"/>
            </a:xfrm>
            <a:custGeom>
              <a:avLst/>
              <a:gdLst>
                <a:gd name="T0" fmla="*/ 1158 w 1158"/>
                <a:gd name="T1" fmla="*/ 0 h 18"/>
                <a:gd name="T2" fmla="*/ 1137 w 1158"/>
                <a:gd name="T3" fmla="*/ 0 h 18"/>
                <a:gd name="T4" fmla="*/ 1117 w 1158"/>
                <a:gd name="T5" fmla="*/ 0 h 18"/>
                <a:gd name="T6" fmla="*/ 1096 w 1158"/>
                <a:gd name="T7" fmla="*/ 0 h 18"/>
                <a:gd name="T8" fmla="*/ 1075 w 1158"/>
                <a:gd name="T9" fmla="*/ 1 h 18"/>
                <a:gd name="T10" fmla="*/ 1054 w 1158"/>
                <a:gd name="T11" fmla="*/ 1 h 18"/>
                <a:gd name="T12" fmla="*/ 1034 w 1158"/>
                <a:gd name="T13" fmla="*/ 1 h 18"/>
                <a:gd name="T14" fmla="*/ 1013 w 1158"/>
                <a:gd name="T15" fmla="*/ 1 h 18"/>
                <a:gd name="T16" fmla="*/ 992 w 1158"/>
                <a:gd name="T17" fmla="*/ 1 h 18"/>
                <a:gd name="T18" fmla="*/ 971 w 1158"/>
                <a:gd name="T19" fmla="*/ 2 h 18"/>
                <a:gd name="T20" fmla="*/ 950 w 1158"/>
                <a:gd name="T21" fmla="*/ 2 h 18"/>
                <a:gd name="T22" fmla="*/ 930 w 1158"/>
                <a:gd name="T23" fmla="*/ 2 h 18"/>
                <a:gd name="T24" fmla="*/ 909 w 1158"/>
                <a:gd name="T25" fmla="*/ 2 h 18"/>
                <a:gd name="T26" fmla="*/ 888 w 1158"/>
                <a:gd name="T27" fmla="*/ 3 h 18"/>
                <a:gd name="T28" fmla="*/ 867 w 1158"/>
                <a:gd name="T29" fmla="*/ 3 h 18"/>
                <a:gd name="T30" fmla="*/ 847 w 1158"/>
                <a:gd name="T31" fmla="*/ 3 h 18"/>
                <a:gd name="T32" fmla="*/ 826 w 1158"/>
                <a:gd name="T33" fmla="*/ 3 h 18"/>
                <a:gd name="T34" fmla="*/ 805 w 1158"/>
                <a:gd name="T35" fmla="*/ 4 h 18"/>
                <a:gd name="T36" fmla="*/ 784 w 1158"/>
                <a:gd name="T37" fmla="*/ 4 h 18"/>
                <a:gd name="T38" fmla="*/ 763 w 1158"/>
                <a:gd name="T39" fmla="*/ 4 h 18"/>
                <a:gd name="T40" fmla="*/ 743 w 1158"/>
                <a:gd name="T41" fmla="*/ 4 h 18"/>
                <a:gd name="T42" fmla="*/ 722 w 1158"/>
                <a:gd name="T43" fmla="*/ 4 h 18"/>
                <a:gd name="T44" fmla="*/ 701 w 1158"/>
                <a:gd name="T45" fmla="*/ 5 h 18"/>
                <a:gd name="T46" fmla="*/ 680 w 1158"/>
                <a:gd name="T47" fmla="*/ 5 h 18"/>
                <a:gd name="T48" fmla="*/ 659 w 1158"/>
                <a:gd name="T49" fmla="*/ 5 h 18"/>
                <a:gd name="T50" fmla="*/ 639 w 1158"/>
                <a:gd name="T51" fmla="*/ 5 h 18"/>
                <a:gd name="T52" fmla="*/ 618 w 1158"/>
                <a:gd name="T53" fmla="*/ 6 h 18"/>
                <a:gd name="T54" fmla="*/ 597 w 1158"/>
                <a:gd name="T55" fmla="*/ 6 h 18"/>
                <a:gd name="T56" fmla="*/ 576 w 1158"/>
                <a:gd name="T57" fmla="*/ 6 h 18"/>
                <a:gd name="T58" fmla="*/ 556 w 1158"/>
                <a:gd name="T59" fmla="*/ 6 h 18"/>
                <a:gd name="T60" fmla="*/ 535 w 1158"/>
                <a:gd name="T61" fmla="*/ 6 h 18"/>
                <a:gd name="T62" fmla="*/ 514 w 1158"/>
                <a:gd name="T63" fmla="*/ 7 h 18"/>
                <a:gd name="T64" fmla="*/ 493 w 1158"/>
                <a:gd name="T65" fmla="*/ 7 h 18"/>
                <a:gd name="T66" fmla="*/ 472 w 1158"/>
                <a:gd name="T67" fmla="*/ 7 h 18"/>
                <a:gd name="T68" fmla="*/ 452 w 1158"/>
                <a:gd name="T69" fmla="*/ 7 h 18"/>
                <a:gd name="T70" fmla="*/ 431 w 1158"/>
                <a:gd name="T71" fmla="*/ 8 h 18"/>
                <a:gd name="T72" fmla="*/ 410 w 1158"/>
                <a:gd name="T73" fmla="*/ 8 h 18"/>
                <a:gd name="T74" fmla="*/ 389 w 1158"/>
                <a:gd name="T75" fmla="*/ 8 h 18"/>
                <a:gd name="T76" fmla="*/ 369 w 1158"/>
                <a:gd name="T77" fmla="*/ 8 h 18"/>
                <a:gd name="T78" fmla="*/ 348 w 1158"/>
                <a:gd name="T79" fmla="*/ 8 h 18"/>
                <a:gd name="T80" fmla="*/ 327 w 1158"/>
                <a:gd name="T81" fmla="*/ 9 h 18"/>
                <a:gd name="T82" fmla="*/ 306 w 1158"/>
                <a:gd name="T83" fmla="*/ 9 h 18"/>
                <a:gd name="T84" fmla="*/ 285 w 1158"/>
                <a:gd name="T85" fmla="*/ 9 h 18"/>
                <a:gd name="T86" fmla="*/ 265 w 1158"/>
                <a:gd name="T87" fmla="*/ 9 h 18"/>
                <a:gd name="T88" fmla="*/ 244 w 1158"/>
                <a:gd name="T89" fmla="*/ 10 h 18"/>
                <a:gd name="T90" fmla="*/ 223 w 1158"/>
                <a:gd name="T91" fmla="*/ 10 h 18"/>
                <a:gd name="T92" fmla="*/ 202 w 1158"/>
                <a:gd name="T93" fmla="*/ 10 h 18"/>
                <a:gd name="T94" fmla="*/ 182 w 1158"/>
                <a:gd name="T95" fmla="*/ 10 h 18"/>
                <a:gd name="T96" fmla="*/ 161 w 1158"/>
                <a:gd name="T97" fmla="*/ 11 h 18"/>
                <a:gd name="T98" fmla="*/ 140 w 1158"/>
                <a:gd name="T99" fmla="*/ 11 h 18"/>
                <a:gd name="T100" fmla="*/ 119 w 1158"/>
                <a:gd name="T101" fmla="*/ 11 h 18"/>
                <a:gd name="T102" fmla="*/ 98 w 1158"/>
                <a:gd name="T103" fmla="*/ 11 h 18"/>
                <a:gd name="T104" fmla="*/ 78 w 1158"/>
                <a:gd name="T105" fmla="*/ 11 h 18"/>
                <a:gd name="T106" fmla="*/ 57 w 1158"/>
                <a:gd name="T107" fmla="*/ 12 h 18"/>
                <a:gd name="T108" fmla="*/ 36 w 1158"/>
                <a:gd name="T109" fmla="*/ 12 h 18"/>
                <a:gd name="T110" fmla="*/ 15 w 1158"/>
                <a:gd name="T111" fmla="*/ 12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158" h="18">
                  <a:moveTo>
                    <a:pt x="1158" y="0"/>
                  </a:moveTo>
                  <a:lnTo>
                    <a:pt x="1143" y="0"/>
                  </a:lnTo>
                  <a:lnTo>
                    <a:pt x="1143" y="5"/>
                  </a:lnTo>
                  <a:lnTo>
                    <a:pt x="1158" y="5"/>
                  </a:lnTo>
                  <a:lnTo>
                    <a:pt x="1158" y="0"/>
                  </a:lnTo>
                  <a:close/>
                  <a:moveTo>
                    <a:pt x="1137" y="0"/>
                  </a:moveTo>
                  <a:lnTo>
                    <a:pt x="1122" y="0"/>
                  </a:lnTo>
                  <a:lnTo>
                    <a:pt x="1122" y="6"/>
                  </a:lnTo>
                  <a:lnTo>
                    <a:pt x="1138" y="5"/>
                  </a:lnTo>
                  <a:lnTo>
                    <a:pt x="1137" y="0"/>
                  </a:lnTo>
                  <a:close/>
                  <a:moveTo>
                    <a:pt x="1117" y="0"/>
                  </a:moveTo>
                  <a:lnTo>
                    <a:pt x="1101" y="0"/>
                  </a:lnTo>
                  <a:lnTo>
                    <a:pt x="1101" y="6"/>
                  </a:lnTo>
                  <a:lnTo>
                    <a:pt x="1117" y="6"/>
                  </a:lnTo>
                  <a:lnTo>
                    <a:pt x="1117" y="0"/>
                  </a:lnTo>
                  <a:close/>
                  <a:moveTo>
                    <a:pt x="1096" y="0"/>
                  </a:moveTo>
                  <a:lnTo>
                    <a:pt x="1080" y="0"/>
                  </a:lnTo>
                  <a:lnTo>
                    <a:pt x="1080" y="6"/>
                  </a:lnTo>
                  <a:lnTo>
                    <a:pt x="1096" y="6"/>
                  </a:lnTo>
                  <a:lnTo>
                    <a:pt x="1096" y="0"/>
                  </a:lnTo>
                  <a:close/>
                  <a:moveTo>
                    <a:pt x="1075" y="1"/>
                  </a:moveTo>
                  <a:lnTo>
                    <a:pt x="1060" y="1"/>
                  </a:lnTo>
                  <a:lnTo>
                    <a:pt x="1060" y="6"/>
                  </a:lnTo>
                  <a:lnTo>
                    <a:pt x="1075" y="6"/>
                  </a:lnTo>
                  <a:lnTo>
                    <a:pt x="1075" y="1"/>
                  </a:lnTo>
                  <a:close/>
                  <a:moveTo>
                    <a:pt x="1054" y="1"/>
                  </a:moveTo>
                  <a:lnTo>
                    <a:pt x="1039" y="1"/>
                  </a:lnTo>
                  <a:lnTo>
                    <a:pt x="1039" y="7"/>
                  </a:lnTo>
                  <a:lnTo>
                    <a:pt x="1054" y="6"/>
                  </a:lnTo>
                  <a:lnTo>
                    <a:pt x="1054" y="1"/>
                  </a:lnTo>
                  <a:close/>
                  <a:moveTo>
                    <a:pt x="1034" y="1"/>
                  </a:moveTo>
                  <a:lnTo>
                    <a:pt x="1018" y="1"/>
                  </a:lnTo>
                  <a:lnTo>
                    <a:pt x="1018" y="7"/>
                  </a:lnTo>
                  <a:lnTo>
                    <a:pt x="1034" y="7"/>
                  </a:lnTo>
                  <a:lnTo>
                    <a:pt x="1034" y="1"/>
                  </a:lnTo>
                  <a:close/>
                  <a:moveTo>
                    <a:pt x="1013" y="1"/>
                  </a:moveTo>
                  <a:lnTo>
                    <a:pt x="997" y="1"/>
                  </a:lnTo>
                  <a:lnTo>
                    <a:pt x="997" y="7"/>
                  </a:lnTo>
                  <a:lnTo>
                    <a:pt x="1013" y="7"/>
                  </a:lnTo>
                  <a:lnTo>
                    <a:pt x="1013" y="1"/>
                  </a:lnTo>
                  <a:close/>
                  <a:moveTo>
                    <a:pt x="992" y="1"/>
                  </a:moveTo>
                  <a:lnTo>
                    <a:pt x="976" y="2"/>
                  </a:lnTo>
                  <a:lnTo>
                    <a:pt x="976" y="7"/>
                  </a:lnTo>
                  <a:lnTo>
                    <a:pt x="992" y="7"/>
                  </a:lnTo>
                  <a:lnTo>
                    <a:pt x="992" y="1"/>
                  </a:lnTo>
                  <a:close/>
                  <a:moveTo>
                    <a:pt x="971" y="2"/>
                  </a:moveTo>
                  <a:lnTo>
                    <a:pt x="956" y="2"/>
                  </a:lnTo>
                  <a:lnTo>
                    <a:pt x="956" y="7"/>
                  </a:lnTo>
                  <a:lnTo>
                    <a:pt x="971" y="7"/>
                  </a:lnTo>
                  <a:lnTo>
                    <a:pt x="971" y="2"/>
                  </a:lnTo>
                  <a:close/>
                  <a:moveTo>
                    <a:pt x="950" y="2"/>
                  </a:moveTo>
                  <a:lnTo>
                    <a:pt x="935" y="2"/>
                  </a:lnTo>
                  <a:lnTo>
                    <a:pt x="935" y="8"/>
                  </a:lnTo>
                  <a:lnTo>
                    <a:pt x="951" y="7"/>
                  </a:lnTo>
                  <a:lnTo>
                    <a:pt x="950" y="2"/>
                  </a:lnTo>
                  <a:close/>
                  <a:moveTo>
                    <a:pt x="930" y="2"/>
                  </a:moveTo>
                  <a:lnTo>
                    <a:pt x="914" y="2"/>
                  </a:lnTo>
                  <a:lnTo>
                    <a:pt x="914" y="8"/>
                  </a:lnTo>
                  <a:lnTo>
                    <a:pt x="930" y="8"/>
                  </a:lnTo>
                  <a:lnTo>
                    <a:pt x="930" y="2"/>
                  </a:lnTo>
                  <a:close/>
                  <a:moveTo>
                    <a:pt x="909" y="2"/>
                  </a:moveTo>
                  <a:lnTo>
                    <a:pt x="893" y="3"/>
                  </a:lnTo>
                  <a:lnTo>
                    <a:pt x="893" y="8"/>
                  </a:lnTo>
                  <a:lnTo>
                    <a:pt x="909" y="8"/>
                  </a:lnTo>
                  <a:lnTo>
                    <a:pt x="909" y="2"/>
                  </a:lnTo>
                  <a:close/>
                  <a:moveTo>
                    <a:pt x="888" y="3"/>
                  </a:moveTo>
                  <a:lnTo>
                    <a:pt x="872" y="3"/>
                  </a:lnTo>
                  <a:lnTo>
                    <a:pt x="873" y="8"/>
                  </a:lnTo>
                  <a:lnTo>
                    <a:pt x="888" y="8"/>
                  </a:lnTo>
                  <a:lnTo>
                    <a:pt x="888" y="3"/>
                  </a:lnTo>
                  <a:close/>
                  <a:moveTo>
                    <a:pt x="867" y="3"/>
                  </a:moveTo>
                  <a:lnTo>
                    <a:pt x="852" y="3"/>
                  </a:lnTo>
                  <a:lnTo>
                    <a:pt x="852" y="8"/>
                  </a:lnTo>
                  <a:lnTo>
                    <a:pt x="867" y="8"/>
                  </a:lnTo>
                  <a:lnTo>
                    <a:pt x="867" y="3"/>
                  </a:lnTo>
                  <a:close/>
                  <a:moveTo>
                    <a:pt x="847" y="3"/>
                  </a:moveTo>
                  <a:lnTo>
                    <a:pt x="831" y="3"/>
                  </a:lnTo>
                  <a:lnTo>
                    <a:pt x="831" y="9"/>
                  </a:lnTo>
                  <a:lnTo>
                    <a:pt x="847" y="9"/>
                  </a:lnTo>
                  <a:lnTo>
                    <a:pt x="847" y="3"/>
                  </a:lnTo>
                  <a:close/>
                  <a:moveTo>
                    <a:pt x="826" y="3"/>
                  </a:moveTo>
                  <a:lnTo>
                    <a:pt x="810" y="4"/>
                  </a:lnTo>
                  <a:lnTo>
                    <a:pt x="810" y="9"/>
                  </a:lnTo>
                  <a:lnTo>
                    <a:pt x="826" y="9"/>
                  </a:lnTo>
                  <a:lnTo>
                    <a:pt x="826" y="3"/>
                  </a:lnTo>
                  <a:close/>
                  <a:moveTo>
                    <a:pt x="805" y="4"/>
                  </a:moveTo>
                  <a:lnTo>
                    <a:pt x="789" y="4"/>
                  </a:lnTo>
                  <a:lnTo>
                    <a:pt x="789" y="9"/>
                  </a:lnTo>
                  <a:lnTo>
                    <a:pt x="805" y="9"/>
                  </a:lnTo>
                  <a:lnTo>
                    <a:pt x="805" y="4"/>
                  </a:lnTo>
                  <a:close/>
                  <a:moveTo>
                    <a:pt x="784" y="4"/>
                  </a:moveTo>
                  <a:lnTo>
                    <a:pt x="769" y="4"/>
                  </a:lnTo>
                  <a:lnTo>
                    <a:pt x="769" y="9"/>
                  </a:lnTo>
                  <a:lnTo>
                    <a:pt x="784" y="9"/>
                  </a:lnTo>
                  <a:lnTo>
                    <a:pt x="784" y="4"/>
                  </a:lnTo>
                  <a:close/>
                  <a:moveTo>
                    <a:pt x="763" y="4"/>
                  </a:moveTo>
                  <a:lnTo>
                    <a:pt x="748" y="4"/>
                  </a:lnTo>
                  <a:lnTo>
                    <a:pt x="748" y="10"/>
                  </a:lnTo>
                  <a:lnTo>
                    <a:pt x="763" y="9"/>
                  </a:lnTo>
                  <a:lnTo>
                    <a:pt x="763" y="4"/>
                  </a:lnTo>
                  <a:close/>
                  <a:moveTo>
                    <a:pt x="743" y="4"/>
                  </a:moveTo>
                  <a:lnTo>
                    <a:pt x="727" y="4"/>
                  </a:lnTo>
                  <a:lnTo>
                    <a:pt x="727" y="10"/>
                  </a:lnTo>
                  <a:lnTo>
                    <a:pt x="743" y="10"/>
                  </a:lnTo>
                  <a:lnTo>
                    <a:pt x="743" y="4"/>
                  </a:lnTo>
                  <a:close/>
                  <a:moveTo>
                    <a:pt x="722" y="4"/>
                  </a:moveTo>
                  <a:lnTo>
                    <a:pt x="706" y="5"/>
                  </a:lnTo>
                  <a:lnTo>
                    <a:pt x="706" y="10"/>
                  </a:lnTo>
                  <a:lnTo>
                    <a:pt x="722" y="10"/>
                  </a:lnTo>
                  <a:lnTo>
                    <a:pt x="722" y="4"/>
                  </a:lnTo>
                  <a:close/>
                  <a:moveTo>
                    <a:pt x="701" y="5"/>
                  </a:moveTo>
                  <a:lnTo>
                    <a:pt x="685" y="5"/>
                  </a:lnTo>
                  <a:lnTo>
                    <a:pt x="686" y="10"/>
                  </a:lnTo>
                  <a:lnTo>
                    <a:pt x="701" y="10"/>
                  </a:lnTo>
                  <a:lnTo>
                    <a:pt x="701" y="5"/>
                  </a:lnTo>
                  <a:close/>
                  <a:moveTo>
                    <a:pt x="680" y="5"/>
                  </a:moveTo>
                  <a:lnTo>
                    <a:pt x="665" y="5"/>
                  </a:lnTo>
                  <a:lnTo>
                    <a:pt x="665" y="11"/>
                  </a:lnTo>
                  <a:lnTo>
                    <a:pt x="680" y="10"/>
                  </a:lnTo>
                  <a:lnTo>
                    <a:pt x="680" y="5"/>
                  </a:lnTo>
                  <a:close/>
                  <a:moveTo>
                    <a:pt x="659" y="5"/>
                  </a:moveTo>
                  <a:lnTo>
                    <a:pt x="644" y="5"/>
                  </a:lnTo>
                  <a:lnTo>
                    <a:pt x="644" y="11"/>
                  </a:lnTo>
                  <a:lnTo>
                    <a:pt x="660" y="11"/>
                  </a:lnTo>
                  <a:lnTo>
                    <a:pt x="659" y="5"/>
                  </a:lnTo>
                  <a:close/>
                  <a:moveTo>
                    <a:pt x="639" y="5"/>
                  </a:moveTo>
                  <a:lnTo>
                    <a:pt x="623" y="5"/>
                  </a:lnTo>
                  <a:lnTo>
                    <a:pt x="623" y="11"/>
                  </a:lnTo>
                  <a:lnTo>
                    <a:pt x="639" y="11"/>
                  </a:lnTo>
                  <a:lnTo>
                    <a:pt x="639" y="5"/>
                  </a:lnTo>
                  <a:close/>
                  <a:moveTo>
                    <a:pt x="618" y="6"/>
                  </a:moveTo>
                  <a:lnTo>
                    <a:pt x="602" y="6"/>
                  </a:lnTo>
                  <a:lnTo>
                    <a:pt x="602" y="11"/>
                  </a:lnTo>
                  <a:lnTo>
                    <a:pt x="618" y="11"/>
                  </a:lnTo>
                  <a:lnTo>
                    <a:pt x="618" y="6"/>
                  </a:lnTo>
                  <a:close/>
                  <a:moveTo>
                    <a:pt x="597" y="6"/>
                  </a:moveTo>
                  <a:lnTo>
                    <a:pt x="582" y="6"/>
                  </a:lnTo>
                  <a:lnTo>
                    <a:pt x="582" y="11"/>
                  </a:lnTo>
                  <a:lnTo>
                    <a:pt x="597" y="11"/>
                  </a:lnTo>
                  <a:lnTo>
                    <a:pt x="597" y="6"/>
                  </a:lnTo>
                  <a:close/>
                  <a:moveTo>
                    <a:pt x="576" y="6"/>
                  </a:moveTo>
                  <a:lnTo>
                    <a:pt x="561" y="6"/>
                  </a:lnTo>
                  <a:lnTo>
                    <a:pt x="561" y="12"/>
                  </a:lnTo>
                  <a:lnTo>
                    <a:pt x="576" y="11"/>
                  </a:lnTo>
                  <a:lnTo>
                    <a:pt x="576" y="6"/>
                  </a:lnTo>
                  <a:close/>
                  <a:moveTo>
                    <a:pt x="556" y="6"/>
                  </a:moveTo>
                  <a:lnTo>
                    <a:pt x="540" y="6"/>
                  </a:lnTo>
                  <a:lnTo>
                    <a:pt x="540" y="12"/>
                  </a:lnTo>
                  <a:lnTo>
                    <a:pt x="556" y="12"/>
                  </a:lnTo>
                  <a:lnTo>
                    <a:pt x="556" y="6"/>
                  </a:lnTo>
                  <a:close/>
                  <a:moveTo>
                    <a:pt x="535" y="6"/>
                  </a:moveTo>
                  <a:lnTo>
                    <a:pt x="519" y="7"/>
                  </a:lnTo>
                  <a:lnTo>
                    <a:pt x="519" y="12"/>
                  </a:lnTo>
                  <a:lnTo>
                    <a:pt x="535" y="12"/>
                  </a:lnTo>
                  <a:lnTo>
                    <a:pt x="535" y="6"/>
                  </a:lnTo>
                  <a:close/>
                  <a:moveTo>
                    <a:pt x="514" y="7"/>
                  </a:moveTo>
                  <a:lnTo>
                    <a:pt x="498" y="7"/>
                  </a:lnTo>
                  <a:lnTo>
                    <a:pt x="498" y="12"/>
                  </a:lnTo>
                  <a:lnTo>
                    <a:pt x="514" y="12"/>
                  </a:lnTo>
                  <a:lnTo>
                    <a:pt x="514" y="7"/>
                  </a:lnTo>
                  <a:close/>
                  <a:moveTo>
                    <a:pt x="493" y="7"/>
                  </a:moveTo>
                  <a:lnTo>
                    <a:pt x="478" y="7"/>
                  </a:lnTo>
                  <a:lnTo>
                    <a:pt x="478" y="13"/>
                  </a:lnTo>
                  <a:lnTo>
                    <a:pt x="493" y="12"/>
                  </a:lnTo>
                  <a:lnTo>
                    <a:pt x="493" y="7"/>
                  </a:lnTo>
                  <a:close/>
                  <a:moveTo>
                    <a:pt x="472" y="7"/>
                  </a:moveTo>
                  <a:lnTo>
                    <a:pt x="457" y="7"/>
                  </a:lnTo>
                  <a:lnTo>
                    <a:pt x="457" y="13"/>
                  </a:lnTo>
                  <a:lnTo>
                    <a:pt x="472" y="13"/>
                  </a:lnTo>
                  <a:lnTo>
                    <a:pt x="472" y="7"/>
                  </a:lnTo>
                  <a:close/>
                  <a:moveTo>
                    <a:pt x="452" y="7"/>
                  </a:moveTo>
                  <a:lnTo>
                    <a:pt x="436" y="8"/>
                  </a:lnTo>
                  <a:lnTo>
                    <a:pt x="436" y="13"/>
                  </a:lnTo>
                  <a:lnTo>
                    <a:pt x="452" y="13"/>
                  </a:lnTo>
                  <a:lnTo>
                    <a:pt x="452" y="7"/>
                  </a:lnTo>
                  <a:close/>
                  <a:moveTo>
                    <a:pt x="431" y="8"/>
                  </a:moveTo>
                  <a:lnTo>
                    <a:pt x="415" y="8"/>
                  </a:lnTo>
                  <a:lnTo>
                    <a:pt x="415" y="13"/>
                  </a:lnTo>
                  <a:lnTo>
                    <a:pt x="431" y="13"/>
                  </a:lnTo>
                  <a:lnTo>
                    <a:pt x="431" y="8"/>
                  </a:lnTo>
                  <a:close/>
                  <a:moveTo>
                    <a:pt x="410" y="8"/>
                  </a:moveTo>
                  <a:lnTo>
                    <a:pt x="395" y="8"/>
                  </a:lnTo>
                  <a:lnTo>
                    <a:pt x="395" y="13"/>
                  </a:lnTo>
                  <a:lnTo>
                    <a:pt x="410" y="13"/>
                  </a:lnTo>
                  <a:lnTo>
                    <a:pt x="410" y="8"/>
                  </a:lnTo>
                  <a:close/>
                  <a:moveTo>
                    <a:pt x="389" y="8"/>
                  </a:moveTo>
                  <a:lnTo>
                    <a:pt x="374" y="8"/>
                  </a:lnTo>
                  <a:lnTo>
                    <a:pt x="374" y="14"/>
                  </a:lnTo>
                  <a:lnTo>
                    <a:pt x="389" y="14"/>
                  </a:lnTo>
                  <a:lnTo>
                    <a:pt x="389" y="8"/>
                  </a:lnTo>
                  <a:close/>
                  <a:moveTo>
                    <a:pt x="369" y="8"/>
                  </a:moveTo>
                  <a:lnTo>
                    <a:pt x="353" y="8"/>
                  </a:lnTo>
                  <a:lnTo>
                    <a:pt x="353" y="14"/>
                  </a:lnTo>
                  <a:lnTo>
                    <a:pt x="369" y="14"/>
                  </a:lnTo>
                  <a:lnTo>
                    <a:pt x="369" y="8"/>
                  </a:lnTo>
                  <a:close/>
                  <a:moveTo>
                    <a:pt x="348" y="8"/>
                  </a:moveTo>
                  <a:lnTo>
                    <a:pt x="332" y="9"/>
                  </a:lnTo>
                  <a:lnTo>
                    <a:pt x="332" y="14"/>
                  </a:lnTo>
                  <a:lnTo>
                    <a:pt x="348" y="14"/>
                  </a:lnTo>
                  <a:lnTo>
                    <a:pt x="348" y="8"/>
                  </a:lnTo>
                  <a:close/>
                  <a:moveTo>
                    <a:pt x="327" y="9"/>
                  </a:moveTo>
                  <a:lnTo>
                    <a:pt x="311" y="9"/>
                  </a:lnTo>
                  <a:lnTo>
                    <a:pt x="311" y="14"/>
                  </a:lnTo>
                  <a:lnTo>
                    <a:pt x="327" y="14"/>
                  </a:lnTo>
                  <a:lnTo>
                    <a:pt x="327" y="9"/>
                  </a:lnTo>
                  <a:close/>
                  <a:moveTo>
                    <a:pt x="306" y="9"/>
                  </a:moveTo>
                  <a:lnTo>
                    <a:pt x="291" y="9"/>
                  </a:lnTo>
                  <a:lnTo>
                    <a:pt x="291" y="15"/>
                  </a:lnTo>
                  <a:lnTo>
                    <a:pt x="306" y="14"/>
                  </a:lnTo>
                  <a:lnTo>
                    <a:pt x="306" y="9"/>
                  </a:lnTo>
                  <a:close/>
                  <a:moveTo>
                    <a:pt x="285" y="9"/>
                  </a:moveTo>
                  <a:lnTo>
                    <a:pt x="270" y="9"/>
                  </a:lnTo>
                  <a:lnTo>
                    <a:pt x="270" y="15"/>
                  </a:lnTo>
                  <a:lnTo>
                    <a:pt x="285" y="15"/>
                  </a:lnTo>
                  <a:lnTo>
                    <a:pt x="285" y="9"/>
                  </a:lnTo>
                  <a:close/>
                  <a:moveTo>
                    <a:pt x="265" y="9"/>
                  </a:moveTo>
                  <a:lnTo>
                    <a:pt x="249" y="10"/>
                  </a:lnTo>
                  <a:lnTo>
                    <a:pt x="249" y="15"/>
                  </a:lnTo>
                  <a:lnTo>
                    <a:pt x="265" y="15"/>
                  </a:lnTo>
                  <a:lnTo>
                    <a:pt x="265" y="9"/>
                  </a:lnTo>
                  <a:close/>
                  <a:moveTo>
                    <a:pt x="244" y="10"/>
                  </a:moveTo>
                  <a:lnTo>
                    <a:pt x="228" y="10"/>
                  </a:lnTo>
                  <a:lnTo>
                    <a:pt x="228" y="15"/>
                  </a:lnTo>
                  <a:lnTo>
                    <a:pt x="244" y="15"/>
                  </a:lnTo>
                  <a:lnTo>
                    <a:pt x="244" y="10"/>
                  </a:lnTo>
                  <a:close/>
                  <a:moveTo>
                    <a:pt x="223" y="10"/>
                  </a:moveTo>
                  <a:lnTo>
                    <a:pt x="207" y="10"/>
                  </a:lnTo>
                  <a:lnTo>
                    <a:pt x="207" y="16"/>
                  </a:lnTo>
                  <a:lnTo>
                    <a:pt x="223" y="15"/>
                  </a:lnTo>
                  <a:lnTo>
                    <a:pt x="223" y="10"/>
                  </a:lnTo>
                  <a:close/>
                  <a:moveTo>
                    <a:pt x="202" y="10"/>
                  </a:moveTo>
                  <a:lnTo>
                    <a:pt x="187" y="10"/>
                  </a:lnTo>
                  <a:lnTo>
                    <a:pt x="187" y="16"/>
                  </a:lnTo>
                  <a:lnTo>
                    <a:pt x="202" y="16"/>
                  </a:lnTo>
                  <a:lnTo>
                    <a:pt x="202" y="10"/>
                  </a:lnTo>
                  <a:close/>
                  <a:moveTo>
                    <a:pt x="182" y="10"/>
                  </a:moveTo>
                  <a:lnTo>
                    <a:pt x="166" y="10"/>
                  </a:lnTo>
                  <a:lnTo>
                    <a:pt x="166" y="16"/>
                  </a:lnTo>
                  <a:lnTo>
                    <a:pt x="182" y="16"/>
                  </a:lnTo>
                  <a:lnTo>
                    <a:pt x="182" y="10"/>
                  </a:lnTo>
                  <a:close/>
                  <a:moveTo>
                    <a:pt x="161" y="11"/>
                  </a:moveTo>
                  <a:lnTo>
                    <a:pt x="145" y="11"/>
                  </a:lnTo>
                  <a:lnTo>
                    <a:pt x="145" y="16"/>
                  </a:lnTo>
                  <a:lnTo>
                    <a:pt x="161" y="16"/>
                  </a:lnTo>
                  <a:lnTo>
                    <a:pt x="161" y="11"/>
                  </a:lnTo>
                  <a:close/>
                  <a:moveTo>
                    <a:pt x="140" y="11"/>
                  </a:moveTo>
                  <a:lnTo>
                    <a:pt x="124" y="11"/>
                  </a:lnTo>
                  <a:lnTo>
                    <a:pt x="124" y="16"/>
                  </a:lnTo>
                  <a:lnTo>
                    <a:pt x="140" y="16"/>
                  </a:lnTo>
                  <a:lnTo>
                    <a:pt x="140" y="11"/>
                  </a:lnTo>
                  <a:close/>
                  <a:moveTo>
                    <a:pt x="119" y="11"/>
                  </a:moveTo>
                  <a:lnTo>
                    <a:pt x="104" y="11"/>
                  </a:lnTo>
                  <a:lnTo>
                    <a:pt x="104" y="17"/>
                  </a:lnTo>
                  <a:lnTo>
                    <a:pt x="119" y="16"/>
                  </a:lnTo>
                  <a:lnTo>
                    <a:pt x="119" y="11"/>
                  </a:lnTo>
                  <a:close/>
                  <a:moveTo>
                    <a:pt x="98" y="11"/>
                  </a:moveTo>
                  <a:lnTo>
                    <a:pt x="83" y="11"/>
                  </a:lnTo>
                  <a:lnTo>
                    <a:pt x="83" y="17"/>
                  </a:lnTo>
                  <a:lnTo>
                    <a:pt x="98" y="17"/>
                  </a:lnTo>
                  <a:lnTo>
                    <a:pt x="98" y="11"/>
                  </a:lnTo>
                  <a:close/>
                  <a:moveTo>
                    <a:pt x="78" y="11"/>
                  </a:moveTo>
                  <a:lnTo>
                    <a:pt x="62" y="12"/>
                  </a:lnTo>
                  <a:lnTo>
                    <a:pt x="62" y="17"/>
                  </a:lnTo>
                  <a:lnTo>
                    <a:pt x="78" y="17"/>
                  </a:lnTo>
                  <a:lnTo>
                    <a:pt x="78" y="11"/>
                  </a:lnTo>
                  <a:close/>
                  <a:moveTo>
                    <a:pt x="57" y="12"/>
                  </a:moveTo>
                  <a:lnTo>
                    <a:pt x="41" y="12"/>
                  </a:lnTo>
                  <a:lnTo>
                    <a:pt x="41" y="17"/>
                  </a:lnTo>
                  <a:lnTo>
                    <a:pt x="57" y="17"/>
                  </a:lnTo>
                  <a:lnTo>
                    <a:pt x="57" y="12"/>
                  </a:lnTo>
                  <a:close/>
                  <a:moveTo>
                    <a:pt x="36" y="12"/>
                  </a:moveTo>
                  <a:lnTo>
                    <a:pt x="20" y="12"/>
                  </a:lnTo>
                  <a:lnTo>
                    <a:pt x="21" y="18"/>
                  </a:lnTo>
                  <a:lnTo>
                    <a:pt x="36" y="17"/>
                  </a:lnTo>
                  <a:lnTo>
                    <a:pt x="36" y="12"/>
                  </a:lnTo>
                  <a:close/>
                  <a:moveTo>
                    <a:pt x="15" y="12"/>
                  </a:moveTo>
                  <a:lnTo>
                    <a:pt x="0" y="12"/>
                  </a:lnTo>
                  <a:lnTo>
                    <a:pt x="0" y="18"/>
                  </a:lnTo>
                  <a:lnTo>
                    <a:pt x="15" y="18"/>
                  </a:lnTo>
                  <a:lnTo>
                    <a:pt x="15" y="12"/>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AT" dirty="0"/>
            </a:p>
          </p:txBody>
        </p:sp>
        <p:sp>
          <p:nvSpPr>
            <p:cNvPr id="54" name="Freeform 51"/>
            <p:cNvSpPr>
              <a:spLocks noEditPoints="1"/>
            </p:cNvSpPr>
            <p:nvPr/>
          </p:nvSpPr>
          <p:spPr bwMode="auto">
            <a:xfrm>
              <a:off x="4050" y="2162"/>
              <a:ext cx="2132" cy="32"/>
            </a:xfrm>
            <a:custGeom>
              <a:avLst/>
              <a:gdLst>
                <a:gd name="T0" fmla="*/ 2112 w 2132"/>
                <a:gd name="T1" fmla="*/ 6 h 32"/>
                <a:gd name="T2" fmla="*/ 2055 w 2132"/>
                <a:gd name="T3" fmla="*/ 7 h 32"/>
                <a:gd name="T4" fmla="*/ 2013 w 2132"/>
                <a:gd name="T5" fmla="*/ 2 h 32"/>
                <a:gd name="T6" fmla="*/ 1987 w 2132"/>
                <a:gd name="T7" fmla="*/ 2 h 32"/>
                <a:gd name="T8" fmla="*/ 1966 w 2132"/>
                <a:gd name="T9" fmla="*/ 2 h 32"/>
                <a:gd name="T10" fmla="*/ 1925 w 2132"/>
                <a:gd name="T11" fmla="*/ 8 h 32"/>
                <a:gd name="T12" fmla="*/ 1867 w 2132"/>
                <a:gd name="T13" fmla="*/ 9 h 32"/>
                <a:gd name="T14" fmla="*/ 1826 w 2132"/>
                <a:gd name="T15" fmla="*/ 4 h 32"/>
                <a:gd name="T16" fmla="*/ 1800 w 2132"/>
                <a:gd name="T17" fmla="*/ 4 h 32"/>
                <a:gd name="T18" fmla="*/ 1779 w 2132"/>
                <a:gd name="T19" fmla="*/ 5 h 32"/>
                <a:gd name="T20" fmla="*/ 1738 w 2132"/>
                <a:gd name="T21" fmla="*/ 11 h 32"/>
                <a:gd name="T22" fmla="*/ 1680 w 2132"/>
                <a:gd name="T23" fmla="*/ 11 h 32"/>
                <a:gd name="T24" fmla="*/ 1639 w 2132"/>
                <a:gd name="T25" fmla="*/ 6 h 32"/>
                <a:gd name="T26" fmla="*/ 1613 w 2132"/>
                <a:gd name="T27" fmla="*/ 7 h 32"/>
                <a:gd name="T28" fmla="*/ 1592 w 2132"/>
                <a:gd name="T29" fmla="*/ 7 h 32"/>
                <a:gd name="T30" fmla="*/ 1551 w 2132"/>
                <a:gd name="T31" fmla="*/ 13 h 32"/>
                <a:gd name="T32" fmla="*/ 1493 w 2132"/>
                <a:gd name="T33" fmla="*/ 14 h 32"/>
                <a:gd name="T34" fmla="*/ 1452 w 2132"/>
                <a:gd name="T35" fmla="*/ 9 h 32"/>
                <a:gd name="T36" fmla="*/ 1426 w 2132"/>
                <a:gd name="T37" fmla="*/ 9 h 32"/>
                <a:gd name="T38" fmla="*/ 1405 w 2132"/>
                <a:gd name="T39" fmla="*/ 9 h 32"/>
                <a:gd name="T40" fmla="*/ 1364 w 2132"/>
                <a:gd name="T41" fmla="*/ 15 h 32"/>
                <a:gd name="T42" fmla="*/ 1306 w 2132"/>
                <a:gd name="T43" fmla="*/ 16 h 32"/>
                <a:gd name="T44" fmla="*/ 1265 w 2132"/>
                <a:gd name="T45" fmla="*/ 11 h 32"/>
                <a:gd name="T46" fmla="*/ 1239 w 2132"/>
                <a:gd name="T47" fmla="*/ 11 h 32"/>
                <a:gd name="T48" fmla="*/ 1218 w 2132"/>
                <a:gd name="T49" fmla="*/ 12 h 32"/>
                <a:gd name="T50" fmla="*/ 1176 w 2132"/>
                <a:gd name="T51" fmla="*/ 18 h 32"/>
                <a:gd name="T52" fmla="*/ 1119 w 2132"/>
                <a:gd name="T53" fmla="*/ 18 h 32"/>
                <a:gd name="T54" fmla="*/ 1078 w 2132"/>
                <a:gd name="T55" fmla="*/ 13 h 32"/>
                <a:gd name="T56" fmla="*/ 1052 w 2132"/>
                <a:gd name="T57" fmla="*/ 14 h 32"/>
                <a:gd name="T58" fmla="*/ 1031 w 2132"/>
                <a:gd name="T59" fmla="*/ 14 h 32"/>
                <a:gd name="T60" fmla="*/ 989 w 2132"/>
                <a:gd name="T61" fmla="*/ 20 h 32"/>
                <a:gd name="T62" fmla="*/ 932 w 2132"/>
                <a:gd name="T63" fmla="*/ 21 h 32"/>
                <a:gd name="T64" fmla="*/ 891 w 2132"/>
                <a:gd name="T65" fmla="*/ 16 h 32"/>
                <a:gd name="T66" fmla="*/ 865 w 2132"/>
                <a:gd name="T67" fmla="*/ 16 h 32"/>
                <a:gd name="T68" fmla="*/ 844 w 2132"/>
                <a:gd name="T69" fmla="*/ 16 h 32"/>
                <a:gd name="T70" fmla="*/ 802 w 2132"/>
                <a:gd name="T71" fmla="*/ 22 h 32"/>
                <a:gd name="T72" fmla="*/ 745 w 2132"/>
                <a:gd name="T73" fmla="*/ 23 h 32"/>
                <a:gd name="T74" fmla="*/ 704 w 2132"/>
                <a:gd name="T75" fmla="*/ 18 h 32"/>
                <a:gd name="T76" fmla="*/ 678 w 2132"/>
                <a:gd name="T77" fmla="*/ 18 h 32"/>
                <a:gd name="T78" fmla="*/ 657 w 2132"/>
                <a:gd name="T79" fmla="*/ 19 h 32"/>
                <a:gd name="T80" fmla="*/ 615 w 2132"/>
                <a:gd name="T81" fmla="*/ 25 h 32"/>
                <a:gd name="T82" fmla="*/ 558 w 2132"/>
                <a:gd name="T83" fmla="*/ 25 h 32"/>
                <a:gd name="T84" fmla="*/ 517 w 2132"/>
                <a:gd name="T85" fmla="*/ 20 h 32"/>
                <a:gd name="T86" fmla="*/ 491 w 2132"/>
                <a:gd name="T87" fmla="*/ 21 h 32"/>
                <a:gd name="T88" fmla="*/ 470 w 2132"/>
                <a:gd name="T89" fmla="*/ 21 h 32"/>
                <a:gd name="T90" fmla="*/ 428 w 2132"/>
                <a:gd name="T91" fmla="*/ 27 h 32"/>
                <a:gd name="T92" fmla="*/ 371 w 2132"/>
                <a:gd name="T93" fmla="*/ 28 h 32"/>
                <a:gd name="T94" fmla="*/ 330 w 2132"/>
                <a:gd name="T95" fmla="*/ 23 h 32"/>
                <a:gd name="T96" fmla="*/ 304 w 2132"/>
                <a:gd name="T97" fmla="*/ 23 h 32"/>
                <a:gd name="T98" fmla="*/ 283 w 2132"/>
                <a:gd name="T99" fmla="*/ 23 h 32"/>
                <a:gd name="T100" fmla="*/ 241 w 2132"/>
                <a:gd name="T101" fmla="*/ 29 h 32"/>
                <a:gd name="T102" fmla="*/ 184 w 2132"/>
                <a:gd name="T103" fmla="*/ 30 h 32"/>
                <a:gd name="T104" fmla="*/ 143 w 2132"/>
                <a:gd name="T105" fmla="*/ 25 h 32"/>
                <a:gd name="T106" fmla="*/ 117 w 2132"/>
                <a:gd name="T107" fmla="*/ 25 h 32"/>
                <a:gd name="T108" fmla="*/ 96 w 2132"/>
                <a:gd name="T109" fmla="*/ 25 h 32"/>
                <a:gd name="T110" fmla="*/ 54 w 2132"/>
                <a:gd name="T111" fmla="*/ 31 h 32"/>
                <a:gd name="T112" fmla="*/ 1 w 2132"/>
                <a:gd name="T113" fmla="*/ 32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132" h="32">
                  <a:moveTo>
                    <a:pt x="2132" y="0"/>
                  </a:moveTo>
                  <a:lnTo>
                    <a:pt x="2117" y="0"/>
                  </a:lnTo>
                  <a:lnTo>
                    <a:pt x="2117" y="6"/>
                  </a:lnTo>
                  <a:lnTo>
                    <a:pt x="2132" y="6"/>
                  </a:lnTo>
                  <a:lnTo>
                    <a:pt x="2132" y="0"/>
                  </a:lnTo>
                  <a:close/>
                  <a:moveTo>
                    <a:pt x="2112" y="0"/>
                  </a:moveTo>
                  <a:lnTo>
                    <a:pt x="2096" y="1"/>
                  </a:lnTo>
                  <a:lnTo>
                    <a:pt x="2096" y="6"/>
                  </a:lnTo>
                  <a:lnTo>
                    <a:pt x="2112" y="6"/>
                  </a:lnTo>
                  <a:lnTo>
                    <a:pt x="2112" y="0"/>
                  </a:lnTo>
                  <a:close/>
                  <a:moveTo>
                    <a:pt x="2091" y="1"/>
                  </a:moveTo>
                  <a:lnTo>
                    <a:pt x="2075" y="1"/>
                  </a:lnTo>
                  <a:lnTo>
                    <a:pt x="2075" y="6"/>
                  </a:lnTo>
                  <a:lnTo>
                    <a:pt x="2091" y="6"/>
                  </a:lnTo>
                  <a:lnTo>
                    <a:pt x="2091" y="1"/>
                  </a:lnTo>
                  <a:close/>
                  <a:moveTo>
                    <a:pt x="2070" y="1"/>
                  </a:moveTo>
                  <a:lnTo>
                    <a:pt x="2054" y="1"/>
                  </a:lnTo>
                  <a:lnTo>
                    <a:pt x="2055" y="7"/>
                  </a:lnTo>
                  <a:lnTo>
                    <a:pt x="2070" y="6"/>
                  </a:lnTo>
                  <a:lnTo>
                    <a:pt x="2070" y="1"/>
                  </a:lnTo>
                  <a:close/>
                  <a:moveTo>
                    <a:pt x="2049" y="1"/>
                  </a:moveTo>
                  <a:lnTo>
                    <a:pt x="2034" y="2"/>
                  </a:lnTo>
                  <a:lnTo>
                    <a:pt x="2034" y="7"/>
                  </a:lnTo>
                  <a:lnTo>
                    <a:pt x="2049" y="7"/>
                  </a:lnTo>
                  <a:lnTo>
                    <a:pt x="2049" y="1"/>
                  </a:lnTo>
                  <a:close/>
                  <a:moveTo>
                    <a:pt x="2028" y="2"/>
                  </a:moveTo>
                  <a:lnTo>
                    <a:pt x="2013" y="2"/>
                  </a:lnTo>
                  <a:lnTo>
                    <a:pt x="2013" y="7"/>
                  </a:lnTo>
                  <a:lnTo>
                    <a:pt x="2029" y="7"/>
                  </a:lnTo>
                  <a:lnTo>
                    <a:pt x="2028" y="2"/>
                  </a:lnTo>
                  <a:close/>
                  <a:moveTo>
                    <a:pt x="2008" y="2"/>
                  </a:moveTo>
                  <a:lnTo>
                    <a:pt x="1992" y="2"/>
                  </a:lnTo>
                  <a:lnTo>
                    <a:pt x="1992" y="8"/>
                  </a:lnTo>
                  <a:lnTo>
                    <a:pt x="2008" y="7"/>
                  </a:lnTo>
                  <a:lnTo>
                    <a:pt x="2008" y="2"/>
                  </a:lnTo>
                  <a:close/>
                  <a:moveTo>
                    <a:pt x="1987" y="2"/>
                  </a:moveTo>
                  <a:lnTo>
                    <a:pt x="1971" y="2"/>
                  </a:lnTo>
                  <a:lnTo>
                    <a:pt x="1971" y="8"/>
                  </a:lnTo>
                  <a:lnTo>
                    <a:pt x="1987" y="8"/>
                  </a:lnTo>
                  <a:lnTo>
                    <a:pt x="1987" y="2"/>
                  </a:lnTo>
                  <a:close/>
                  <a:moveTo>
                    <a:pt x="1966" y="2"/>
                  </a:moveTo>
                  <a:lnTo>
                    <a:pt x="1951" y="3"/>
                  </a:lnTo>
                  <a:lnTo>
                    <a:pt x="1951" y="8"/>
                  </a:lnTo>
                  <a:lnTo>
                    <a:pt x="1966" y="8"/>
                  </a:lnTo>
                  <a:lnTo>
                    <a:pt x="1966" y="2"/>
                  </a:lnTo>
                  <a:close/>
                  <a:moveTo>
                    <a:pt x="1945" y="3"/>
                  </a:moveTo>
                  <a:lnTo>
                    <a:pt x="1930" y="3"/>
                  </a:lnTo>
                  <a:lnTo>
                    <a:pt x="1930" y="8"/>
                  </a:lnTo>
                  <a:lnTo>
                    <a:pt x="1945" y="8"/>
                  </a:lnTo>
                  <a:lnTo>
                    <a:pt x="1945" y="3"/>
                  </a:lnTo>
                  <a:close/>
                  <a:moveTo>
                    <a:pt x="1925" y="3"/>
                  </a:moveTo>
                  <a:lnTo>
                    <a:pt x="1909" y="3"/>
                  </a:lnTo>
                  <a:lnTo>
                    <a:pt x="1909" y="9"/>
                  </a:lnTo>
                  <a:lnTo>
                    <a:pt x="1925" y="8"/>
                  </a:lnTo>
                  <a:lnTo>
                    <a:pt x="1925" y="3"/>
                  </a:lnTo>
                  <a:close/>
                  <a:moveTo>
                    <a:pt x="1904" y="3"/>
                  </a:moveTo>
                  <a:lnTo>
                    <a:pt x="1888" y="3"/>
                  </a:lnTo>
                  <a:lnTo>
                    <a:pt x="1888" y="9"/>
                  </a:lnTo>
                  <a:lnTo>
                    <a:pt x="1904" y="9"/>
                  </a:lnTo>
                  <a:lnTo>
                    <a:pt x="1904" y="3"/>
                  </a:lnTo>
                  <a:close/>
                  <a:moveTo>
                    <a:pt x="1883" y="3"/>
                  </a:moveTo>
                  <a:lnTo>
                    <a:pt x="1867" y="4"/>
                  </a:lnTo>
                  <a:lnTo>
                    <a:pt x="1867" y="9"/>
                  </a:lnTo>
                  <a:lnTo>
                    <a:pt x="1883" y="9"/>
                  </a:lnTo>
                  <a:lnTo>
                    <a:pt x="1883" y="3"/>
                  </a:lnTo>
                  <a:close/>
                  <a:moveTo>
                    <a:pt x="1862" y="4"/>
                  </a:moveTo>
                  <a:lnTo>
                    <a:pt x="1847" y="4"/>
                  </a:lnTo>
                  <a:lnTo>
                    <a:pt x="1847" y="9"/>
                  </a:lnTo>
                  <a:lnTo>
                    <a:pt x="1862" y="9"/>
                  </a:lnTo>
                  <a:lnTo>
                    <a:pt x="1862" y="4"/>
                  </a:lnTo>
                  <a:close/>
                  <a:moveTo>
                    <a:pt x="1841" y="4"/>
                  </a:moveTo>
                  <a:lnTo>
                    <a:pt x="1826" y="4"/>
                  </a:lnTo>
                  <a:lnTo>
                    <a:pt x="1826" y="10"/>
                  </a:lnTo>
                  <a:lnTo>
                    <a:pt x="1841" y="9"/>
                  </a:lnTo>
                  <a:lnTo>
                    <a:pt x="1841" y="4"/>
                  </a:lnTo>
                  <a:close/>
                  <a:moveTo>
                    <a:pt x="1821" y="4"/>
                  </a:moveTo>
                  <a:lnTo>
                    <a:pt x="1805" y="4"/>
                  </a:lnTo>
                  <a:lnTo>
                    <a:pt x="1805" y="10"/>
                  </a:lnTo>
                  <a:lnTo>
                    <a:pt x="1821" y="10"/>
                  </a:lnTo>
                  <a:lnTo>
                    <a:pt x="1821" y="4"/>
                  </a:lnTo>
                  <a:close/>
                  <a:moveTo>
                    <a:pt x="1800" y="4"/>
                  </a:moveTo>
                  <a:lnTo>
                    <a:pt x="1784" y="5"/>
                  </a:lnTo>
                  <a:lnTo>
                    <a:pt x="1784" y="10"/>
                  </a:lnTo>
                  <a:lnTo>
                    <a:pt x="1800" y="10"/>
                  </a:lnTo>
                  <a:lnTo>
                    <a:pt x="1800" y="4"/>
                  </a:lnTo>
                  <a:close/>
                  <a:moveTo>
                    <a:pt x="1779" y="5"/>
                  </a:moveTo>
                  <a:lnTo>
                    <a:pt x="1763" y="5"/>
                  </a:lnTo>
                  <a:lnTo>
                    <a:pt x="1764" y="10"/>
                  </a:lnTo>
                  <a:lnTo>
                    <a:pt x="1779" y="10"/>
                  </a:lnTo>
                  <a:lnTo>
                    <a:pt x="1779" y="5"/>
                  </a:lnTo>
                  <a:close/>
                  <a:moveTo>
                    <a:pt x="1758" y="5"/>
                  </a:moveTo>
                  <a:lnTo>
                    <a:pt x="1743" y="5"/>
                  </a:lnTo>
                  <a:lnTo>
                    <a:pt x="1743" y="11"/>
                  </a:lnTo>
                  <a:lnTo>
                    <a:pt x="1758" y="10"/>
                  </a:lnTo>
                  <a:lnTo>
                    <a:pt x="1758" y="5"/>
                  </a:lnTo>
                  <a:close/>
                  <a:moveTo>
                    <a:pt x="1737" y="5"/>
                  </a:moveTo>
                  <a:lnTo>
                    <a:pt x="1722" y="5"/>
                  </a:lnTo>
                  <a:lnTo>
                    <a:pt x="1722" y="11"/>
                  </a:lnTo>
                  <a:lnTo>
                    <a:pt x="1738" y="11"/>
                  </a:lnTo>
                  <a:lnTo>
                    <a:pt x="1737" y="5"/>
                  </a:lnTo>
                  <a:close/>
                  <a:moveTo>
                    <a:pt x="1717" y="5"/>
                  </a:moveTo>
                  <a:lnTo>
                    <a:pt x="1701" y="6"/>
                  </a:lnTo>
                  <a:lnTo>
                    <a:pt x="1701" y="11"/>
                  </a:lnTo>
                  <a:lnTo>
                    <a:pt x="1717" y="11"/>
                  </a:lnTo>
                  <a:lnTo>
                    <a:pt x="1717" y="5"/>
                  </a:lnTo>
                  <a:close/>
                  <a:moveTo>
                    <a:pt x="1696" y="6"/>
                  </a:moveTo>
                  <a:lnTo>
                    <a:pt x="1680" y="6"/>
                  </a:lnTo>
                  <a:lnTo>
                    <a:pt x="1680" y="11"/>
                  </a:lnTo>
                  <a:lnTo>
                    <a:pt x="1696" y="11"/>
                  </a:lnTo>
                  <a:lnTo>
                    <a:pt x="1696" y="6"/>
                  </a:lnTo>
                  <a:close/>
                  <a:moveTo>
                    <a:pt x="1675" y="6"/>
                  </a:moveTo>
                  <a:lnTo>
                    <a:pt x="1660" y="6"/>
                  </a:lnTo>
                  <a:lnTo>
                    <a:pt x="1660" y="12"/>
                  </a:lnTo>
                  <a:lnTo>
                    <a:pt x="1675" y="11"/>
                  </a:lnTo>
                  <a:lnTo>
                    <a:pt x="1675" y="6"/>
                  </a:lnTo>
                  <a:close/>
                  <a:moveTo>
                    <a:pt x="1654" y="6"/>
                  </a:moveTo>
                  <a:lnTo>
                    <a:pt x="1639" y="6"/>
                  </a:lnTo>
                  <a:lnTo>
                    <a:pt x="1639" y="12"/>
                  </a:lnTo>
                  <a:lnTo>
                    <a:pt x="1654" y="12"/>
                  </a:lnTo>
                  <a:lnTo>
                    <a:pt x="1654" y="6"/>
                  </a:lnTo>
                  <a:close/>
                  <a:moveTo>
                    <a:pt x="1634" y="6"/>
                  </a:moveTo>
                  <a:lnTo>
                    <a:pt x="1618" y="7"/>
                  </a:lnTo>
                  <a:lnTo>
                    <a:pt x="1618" y="12"/>
                  </a:lnTo>
                  <a:lnTo>
                    <a:pt x="1634" y="12"/>
                  </a:lnTo>
                  <a:lnTo>
                    <a:pt x="1634" y="6"/>
                  </a:lnTo>
                  <a:close/>
                  <a:moveTo>
                    <a:pt x="1613" y="7"/>
                  </a:moveTo>
                  <a:lnTo>
                    <a:pt x="1597" y="7"/>
                  </a:lnTo>
                  <a:lnTo>
                    <a:pt x="1597" y="12"/>
                  </a:lnTo>
                  <a:lnTo>
                    <a:pt x="1613" y="12"/>
                  </a:lnTo>
                  <a:lnTo>
                    <a:pt x="1613" y="7"/>
                  </a:lnTo>
                  <a:close/>
                  <a:moveTo>
                    <a:pt x="1592" y="7"/>
                  </a:moveTo>
                  <a:lnTo>
                    <a:pt x="1577" y="7"/>
                  </a:lnTo>
                  <a:lnTo>
                    <a:pt x="1577" y="13"/>
                  </a:lnTo>
                  <a:lnTo>
                    <a:pt x="1592" y="12"/>
                  </a:lnTo>
                  <a:lnTo>
                    <a:pt x="1592" y="7"/>
                  </a:lnTo>
                  <a:close/>
                  <a:moveTo>
                    <a:pt x="1571" y="7"/>
                  </a:moveTo>
                  <a:lnTo>
                    <a:pt x="1556" y="7"/>
                  </a:lnTo>
                  <a:lnTo>
                    <a:pt x="1556" y="13"/>
                  </a:lnTo>
                  <a:lnTo>
                    <a:pt x="1571" y="13"/>
                  </a:lnTo>
                  <a:lnTo>
                    <a:pt x="1571" y="7"/>
                  </a:lnTo>
                  <a:close/>
                  <a:moveTo>
                    <a:pt x="1551" y="7"/>
                  </a:moveTo>
                  <a:lnTo>
                    <a:pt x="1535" y="8"/>
                  </a:lnTo>
                  <a:lnTo>
                    <a:pt x="1535" y="13"/>
                  </a:lnTo>
                  <a:lnTo>
                    <a:pt x="1551" y="13"/>
                  </a:lnTo>
                  <a:lnTo>
                    <a:pt x="1551" y="7"/>
                  </a:lnTo>
                  <a:close/>
                  <a:moveTo>
                    <a:pt x="1530" y="8"/>
                  </a:moveTo>
                  <a:lnTo>
                    <a:pt x="1514" y="8"/>
                  </a:lnTo>
                  <a:lnTo>
                    <a:pt x="1514" y="13"/>
                  </a:lnTo>
                  <a:lnTo>
                    <a:pt x="1530" y="13"/>
                  </a:lnTo>
                  <a:lnTo>
                    <a:pt x="1530" y="8"/>
                  </a:lnTo>
                  <a:close/>
                  <a:moveTo>
                    <a:pt x="1509" y="8"/>
                  </a:moveTo>
                  <a:lnTo>
                    <a:pt x="1493" y="8"/>
                  </a:lnTo>
                  <a:lnTo>
                    <a:pt x="1493" y="14"/>
                  </a:lnTo>
                  <a:lnTo>
                    <a:pt x="1509" y="13"/>
                  </a:lnTo>
                  <a:lnTo>
                    <a:pt x="1509" y="8"/>
                  </a:lnTo>
                  <a:close/>
                  <a:moveTo>
                    <a:pt x="1488" y="8"/>
                  </a:moveTo>
                  <a:lnTo>
                    <a:pt x="1473" y="8"/>
                  </a:lnTo>
                  <a:lnTo>
                    <a:pt x="1473" y="14"/>
                  </a:lnTo>
                  <a:lnTo>
                    <a:pt x="1488" y="14"/>
                  </a:lnTo>
                  <a:lnTo>
                    <a:pt x="1488" y="8"/>
                  </a:lnTo>
                  <a:close/>
                  <a:moveTo>
                    <a:pt x="1467" y="8"/>
                  </a:moveTo>
                  <a:lnTo>
                    <a:pt x="1452" y="9"/>
                  </a:lnTo>
                  <a:lnTo>
                    <a:pt x="1452" y="14"/>
                  </a:lnTo>
                  <a:lnTo>
                    <a:pt x="1467" y="14"/>
                  </a:lnTo>
                  <a:lnTo>
                    <a:pt x="1467" y="8"/>
                  </a:lnTo>
                  <a:close/>
                  <a:moveTo>
                    <a:pt x="1447" y="9"/>
                  </a:moveTo>
                  <a:lnTo>
                    <a:pt x="1431" y="9"/>
                  </a:lnTo>
                  <a:lnTo>
                    <a:pt x="1431" y="14"/>
                  </a:lnTo>
                  <a:lnTo>
                    <a:pt x="1447" y="14"/>
                  </a:lnTo>
                  <a:lnTo>
                    <a:pt x="1447" y="9"/>
                  </a:lnTo>
                  <a:close/>
                  <a:moveTo>
                    <a:pt x="1426" y="9"/>
                  </a:moveTo>
                  <a:lnTo>
                    <a:pt x="1410" y="9"/>
                  </a:lnTo>
                  <a:lnTo>
                    <a:pt x="1410" y="15"/>
                  </a:lnTo>
                  <a:lnTo>
                    <a:pt x="1426" y="14"/>
                  </a:lnTo>
                  <a:lnTo>
                    <a:pt x="1426" y="9"/>
                  </a:lnTo>
                  <a:close/>
                  <a:moveTo>
                    <a:pt x="1405" y="9"/>
                  </a:moveTo>
                  <a:lnTo>
                    <a:pt x="1389" y="9"/>
                  </a:lnTo>
                  <a:lnTo>
                    <a:pt x="1389" y="15"/>
                  </a:lnTo>
                  <a:lnTo>
                    <a:pt x="1405" y="15"/>
                  </a:lnTo>
                  <a:lnTo>
                    <a:pt x="1405" y="9"/>
                  </a:lnTo>
                  <a:close/>
                  <a:moveTo>
                    <a:pt x="1384" y="9"/>
                  </a:moveTo>
                  <a:lnTo>
                    <a:pt x="1369" y="10"/>
                  </a:lnTo>
                  <a:lnTo>
                    <a:pt x="1369" y="15"/>
                  </a:lnTo>
                  <a:lnTo>
                    <a:pt x="1384" y="15"/>
                  </a:lnTo>
                  <a:lnTo>
                    <a:pt x="1384" y="9"/>
                  </a:lnTo>
                  <a:close/>
                  <a:moveTo>
                    <a:pt x="1363" y="10"/>
                  </a:moveTo>
                  <a:lnTo>
                    <a:pt x="1348" y="10"/>
                  </a:lnTo>
                  <a:lnTo>
                    <a:pt x="1348" y="15"/>
                  </a:lnTo>
                  <a:lnTo>
                    <a:pt x="1364" y="15"/>
                  </a:lnTo>
                  <a:lnTo>
                    <a:pt x="1363" y="10"/>
                  </a:lnTo>
                  <a:close/>
                  <a:moveTo>
                    <a:pt x="1343" y="10"/>
                  </a:moveTo>
                  <a:lnTo>
                    <a:pt x="1327" y="10"/>
                  </a:lnTo>
                  <a:lnTo>
                    <a:pt x="1327" y="16"/>
                  </a:lnTo>
                  <a:lnTo>
                    <a:pt x="1343" y="16"/>
                  </a:lnTo>
                  <a:lnTo>
                    <a:pt x="1343" y="10"/>
                  </a:lnTo>
                  <a:close/>
                  <a:moveTo>
                    <a:pt x="1322" y="10"/>
                  </a:moveTo>
                  <a:lnTo>
                    <a:pt x="1306" y="10"/>
                  </a:lnTo>
                  <a:lnTo>
                    <a:pt x="1306" y="16"/>
                  </a:lnTo>
                  <a:lnTo>
                    <a:pt x="1322" y="16"/>
                  </a:lnTo>
                  <a:lnTo>
                    <a:pt x="1322" y="10"/>
                  </a:lnTo>
                  <a:close/>
                  <a:moveTo>
                    <a:pt x="1301" y="11"/>
                  </a:moveTo>
                  <a:lnTo>
                    <a:pt x="1286" y="11"/>
                  </a:lnTo>
                  <a:lnTo>
                    <a:pt x="1286" y="16"/>
                  </a:lnTo>
                  <a:lnTo>
                    <a:pt x="1301" y="16"/>
                  </a:lnTo>
                  <a:lnTo>
                    <a:pt x="1301" y="11"/>
                  </a:lnTo>
                  <a:close/>
                  <a:moveTo>
                    <a:pt x="1280" y="11"/>
                  </a:moveTo>
                  <a:lnTo>
                    <a:pt x="1265" y="11"/>
                  </a:lnTo>
                  <a:lnTo>
                    <a:pt x="1265" y="16"/>
                  </a:lnTo>
                  <a:lnTo>
                    <a:pt x="1280" y="16"/>
                  </a:lnTo>
                  <a:lnTo>
                    <a:pt x="1280" y="11"/>
                  </a:lnTo>
                  <a:close/>
                  <a:moveTo>
                    <a:pt x="1260" y="11"/>
                  </a:moveTo>
                  <a:lnTo>
                    <a:pt x="1244" y="11"/>
                  </a:lnTo>
                  <a:lnTo>
                    <a:pt x="1244" y="17"/>
                  </a:lnTo>
                  <a:lnTo>
                    <a:pt x="1260" y="17"/>
                  </a:lnTo>
                  <a:lnTo>
                    <a:pt x="1260" y="11"/>
                  </a:lnTo>
                  <a:close/>
                  <a:moveTo>
                    <a:pt x="1239" y="11"/>
                  </a:moveTo>
                  <a:lnTo>
                    <a:pt x="1223" y="11"/>
                  </a:lnTo>
                  <a:lnTo>
                    <a:pt x="1223" y="17"/>
                  </a:lnTo>
                  <a:lnTo>
                    <a:pt x="1239" y="17"/>
                  </a:lnTo>
                  <a:lnTo>
                    <a:pt x="1239" y="11"/>
                  </a:lnTo>
                  <a:close/>
                  <a:moveTo>
                    <a:pt x="1218" y="12"/>
                  </a:moveTo>
                  <a:lnTo>
                    <a:pt x="1202" y="12"/>
                  </a:lnTo>
                  <a:lnTo>
                    <a:pt x="1202" y="17"/>
                  </a:lnTo>
                  <a:lnTo>
                    <a:pt x="1218" y="17"/>
                  </a:lnTo>
                  <a:lnTo>
                    <a:pt x="1218" y="12"/>
                  </a:lnTo>
                  <a:close/>
                  <a:moveTo>
                    <a:pt x="1197" y="12"/>
                  </a:moveTo>
                  <a:lnTo>
                    <a:pt x="1182" y="12"/>
                  </a:lnTo>
                  <a:lnTo>
                    <a:pt x="1182" y="17"/>
                  </a:lnTo>
                  <a:lnTo>
                    <a:pt x="1197" y="17"/>
                  </a:lnTo>
                  <a:lnTo>
                    <a:pt x="1197" y="12"/>
                  </a:lnTo>
                  <a:close/>
                  <a:moveTo>
                    <a:pt x="1176" y="12"/>
                  </a:moveTo>
                  <a:lnTo>
                    <a:pt x="1161" y="12"/>
                  </a:lnTo>
                  <a:lnTo>
                    <a:pt x="1161" y="18"/>
                  </a:lnTo>
                  <a:lnTo>
                    <a:pt x="1176" y="18"/>
                  </a:lnTo>
                  <a:lnTo>
                    <a:pt x="1176" y="12"/>
                  </a:lnTo>
                  <a:close/>
                  <a:moveTo>
                    <a:pt x="1156" y="12"/>
                  </a:moveTo>
                  <a:lnTo>
                    <a:pt x="1140" y="12"/>
                  </a:lnTo>
                  <a:lnTo>
                    <a:pt x="1140" y="18"/>
                  </a:lnTo>
                  <a:lnTo>
                    <a:pt x="1156" y="18"/>
                  </a:lnTo>
                  <a:lnTo>
                    <a:pt x="1156" y="12"/>
                  </a:lnTo>
                  <a:close/>
                  <a:moveTo>
                    <a:pt x="1135" y="13"/>
                  </a:moveTo>
                  <a:lnTo>
                    <a:pt x="1119" y="13"/>
                  </a:lnTo>
                  <a:lnTo>
                    <a:pt x="1119" y="18"/>
                  </a:lnTo>
                  <a:lnTo>
                    <a:pt x="1135" y="18"/>
                  </a:lnTo>
                  <a:lnTo>
                    <a:pt x="1135" y="13"/>
                  </a:lnTo>
                  <a:close/>
                  <a:moveTo>
                    <a:pt x="1114" y="13"/>
                  </a:moveTo>
                  <a:lnTo>
                    <a:pt x="1098" y="13"/>
                  </a:lnTo>
                  <a:lnTo>
                    <a:pt x="1099" y="19"/>
                  </a:lnTo>
                  <a:lnTo>
                    <a:pt x="1114" y="18"/>
                  </a:lnTo>
                  <a:lnTo>
                    <a:pt x="1114" y="13"/>
                  </a:lnTo>
                  <a:close/>
                  <a:moveTo>
                    <a:pt x="1093" y="13"/>
                  </a:moveTo>
                  <a:lnTo>
                    <a:pt x="1078" y="13"/>
                  </a:lnTo>
                  <a:lnTo>
                    <a:pt x="1078" y="19"/>
                  </a:lnTo>
                  <a:lnTo>
                    <a:pt x="1093" y="19"/>
                  </a:lnTo>
                  <a:lnTo>
                    <a:pt x="1093" y="13"/>
                  </a:lnTo>
                  <a:close/>
                  <a:moveTo>
                    <a:pt x="1072" y="13"/>
                  </a:moveTo>
                  <a:lnTo>
                    <a:pt x="1057" y="14"/>
                  </a:lnTo>
                  <a:lnTo>
                    <a:pt x="1057" y="19"/>
                  </a:lnTo>
                  <a:lnTo>
                    <a:pt x="1073" y="19"/>
                  </a:lnTo>
                  <a:lnTo>
                    <a:pt x="1072" y="13"/>
                  </a:lnTo>
                  <a:close/>
                  <a:moveTo>
                    <a:pt x="1052" y="14"/>
                  </a:moveTo>
                  <a:lnTo>
                    <a:pt x="1036" y="14"/>
                  </a:lnTo>
                  <a:lnTo>
                    <a:pt x="1036" y="19"/>
                  </a:lnTo>
                  <a:lnTo>
                    <a:pt x="1052" y="19"/>
                  </a:lnTo>
                  <a:lnTo>
                    <a:pt x="1052" y="14"/>
                  </a:lnTo>
                  <a:close/>
                  <a:moveTo>
                    <a:pt x="1031" y="14"/>
                  </a:moveTo>
                  <a:lnTo>
                    <a:pt x="1015" y="14"/>
                  </a:lnTo>
                  <a:lnTo>
                    <a:pt x="1015" y="20"/>
                  </a:lnTo>
                  <a:lnTo>
                    <a:pt x="1031" y="19"/>
                  </a:lnTo>
                  <a:lnTo>
                    <a:pt x="1031" y="14"/>
                  </a:lnTo>
                  <a:close/>
                  <a:moveTo>
                    <a:pt x="1010" y="14"/>
                  </a:moveTo>
                  <a:lnTo>
                    <a:pt x="995" y="14"/>
                  </a:lnTo>
                  <a:lnTo>
                    <a:pt x="995" y="20"/>
                  </a:lnTo>
                  <a:lnTo>
                    <a:pt x="1010" y="20"/>
                  </a:lnTo>
                  <a:lnTo>
                    <a:pt x="1010" y="14"/>
                  </a:lnTo>
                  <a:close/>
                  <a:moveTo>
                    <a:pt x="989" y="14"/>
                  </a:moveTo>
                  <a:lnTo>
                    <a:pt x="974" y="15"/>
                  </a:lnTo>
                  <a:lnTo>
                    <a:pt x="974" y="20"/>
                  </a:lnTo>
                  <a:lnTo>
                    <a:pt x="989" y="20"/>
                  </a:lnTo>
                  <a:lnTo>
                    <a:pt x="989" y="14"/>
                  </a:lnTo>
                  <a:close/>
                  <a:moveTo>
                    <a:pt x="969" y="15"/>
                  </a:moveTo>
                  <a:lnTo>
                    <a:pt x="953" y="15"/>
                  </a:lnTo>
                  <a:lnTo>
                    <a:pt x="953" y="20"/>
                  </a:lnTo>
                  <a:lnTo>
                    <a:pt x="969" y="20"/>
                  </a:lnTo>
                  <a:lnTo>
                    <a:pt x="969" y="15"/>
                  </a:lnTo>
                  <a:close/>
                  <a:moveTo>
                    <a:pt x="948" y="15"/>
                  </a:moveTo>
                  <a:lnTo>
                    <a:pt x="932" y="15"/>
                  </a:lnTo>
                  <a:lnTo>
                    <a:pt x="932" y="21"/>
                  </a:lnTo>
                  <a:lnTo>
                    <a:pt x="948" y="20"/>
                  </a:lnTo>
                  <a:lnTo>
                    <a:pt x="948" y="15"/>
                  </a:lnTo>
                  <a:close/>
                  <a:moveTo>
                    <a:pt x="927" y="15"/>
                  </a:moveTo>
                  <a:lnTo>
                    <a:pt x="911" y="15"/>
                  </a:lnTo>
                  <a:lnTo>
                    <a:pt x="912" y="21"/>
                  </a:lnTo>
                  <a:lnTo>
                    <a:pt x="927" y="21"/>
                  </a:lnTo>
                  <a:lnTo>
                    <a:pt x="927" y="15"/>
                  </a:lnTo>
                  <a:close/>
                  <a:moveTo>
                    <a:pt x="906" y="15"/>
                  </a:moveTo>
                  <a:lnTo>
                    <a:pt x="891" y="16"/>
                  </a:lnTo>
                  <a:lnTo>
                    <a:pt x="891" y="21"/>
                  </a:lnTo>
                  <a:lnTo>
                    <a:pt x="906" y="21"/>
                  </a:lnTo>
                  <a:lnTo>
                    <a:pt x="906" y="15"/>
                  </a:lnTo>
                  <a:close/>
                  <a:moveTo>
                    <a:pt x="885" y="16"/>
                  </a:moveTo>
                  <a:lnTo>
                    <a:pt x="870" y="16"/>
                  </a:lnTo>
                  <a:lnTo>
                    <a:pt x="870" y="21"/>
                  </a:lnTo>
                  <a:lnTo>
                    <a:pt x="886" y="21"/>
                  </a:lnTo>
                  <a:lnTo>
                    <a:pt x="885" y="16"/>
                  </a:lnTo>
                  <a:close/>
                  <a:moveTo>
                    <a:pt x="865" y="16"/>
                  </a:moveTo>
                  <a:lnTo>
                    <a:pt x="849" y="16"/>
                  </a:lnTo>
                  <a:lnTo>
                    <a:pt x="849" y="22"/>
                  </a:lnTo>
                  <a:lnTo>
                    <a:pt x="865" y="21"/>
                  </a:lnTo>
                  <a:lnTo>
                    <a:pt x="865" y="16"/>
                  </a:lnTo>
                  <a:close/>
                  <a:moveTo>
                    <a:pt x="844" y="16"/>
                  </a:moveTo>
                  <a:lnTo>
                    <a:pt x="828" y="16"/>
                  </a:lnTo>
                  <a:lnTo>
                    <a:pt x="828" y="22"/>
                  </a:lnTo>
                  <a:lnTo>
                    <a:pt x="844" y="22"/>
                  </a:lnTo>
                  <a:lnTo>
                    <a:pt x="844" y="16"/>
                  </a:lnTo>
                  <a:close/>
                  <a:moveTo>
                    <a:pt x="823" y="16"/>
                  </a:moveTo>
                  <a:lnTo>
                    <a:pt x="808" y="17"/>
                  </a:lnTo>
                  <a:lnTo>
                    <a:pt x="808" y="22"/>
                  </a:lnTo>
                  <a:lnTo>
                    <a:pt x="823" y="22"/>
                  </a:lnTo>
                  <a:lnTo>
                    <a:pt x="823" y="16"/>
                  </a:lnTo>
                  <a:close/>
                  <a:moveTo>
                    <a:pt x="802" y="17"/>
                  </a:moveTo>
                  <a:lnTo>
                    <a:pt x="787" y="17"/>
                  </a:lnTo>
                  <a:lnTo>
                    <a:pt x="787" y="22"/>
                  </a:lnTo>
                  <a:lnTo>
                    <a:pt x="802" y="22"/>
                  </a:lnTo>
                  <a:lnTo>
                    <a:pt x="802" y="17"/>
                  </a:lnTo>
                  <a:close/>
                  <a:moveTo>
                    <a:pt x="782" y="17"/>
                  </a:moveTo>
                  <a:lnTo>
                    <a:pt x="766" y="17"/>
                  </a:lnTo>
                  <a:lnTo>
                    <a:pt x="766" y="23"/>
                  </a:lnTo>
                  <a:lnTo>
                    <a:pt x="782" y="22"/>
                  </a:lnTo>
                  <a:lnTo>
                    <a:pt x="782" y="17"/>
                  </a:lnTo>
                  <a:close/>
                  <a:moveTo>
                    <a:pt x="761" y="17"/>
                  </a:moveTo>
                  <a:lnTo>
                    <a:pt x="745" y="17"/>
                  </a:lnTo>
                  <a:lnTo>
                    <a:pt x="745" y="23"/>
                  </a:lnTo>
                  <a:lnTo>
                    <a:pt x="761" y="23"/>
                  </a:lnTo>
                  <a:lnTo>
                    <a:pt x="761" y="17"/>
                  </a:lnTo>
                  <a:close/>
                  <a:moveTo>
                    <a:pt x="740" y="17"/>
                  </a:moveTo>
                  <a:lnTo>
                    <a:pt x="724" y="18"/>
                  </a:lnTo>
                  <a:lnTo>
                    <a:pt x="724" y="23"/>
                  </a:lnTo>
                  <a:lnTo>
                    <a:pt x="740" y="23"/>
                  </a:lnTo>
                  <a:lnTo>
                    <a:pt x="740" y="17"/>
                  </a:lnTo>
                  <a:close/>
                  <a:moveTo>
                    <a:pt x="719" y="18"/>
                  </a:moveTo>
                  <a:lnTo>
                    <a:pt x="704" y="18"/>
                  </a:lnTo>
                  <a:lnTo>
                    <a:pt x="704" y="23"/>
                  </a:lnTo>
                  <a:lnTo>
                    <a:pt x="719" y="23"/>
                  </a:lnTo>
                  <a:lnTo>
                    <a:pt x="719" y="18"/>
                  </a:lnTo>
                  <a:close/>
                  <a:moveTo>
                    <a:pt x="698" y="18"/>
                  </a:moveTo>
                  <a:lnTo>
                    <a:pt x="683" y="18"/>
                  </a:lnTo>
                  <a:lnTo>
                    <a:pt x="683" y="24"/>
                  </a:lnTo>
                  <a:lnTo>
                    <a:pt x="698" y="23"/>
                  </a:lnTo>
                  <a:lnTo>
                    <a:pt x="698" y="18"/>
                  </a:lnTo>
                  <a:close/>
                  <a:moveTo>
                    <a:pt x="678" y="18"/>
                  </a:moveTo>
                  <a:lnTo>
                    <a:pt x="662" y="18"/>
                  </a:lnTo>
                  <a:lnTo>
                    <a:pt x="662" y="24"/>
                  </a:lnTo>
                  <a:lnTo>
                    <a:pt x="678" y="24"/>
                  </a:lnTo>
                  <a:lnTo>
                    <a:pt x="678" y="18"/>
                  </a:lnTo>
                  <a:close/>
                  <a:moveTo>
                    <a:pt x="657" y="19"/>
                  </a:moveTo>
                  <a:lnTo>
                    <a:pt x="641" y="19"/>
                  </a:lnTo>
                  <a:lnTo>
                    <a:pt x="641" y="24"/>
                  </a:lnTo>
                  <a:lnTo>
                    <a:pt x="657" y="24"/>
                  </a:lnTo>
                  <a:lnTo>
                    <a:pt x="657" y="19"/>
                  </a:lnTo>
                  <a:close/>
                  <a:moveTo>
                    <a:pt x="636" y="19"/>
                  </a:moveTo>
                  <a:lnTo>
                    <a:pt x="620" y="19"/>
                  </a:lnTo>
                  <a:lnTo>
                    <a:pt x="621" y="24"/>
                  </a:lnTo>
                  <a:lnTo>
                    <a:pt x="636" y="24"/>
                  </a:lnTo>
                  <a:lnTo>
                    <a:pt x="636" y="19"/>
                  </a:lnTo>
                  <a:close/>
                  <a:moveTo>
                    <a:pt x="615" y="19"/>
                  </a:moveTo>
                  <a:lnTo>
                    <a:pt x="600" y="19"/>
                  </a:lnTo>
                  <a:lnTo>
                    <a:pt x="600" y="25"/>
                  </a:lnTo>
                  <a:lnTo>
                    <a:pt x="615" y="25"/>
                  </a:lnTo>
                  <a:lnTo>
                    <a:pt x="615" y="19"/>
                  </a:lnTo>
                  <a:close/>
                  <a:moveTo>
                    <a:pt x="594" y="19"/>
                  </a:moveTo>
                  <a:lnTo>
                    <a:pt x="579" y="19"/>
                  </a:lnTo>
                  <a:lnTo>
                    <a:pt x="579" y="25"/>
                  </a:lnTo>
                  <a:lnTo>
                    <a:pt x="595" y="25"/>
                  </a:lnTo>
                  <a:lnTo>
                    <a:pt x="594" y="19"/>
                  </a:lnTo>
                  <a:close/>
                  <a:moveTo>
                    <a:pt x="574" y="20"/>
                  </a:moveTo>
                  <a:lnTo>
                    <a:pt x="558" y="20"/>
                  </a:lnTo>
                  <a:lnTo>
                    <a:pt x="558" y="25"/>
                  </a:lnTo>
                  <a:lnTo>
                    <a:pt x="574" y="25"/>
                  </a:lnTo>
                  <a:lnTo>
                    <a:pt x="574" y="20"/>
                  </a:lnTo>
                  <a:close/>
                  <a:moveTo>
                    <a:pt x="553" y="20"/>
                  </a:moveTo>
                  <a:lnTo>
                    <a:pt x="537" y="20"/>
                  </a:lnTo>
                  <a:lnTo>
                    <a:pt x="537" y="25"/>
                  </a:lnTo>
                  <a:lnTo>
                    <a:pt x="553" y="25"/>
                  </a:lnTo>
                  <a:lnTo>
                    <a:pt x="553" y="20"/>
                  </a:lnTo>
                  <a:close/>
                  <a:moveTo>
                    <a:pt x="532" y="20"/>
                  </a:moveTo>
                  <a:lnTo>
                    <a:pt x="517" y="20"/>
                  </a:lnTo>
                  <a:lnTo>
                    <a:pt x="517" y="26"/>
                  </a:lnTo>
                  <a:lnTo>
                    <a:pt x="532" y="26"/>
                  </a:lnTo>
                  <a:lnTo>
                    <a:pt x="532" y="20"/>
                  </a:lnTo>
                  <a:close/>
                  <a:moveTo>
                    <a:pt x="511" y="20"/>
                  </a:moveTo>
                  <a:lnTo>
                    <a:pt x="496" y="20"/>
                  </a:lnTo>
                  <a:lnTo>
                    <a:pt x="496" y="26"/>
                  </a:lnTo>
                  <a:lnTo>
                    <a:pt x="511" y="26"/>
                  </a:lnTo>
                  <a:lnTo>
                    <a:pt x="511" y="20"/>
                  </a:lnTo>
                  <a:close/>
                  <a:moveTo>
                    <a:pt x="491" y="21"/>
                  </a:moveTo>
                  <a:lnTo>
                    <a:pt x="475" y="21"/>
                  </a:lnTo>
                  <a:lnTo>
                    <a:pt x="475" y="26"/>
                  </a:lnTo>
                  <a:lnTo>
                    <a:pt x="491" y="26"/>
                  </a:lnTo>
                  <a:lnTo>
                    <a:pt x="491" y="21"/>
                  </a:lnTo>
                  <a:close/>
                  <a:moveTo>
                    <a:pt x="470" y="21"/>
                  </a:moveTo>
                  <a:lnTo>
                    <a:pt x="454" y="21"/>
                  </a:lnTo>
                  <a:lnTo>
                    <a:pt x="454" y="26"/>
                  </a:lnTo>
                  <a:lnTo>
                    <a:pt x="470" y="26"/>
                  </a:lnTo>
                  <a:lnTo>
                    <a:pt x="470" y="21"/>
                  </a:lnTo>
                  <a:close/>
                  <a:moveTo>
                    <a:pt x="449" y="21"/>
                  </a:moveTo>
                  <a:lnTo>
                    <a:pt x="433" y="21"/>
                  </a:lnTo>
                  <a:lnTo>
                    <a:pt x="433" y="27"/>
                  </a:lnTo>
                  <a:lnTo>
                    <a:pt x="449" y="27"/>
                  </a:lnTo>
                  <a:lnTo>
                    <a:pt x="449" y="21"/>
                  </a:lnTo>
                  <a:close/>
                  <a:moveTo>
                    <a:pt x="428" y="21"/>
                  </a:moveTo>
                  <a:lnTo>
                    <a:pt x="413" y="22"/>
                  </a:lnTo>
                  <a:lnTo>
                    <a:pt x="413" y="27"/>
                  </a:lnTo>
                  <a:lnTo>
                    <a:pt x="428" y="27"/>
                  </a:lnTo>
                  <a:lnTo>
                    <a:pt x="428" y="21"/>
                  </a:lnTo>
                  <a:close/>
                  <a:moveTo>
                    <a:pt x="407" y="22"/>
                  </a:moveTo>
                  <a:lnTo>
                    <a:pt x="392" y="22"/>
                  </a:lnTo>
                  <a:lnTo>
                    <a:pt x="392" y="27"/>
                  </a:lnTo>
                  <a:lnTo>
                    <a:pt x="407" y="27"/>
                  </a:lnTo>
                  <a:lnTo>
                    <a:pt x="407" y="22"/>
                  </a:lnTo>
                  <a:close/>
                  <a:moveTo>
                    <a:pt x="387" y="22"/>
                  </a:moveTo>
                  <a:lnTo>
                    <a:pt x="371" y="22"/>
                  </a:lnTo>
                  <a:lnTo>
                    <a:pt x="371" y="28"/>
                  </a:lnTo>
                  <a:lnTo>
                    <a:pt x="387" y="27"/>
                  </a:lnTo>
                  <a:lnTo>
                    <a:pt x="387" y="22"/>
                  </a:lnTo>
                  <a:close/>
                  <a:moveTo>
                    <a:pt x="366" y="22"/>
                  </a:moveTo>
                  <a:lnTo>
                    <a:pt x="350" y="22"/>
                  </a:lnTo>
                  <a:lnTo>
                    <a:pt x="350" y="28"/>
                  </a:lnTo>
                  <a:lnTo>
                    <a:pt x="366" y="28"/>
                  </a:lnTo>
                  <a:lnTo>
                    <a:pt x="366" y="22"/>
                  </a:lnTo>
                  <a:close/>
                  <a:moveTo>
                    <a:pt x="345" y="22"/>
                  </a:moveTo>
                  <a:lnTo>
                    <a:pt x="330" y="23"/>
                  </a:lnTo>
                  <a:lnTo>
                    <a:pt x="330" y="28"/>
                  </a:lnTo>
                  <a:lnTo>
                    <a:pt x="345" y="28"/>
                  </a:lnTo>
                  <a:lnTo>
                    <a:pt x="345" y="22"/>
                  </a:lnTo>
                  <a:close/>
                  <a:moveTo>
                    <a:pt x="324" y="23"/>
                  </a:moveTo>
                  <a:lnTo>
                    <a:pt x="309" y="23"/>
                  </a:lnTo>
                  <a:lnTo>
                    <a:pt x="309" y="28"/>
                  </a:lnTo>
                  <a:lnTo>
                    <a:pt x="324" y="28"/>
                  </a:lnTo>
                  <a:lnTo>
                    <a:pt x="324" y="23"/>
                  </a:lnTo>
                  <a:close/>
                  <a:moveTo>
                    <a:pt x="304" y="23"/>
                  </a:moveTo>
                  <a:lnTo>
                    <a:pt x="288" y="23"/>
                  </a:lnTo>
                  <a:lnTo>
                    <a:pt x="288" y="29"/>
                  </a:lnTo>
                  <a:lnTo>
                    <a:pt x="304" y="28"/>
                  </a:lnTo>
                  <a:lnTo>
                    <a:pt x="304" y="23"/>
                  </a:lnTo>
                  <a:close/>
                  <a:moveTo>
                    <a:pt x="283" y="23"/>
                  </a:moveTo>
                  <a:lnTo>
                    <a:pt x="267" y="23"/>
                  </a:lnTo>
                  <a:lnTo>
                    <a:pt x="267" y="29"/>
                  </a:lnTo>
                  <a:lnTo>
                    <a:pt x="283" y="29"/>
                  </a:lnTo>
                  <a:lnTo>
                    <a:pt x="283" y="23"/>
                  </a:lnTo>
                  <a:close/>
                  <a:moveTo>
                    <a:pt x="262" y="23"/>
                  </a:moveTo>
                  <a:lnTo>
                    <a:pt x="246" y="24"/>
                  </a:lnTo>
                  <a:lnTo>
                    <a:pt x="246" y="29"/>
                  </a:lnTo>
                  <a:lnTo>
                    <a:pt x="262" y="29"/>
                  </a:lnTo>
                  <a:lnTo>
                    <a:pt x="262" y="23"/>
                  </a:lnTo>
                  <a:close/>
                  <a:moveTo>
                    <a:pt x="241" y="24"/>
                  </a:moveTo>
                  <a:lnTo>
                    <a:pt x="226" y="24"/>
                  </a:lnTo>
                  <a:lnTo>
                    <a:pt x="226" y="29"/>
                  </a:lnTo>
                  <a:lnTo>
                    <a:pt x="241" y="29"/>
                  </a:lnTo>
                  <a:lnTo>
                    <a:pt x="241" y="24"/>
                  </a:lnTo>
                  <a:close/>
                  <a:moveTo>
                    <a:pt x="220" y="24"/>
                  </a:moveTo>
                  <a:lnTo>
                    <a:pt x="205" y="24"/>
                  </a:lnTo>
                  <a:lnTo>
                    <a:pt x="205" y="30"/>
                  </a:lnTo>
                  <a:lnTo>
                    <a:pt x="220" y="29"/>
                  </a:lnTo>
                  <a:lnTo>
                    <a:pt x="220" y="24"/>
                  </a:lnTo>
                  <a:close/>
                  <a:moveTo>
                    <a:pt x="200" y="24"/>
                  </a:moveTo>
                  <a:lnTo>
                    <a:pt x="184" y="24"/>
                  </a:lnTo>
                  <a:lnTo>
                    <a:pt x="184" y="30"/>
                  </a:lnTo>
                  <a:lnTo>
                    <a:pt x="200" y="30"/>
                  </a:lnTo>
                  <a:lnTo>
                    <a:pt x="200" y="24"/>
                  </a:lnTo>
                  <a:close/>
                  <a:moveTo>
                    <a:pt x="179" y="24"/>
                  </a:moveTo>
                  <a:lnTo>
                    <a:pt x="163" y="25"/>
                  </a:lnTo>
                  <a:lnTo>
                    <a:pt x="163" y="30"/>
                  </a:lnTo>
                  <a:lnTo>
                    <a:pt x="179" y="30"/>
                  </a:lnTo>
                  <a:lnTo>
                    <a:pt x="179" y="24"/>
                  </a:lnTo>
                  <a:close/>
                  <a:moveTo>
                    <a:pt x="158" y="25"/>
                  </a:moveTo>
                  <a:lnTo>
                    <a:pt x="143" y="25"/>
                  </a:lnTo>
                  <a:lnTo>
                    <a:pt x="143" y="30"/>
                  </a:lnTo>
                  <a:lnTo>
                    <a:pt x="158" y="30"/>
                  </a:lnTo>
                  <a:lnTo>
                    <a:pt x="158" y="25"/>
                  </a:lnTo>
                  <a:close/>
                  <a:moveTo>
                    <a:pt x="137" y="25"/>
                  </a:moveTo>
                  <a:lnTo>
                    <a:pt x="122" y="25"/>
                  </a:lnTo>
                  <a:lnTo>
                    <a:pt x="122" y="31"/>
                  </a:lnTo>
                  <a:lnTo>
                    <a:pt x="137" y="30"/>
                  </a:lnTo>
                  <a:lnTo>
                    <a:pt x="137" y="25"/>
                  </a:lnTo>
                  <a:close/>
                  <a:moveTo>
                    <a:pt x="117" y="25"/>
                  </a:moveTo>
                  <a:lnTo>
                    <a:pt x="101" y="25"/>
                  </a:lnTo>
                  <a:lnTo>
                    <a:pt x="101" y="31"/>
                  </a:lnTo>
                  <a:lnTo>
                    <a:pt x="117" y="31"/>
                  </a:lnTo>
                  <a:lnTo>
                    <a:pt x="117" y="25"/>
                  </a:lnTo>
                  <a:close/>
                  <a:moveTo>
                    <a:pt x="96" y="25"/>
                  </a:moveTo>
                  <a:lnTo>
                    <a:pt x="80" y="26"/>
                  </a:lnTo>
                  <a:lnTo>
                    <a:pt x="80" y="31"/>
                  </a:lnTo>
                  <a:lnTo>
                    <a:pt x="96" y="31"/>
                  </a:lnTo>
                  <a:lnTo>
                    <a:pt x="96" y="25"/>
                  </a:lnTo>
                  <a:close/>
                  <a:moveTo>
                    <a:pt x="75" y="26"/>
                  </a:moveTo>
                  <a:lnTo>
                    <a:pt x="59" y="26"/>
                  </a:lnTo>
                  <a:lnTo>
                    <a:pt x="59" y="31"/>
                  </a:lnTo>
                  <a:lnTo>
                    <a:pt x="75" y="31"/>
                  </a:lnTo>
                  <a:lnTo>
                    <a:pt x="75" y="26"/>
                  </a:lnTo>
                  <a:close/>
                  <a:moveTo>
                    <a:pt x="54" y="26"/>
                  </a:moveTo>
                  <a:lnTo>
                    <a:pt x="39" y="26"/>
                  </a:lnTo>
                  <a:lnTo>
                    <a:pt x="39" y="32"/>
                  </a:lnTo>
                  <a:lnTo>
                    <a:pt x="54" y="31"/>
                  </a:lnTo>
                  <a:lnTo>
                    <a:pt x="54" y="26"/>
                  </a:lnTo>
                  <a:close/>
                  <a:moveTo>
                    <a:pt x="33" y="26"/>
                  </a:moveTo>
                  <a:lnTo>
                    <a:pt x="18" y="26"/>
                  </a:lnTo>
                  <a:lnTo>
                    <a:pt x="18" y="32"/>
                  </a:lnTo>
                  <a:lnTo>
                    <a:pt x="33" y="32"/>
                  </a:lnTo>
                  <a:lnTo>
                    <a:pt x="33" y="26"/>
                  </a:lnTo>
                  <a:close/>
                  <a:moveTo>
                    <a:pt x="13" y="26"/>
                  </a:moveTo>
                  <a:lnTo>
                    <a:pt x="0" y="27"/>
                  </a:lnTo>
                  <a:lnTo>
                    <a:pt x="1" y="32"/>
                  </a:lnTo>
                  <a:lnTo>
                    <a:pt x="13" y="32"/>
                  </a:lnTo>
                  <a:lnTo>
                    <a:pt x="13" y="26"/>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AT" dirty="0"/>
            </a:p>
          </p:txBody>
        </p:sp>
        <p:sp>
          <p:nvSpPr>
            <p:cNvPr id="55" name="Freeform 52"/>
            <p:cNvSpPr>
              <a:spLocks/>
            </p:cNvSpPr>
            <p:nvPr/>
          </p:nvSpPr>
          <p:spPr bwMode="auto">
            <a:xfrm>
              <a:off x="6139" y="2111"/>
              <a:ext cx="92" cy="88"/>
            </a:xfrm>
            <a:custGeom>
              <a:avLst/>
              <a:gdLst>
                <a:gd name="T0" fmla="*/ 0 w 92"/>
                <a:gd name="T1" fmla="*/ 23 h 88"/>
                <a:gd name="T2" fmla="*/ 17 w 92"/>
                <a:gd name="T3" fmla="*/ 0 h 88"/>
                <a:gd name="T4" fmla="*/ 46 w 92"/>
                <a:gd name="T5" fmla="*/ 25 h 88"/>
                <a:gd name="T6" fmla="*/ 74 w 92"/>
                <a:gd name="T7" fmla="*/ 0 h 88"/>
                <a:gd name="T8" fmla="*/ 92 w 92"/>
                <a:gd name="T9" fmla="*/ 23 h 88"/>
                <a:gd name="T10" fmla="*/ 67 w 92"/>
                <a:gd name="T11" fmla="*/ 44 h 88"/>
                <a:gd name="T12" fmla="*/ 92 w 92"/>
                <a:gd name="T13" fmla="*/ 65 h 88"/>
                <a:gd name="T14" fmla="*/ 74 w 92"/>
                <a:gd name="T15" fmla="*/ 88 h 88"/>
                <a:gd name="T16" fmla="*/ 46 w 92"/>
                <a:gd name="T17" fmla="*/ 63 h 88"/>
                <a:gd name="T18" fmla="*/ 17 w 92"/>
                <a:gd name="T19" fmla="*/ 88 h 88"/>
                <a:gd name="T20" fmla="*/ 0 w 92"/>
                <a:gd name="T21" fmla="*/ 65 h 88"/>
                <a:gd name="T22" fmla="*/ 24 w 92"/>
                <a:gd name="T23" fmla="*/ 44 h 88"/>
                <a:gd name="T24" fmla="*/ 0 w 92"/>
                <a:gd name="T25" fmla="*/ 23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2" h="88">
                  <a:moveTo>
                    <a:pt x="0" y="23"/>
                  </a:moveTo>
                  <a:lnTo>
                    <a:pt x="17" y="0"/>
                  </a:lnTo>
                  <a:lnTo>
                    <a:pt x="46" y="25"/>
                  </a:lnTo>
                  <a:lnTo>
                    <a:pt x="74" y="0"/>
                  </a:lnTo>
                  <a:lnTo>
                    <a:pt x="92" y="23"/>
                  </a:lnTo>
                  <a:lnTo>
                    <a:pt x="67" y="44"/>
                  </a:lnTo>
                  <a:lnTo>
                    <a:pt x="92" y="65"/>
                  </a:lnTo>
                  <a:lnTo>
                    <a:pt x="74" y="88"/>
                  </a:lnTo>
                  <a:lnTo>
                    <a:pt x="46" y="63"/>
                  </a:lnTo>
                  <a:lnTo>
                    <a:pt x="17" y="88"/>
                  </a:lnTo>
                  <a:lnTo>
                    <a:pt x="0" y="65"/>
                  </a:lnTo>
                  <a:lnTo>
                    <a:pt x="24" y="44"/>
                  </a:lnTo>
                  <a:lnTo>
                    <a:pt x="0" y="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56" name="Freeform 53"/>
            <p:cNvSpPr>
              <a:spLocks/>
            </p:cNvSpPr>
            <p:nvPr/>
          </p:nvSpPr>
          <p:spPr bwMode="auto">
            <a:xfrm>
              <a:off x="6139" y="2111"/>
              <a:ext cx="92" cy="88"/>
            </a:xfrm>
            <a:custGeom>
              <a:avLst/>
              <a:gdLst>
                <a:gd name="T0" fmla="*/ 0 w 92"/>
                <a:gd name="T1" fmla="*/ 23 h 88"/>
                <a:gd name="T2" fmla="*/ 17 w 92"/>
                <a:gd name="T3" fmla="*/ 0 h 88"/>
                <a:gd name="T4" fmla="*/ 46 w 92"/>
                <a:gd name="T5" fmla="*/ 25 h 88"/>
                <a:gd name="T6" fmla="*/ 74 w 92"/>
                <a:gd name="T7" fmla="*/ 0 h 88"/>
                <a:gd name="T8" fmla="*/ 92 w 92"/>
                <a:gd name="T9" fmla="*/ 23 h 88"/>
                <a:gd name="T10" fmla="*/ 67 w 92"/>
                <a:gd name="T11" fmla="*/ 44 h 88"/>
                <a:gd name="T12" fmla="*/ 92 w 92"/>
                <a:gd name="T13" fmla="*/ 65 h 88"/>
                <a:gd name="T14" fmla="*/ 74 w 92"/>
                <a:gd name="T15" fmla="*/ 88 h 88"/>
                <a:gd name="T16" fmla="*/ 46 w 92"/>
                <a:gd name="T17" fmla="*/ 63 h 88"/>
                <a:gd name="T18" fmla="*/ 17 w 92"/>
                <a:gd name="T19" fmla="*/ 88 h 88"/>
                <a:gd name="T20" fmla="*/ 0 w 92"/>
                <a:gd name="T21" fmla="*/ 65 h 88"/>
                <a:gd name="T22" fmla="*/ 24 w 92"/>
                <a:gd name="T23" fmla="*/ 44 h 88"/>
                <a:gd name="T24" fmla="*/ 0 w 92"/>
                <a:gd name="T25" fmla="*/ 23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2" h="88">
                  <a:moveTo>
                    <a:pt x="0" y="23"/>
                  </a:moveTo>
                  <a:lnTo>
                    <a:pt x="17" y="0"/>
                  </a:lnTo>
                  <a:lnTo>
                    <a:pt x="46" y="25"/>
                  </a:lnTo>
                  <a:lnTo>
                    <a:pt x="74" y="0"/>
                  </a:lnTo>
                  <a:lnTo>
                    <a:pt x="92" y="23"/>
                  </a:lnTo>
                  <a:lnTo>
                    <a:pt x="67" y="44"/>
                  </a:lnTo>
                  <a:lnTo>
                    <a:pt x="92" y="65"/>
                  </a:lnTo>
                  <a:lnTo>
                    <a:pt x="74" y="88"/>
                  </a:lnTo>
                  <a:lnTo>
                    <a:pt x="46" y="63"/>
                  </a:lnTo>
                  <a:lnTo>
                    <a:pt x="17" y="88"/>
                  </a:lnTo>
                  <a:lnTo>
                    <a:pt x="0" y="65"/>
                  </a:lnTo>
                  <a:lnTo>
                    <a:pt x="24" y="44"/>
                  </a:lnTo>
                  <a:lnTo>
                    <a:pt x="0" y="23"/>
                  </a:lnTo>
                  <a:close/>
                </a:path>
              </a:pathLst>
            </a:custGeom>
            <a:noFill/>
            <a:ln w="1587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AT" dirty="0"/>
            </a:p>
          </p:txBody>
        </p:sp>
        <p:sp>
          <p:nvSpPr>
            <p:cNvPr id="57" name="Freeform 54"/>
            <p:cNvSpPr>
              <a:spLocks noEditPoints="1"/>
            </p:cNvSpPr>
            <p:nvPr/>
          </p:nvSpPr>
          <p:spPr bwMode="auto">
            <a:xfrm>
              <a:off x="6168" y="1510"/>
              <a:ext cx="23" cy="2017"/>
            </a:xfrm>
            <a:custGeom>
              <a:avLst/>
              <a:gdLst>
                <a:gd name="T0" fmla="*/ 23 w 23"/>
                <a:gd name="T1" fmla="*/ 38 h 2017"/>
                <a:gd name="T2" fmla="*/ 18 w 23"/>
                <a:gd name="T3" fmla="*/ 65 h 2017"/>
                <a:gd name="T4" fmla="*/ 23 w 23"/>
                <a:gd name="T5" fmla="*/ 88 h 2017"/>
                <a:gd name="T6" fmla="*/ 17 w 23"/>
                <a:gd name="T7" fmla="*/ 148 h 2017"/>
                <a:gd name="T8" fmla="*/ 17 w 23"/>
                <a:gd name="T9" fmla="*/ 153 h 2017"/>
                <a:gd name="T10" fmla="*/ 21 w 23"/>
                <a:gd name="T11" fmla="*/ 214 h 2017"/>
                <a:gd name="T12" fmla="*/ 16 w 23"/>
                <a:gd name="T13" fmla="*/ 241 h 2017"/>
                <a:gd name="T14" fmla="*/ 21 w 23"/>
                <a:gd name="T15" fmla="*/ 263 h 2017"/>
                <a:gd name="T16" fmla="*/ 15 w 23"/>
                <a:gd name="T17" fmla="*/ 324 h 2017"/>
                <a:gd name="T18" fmla="*/ 15 w 23"/>
                <a:gd name="T19" fmla="*/ 329 h 2017"/>
                <a:gd name="T20" fmla="*/ 20 w 23"/>
                <a:gd name="T21" fmla="*/ 390 h 2017"/>
                <a:gd name="T22" fmla="*/ 14 w 23"/>
                <a:gd name="T23" fmla="*/ 417 h 2017"/>
                <a:gd name="T24" fmla="*/ 19 w 23"/>
                <a:gd name="T25" fmla="*/ 439 h 2017"/>
                <a:gd name="T26" fmla="*/ 14 w 23"/>
                <a:gd name="T27" fmla="*/ 500 h 2017"/>
                <a:gd name="T28" fmla="*/ 14 w 23"/>
                <a:gd name="T29" fmla="*/ 505 h 2017"/>
                <a:gd name="T30" fmla="*/ 18 w 23"/>
                <a:gd name="T31" fmla="*/ 566 h 2017"/>
                <a:gd name="T32" fmla="*/ 13 w 23"/>
                <a:gd name="T33" fmla="*/ 593 h 2017"/>
                <a:gd name="T34" fmla="*/ 18 w 23"/>
                <a:gd name="T35" fmla="*/ 615 h 2017"/>
                <a:gd name="T36" fmla="*/ 12 w 23"/>
                <a:gd name="T37" fmla="*/ 676 h 2017"/>
                <a:gd name="T38" fmla="*/ 12 w 23"/>
                <a:gd name="T39" fmla="*/ 681 h 2017"/>
                <a:gd name="T40" fmla="*/ 17 w 23"/>
                <a:gd name="T41" fmla="*/ 742 h 2017"/>
                <a:gd name="T42" fmla="*/ 11 w 23"/>
                <a:gd name="T43" fmla="*/ 769 h 2017"/>
                <a:gd name="T44" fmla="*/ 16 w 23"/>
                <a:gd name="T45" fmla="*/ 791 h 2017"/>
                <a:gd name="T46" fmla="*/ 10 w 23"/>
                <a:gd name="T47" fmla="*/ 851 h 2017"/>
                <a:gd name="T48" fmla="*/ 10 w 23"/>
                <a:gd name="T49" fmla="*/ 857 h 2017"/>
                <a:gd name="T50" fmla="*/ 15 w 23"/>
                <a:gd name="T51" fmla="*/ 917 h 2017"/>
                <a:gd name="T52" fmla="*/ 10 w 23"/>
                <a:gd name="T53" fmla="*/ 945 h 2017"/>
                <a:gd name="T54" fmla="*/ 15 w 23"/>
                <a:gd name="T55" fmla="*/ 967 h 2017"/>
                <a:gd name="T56" fmla="*/ 9 w 23"/>
                <a:gd name="T57" fmla="*/ 1027 h 2017"/>
                <a:gd name="T58" fmla="*/ 9 w 23"/>
                <a:gd name="T59" fmla="*/ 1033 h 2017"/>
                <a:gd name="T60" fmla="*/ 13 w 23"/>
                <a:gd name="T61" fmla="*/ 1093 h 2017"/>
                <a:gd name="T62" fmla="*/ 8 w 23"/>
                <a:gd name="T63" fmla="*/ 1121 h 2017"/>
                <a:gd name="T64" fmla="*/ 13 w 23"/>
                <a:gd name="T65" fmla="*/ 1143 h 2017"/>
                <a:gd name="T66" fmla="*/ 7 w 23"/>
                <a:gd name="T67" fmla="*/ 1203 h 2017"/>
                <a:gd name="T68" fmla="*/ 7 w 23"/>
                <a:gd name="T69" fmla="*/ 1209 h 2017"/>
                <a:gd name="T70" fmla="*/ 12 w 23"/>
                <a:gd name="T71" fmla="*/ 1269 h 2017"/>
                <a:gd name="T72" fmla="*/ 6 w 23"/>
                <a:gd name="T73" fmla="*/ 1297 h 2017"/>
                <a:gd name="T74" fmla="*/ 11 w 23"/>
                <a:gd name="T75" fmla="*/ 1319 h 2017"/>
                <a:gd name="T76" fmla="*/ 6 w 23"/>
                <a:gd name="T77" fmla="*/ 1379 h 2017"/>
                <a:gd name="T78" fmla="*/ 6 w 23"/>
                <a:gd name="T79" fmla="*/ 1385 h 2017"/>
                <a:gd name="T80" fmla="*/ 10 w 23"/>
                <a:gd name="T81" fmla="*/ 1445 h 2017"/>
                <a:gd name="T82" fmla="*/ 5 w 23"/>
                <a:gd name="T83" fmla="*/ 1472 h 2017"/>
                <a:gd name="T84" fmla="*/ 10 w 23"/>
                <a:gd name="T85" fmla="*/ 1495 h 2017"/>
                <a:gd name="T86" fmla="*/ 4 w 23"/>
                <a:gd name="T87" fmla="*/ 1555 h 2017"/>
                <a:gd name="T88" fmla="*/ 4 w 23"/>
                <a:gd name="T89" fmla="*/ 1560 h 2017"/>
                <a:gd name="T90" fmla="*/ 9 w 23"/>
                <a:gd name="T91" fmla="*/ 1621 h 2017"/>
                <a:gd name="T92" fmla="*/ 3 w 23"/>
                <a:gd name="T93" fmla="*/ 1648 h 2017"/>
                <a:gd name="T94" fmla="*/ 8 w 23"/>
                <a:gd name="T95" fmla="*/ 1670 h 2017"/>
                <a:gd name="T96" fmla="*/ 2 w 23"/>
                <a:gd name="T97" fmla="*/ 1731 h 2017"/>
                <a:gd name="T98" fmla="*/ 2 w 23"/>
                <a:gd name="T99" fmla="*/ 1736 h 2017"/>
                <a:gd name="T100" fmla="*/ 7 w 23"/>
                <a:gd name="T101" fmla="*/ 1797 h 2017"/>
                <a:gd name="T102" fmla="*/ 2 w 23"/>
                <a:gd name="T103" fmla="*/ 1824 h 2017"/>
                <a:gd name="T104" fmla="*/ 7 w 23"/>
                <a:gd name="T105" fmla="*/ 1846 h 2017"/>
                <a:gd name="T106" fmla="*/ 1 w 23"/>
                <a:gd name="T107" fmla="*/ 1907 h 2017"/>
                <a:gd name="T108" fmla="*/ 1 w 23"/>
                <a:gd name="T109" fmla="*/ 1912 h 2017"/>
                <a:gd name="T110" fmla="*/ 5 w 23"/>
                <a:gd name="T111" fmla="*/ 1973 h 2017"/>
                <a:gd name="T112" fmla="*/ 0 w 23"/>
                <a:gd name="T113" fmla="*/ 2000 h 20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3" h="2017">
                  <a:moveTo>
                    <a:pt x="18" y="0"/>
                  </a:moveTo>
                  <a:lnTo>
                    <a:pt x="18" y="16"/>
                  </a:lnTo>
                  <a:lnTo>
                    <a:pt x="23" y="16"/>
                  </a:lnTo>
                  <a:lnTo>
                    <a:pt x="23" y="0"/>
                  </a:lnTo>
                  <a:lnTo>
                    <a:pt x="18" y="0"/>
                  </a:lnTo>
                  <a:close/>
                  <a:moveTo>
                    <a:pt x="18" y="22"/>
                  </a:moveTo>
                  <a:lnTo>
                    <a:pt x="18" y="38"/>
                  </a:lnTo>
                  <a:lnTo>
                    <a:pt x="23" y="38"/>
                  </a:lnTo>
                  <a:lnTo>
                    <a:pt x="23" y="22"/>
                  </a:lnTo>
                  <a:lnTo>
                    <a:pt x="18" y="22"/>
                  </a:lnTo>
                  <a:close/>
                  <a:moveTo>
                    <a:pt x="18" y="44"/>
                  </a:moveTo>
                  <a:lnTo>
                    <a:pt x="18" y="60"/>
                  </a:lnTo>
                  <a:lnTo>
                    <a:pt x="23" y="60"/>
                  </a:lnTo>
                  <a:lnTo>
                    <a:pt x="23" y="44"/>
                  </a:lnTo>
                  <a:lnTo>
                    <a:pt x="18" y="44"/>
                  </a:lnTo>
                  <a:close/>
                  <a:moveTo>
                    <a:pt x="18" y="65"/>
                  </a:moveTo>
                  <a:lnTo>
                    <a:pt x="17" y="82"/>
                  </a:lnTo>
                  <a:lnTo>
                    <a:pt x="23" y="82"/>
                  </a:lnTo>
                  <a:lnTo>
                    <a:pt x="23" y="66"/>
                  </a:lnTo>
                  <a:lnTo>
                    <a:pt x="18" y="65"/>
                  </a:lnTo>
                  <a:close/>
                  <a:moveTo>
                    <a:pt x="17" y="87"/>
                  </a:moveTo>
                  <a:lnTo>
                    <a:pt x="17" y="104"/>
                  </a:lnTo>
                  <a:lnTo>
                    <a:pt x="22" y="104"/>
                  </a:lnTo>
                  <a:lnTo>
                    <a:pt x="23" y="88"/>
                  </a:lnTo>
                  <a:lnTo>
                    <a:pt x="17" y="87"/>
                  </a:lnTo>
                  <a:close/>
                  <a:moveTo>
                    <a:pt x="17" y="109"/>
                  </a:moveTo>
                  <a:lnTo>
                    <a:pt x="17" y="126"/>
                  </a:lnTo>
                  <a:lnTo>
                    <a:pt x="22" y="126"/>
                  </a:lnTo>
                  <a:lnTo>
                    <a:pt x="22" y="110"/>
                  </a:lnTo>
                  <a:lnTo>
                    <a:pt x="17" y="109"/>
                  </a:lnTo>
                  <a:close/>
                  <a:moveTo>
                    <a:pt x="17" y="131"/>
                  </a:moveTo>
                  <a:lnTo>
                    <a:pt x="17" y="148"/>
                  </a:lnTo>
                  <a:lnTo>
                    <a:pt x="22" y="148"/>
                  </a:lnTo>
                  <a:lnTo>
                    <a:pt x="22" y="132"/>
                  </a:lnTo>
                  <a:lnTo>
                    <a:pt x="17" y="131"/>
                  </a:lnTo>
                  <a:close/>
                  <a:moveTo>
                    <a:pt x="17" y="153"/>
                  </a:moveTo>
                  <a:lnTo>
                    <a:pt x="17" y="170"/>
                  </a:lnTo>
                  <a:lnTo>
                    <a:pt x="22" y="170"/>
                  </a:lnTo>
                  <a:lnTo>
                    <a:pt x="22" y="154"/>
                  </a:lnTo>
                  <a:lnTo>
                    <a:pt x="17" y="153"/>
                  </a:lnTo>
                  <a:close/>
                  <a:moveTo>
                    <a:pt x="17" y="175"/>
                  </a:moveTo>
                  <a:lnTo>
                    <a:pt x="16" y="192"/>
                  </a:lnTo>
                  <a:lnTo>
                    <a:pt x="22" y="192"/>
                  </a:lnTo>
                  <a:lnTo>
                    <a:pt x="22" y="176"/>
                  </a:lnTo>
                  <a:lnTo>
                    <a:pt x="17" y="175"/>
                  </a:lnTo>
                  <a:close/>
                  <a:moveTo>
                    <a:pt x="16" y="197"/>
                  </a:moveTo>
                  <a:lnTo>
                    <a:pt x="16" y="214"/>
                  </a:lnTo>
                  <a:lnTo>
                    <a:pt x="21" y="214"/>
                  </a:lnTo>
                  <a:lnTo>
                    <a:pt x="22" y="197"/>
                  </a:lnTo>
                  <a:lnTo>
                    <a:pt x="16" y="197"/>
                  </a:lnTo>
                  <a:close/>
                  <a:moveTo>
                    <a:pt x="16" y="219"/>
                  </a:moveTo>
                  <a:lnTo>
                    <a:pt x="16" y="236"/>
                  </a:lnTo>
                  <a:lnTo>
                    <a:pt x="21" y="236"/>
                  </a:lnTo>
                  <a:lnTo>
                    <a:pt x="21" y="219"/>
                  </a:lnTo>
                  <a:lnTo>
                    <a:pt x="16" y="219"/>
                  </a:lnTo>
                  <a:close/>
                  <a:moveTo>
                    <a:pt x="16" y="241"/>
                  </a:moveTo>
                  <a:lnTo>
                    <a:pt x="16" y="258"/>
                  </a:lnTo>
                  <a:lnTo>
                    <a:pt x="21" y="258"/>
                  </a:lnTo>
                  <a:lnTo>
                    <a:pt x="21" y="241"/>
                  </a:lnTo>
                  <a:lnTo>
                    <a:pt x="16" y="241"/>
                  </a:lnTo>
                  <a:close/>
                  <a:moveTo>
                    <a:pt x="16" y="263"/>
                  </a:moveTo>
                  <a:lnTo>
                    <a:pt x="16" y="280"/>
                  </a:lnTo>
                  <a:lnTo>
                    <a:pt x="21" y="280"/>
                  </a:lnTo>
                  <a:lnTo>
                    <a:pt x="21" y="263"/>
                  </a:lnTo>
                  <a:lnTo>
                    <a:pt x="16" y="263"/>
                  </a:lnTo>
                  <a:close/>
                  <a:moveTo>
                    <a:pt x="16" y="285"/>
                  </a:moveTo>
                  <a:lnTo>
                    <a:pt x="15" y="302"/>
                  </a:lnTo>
                  <a:lnTo>
                    <a:pt x="21" y="302"/>
                  </a:lnTo>
                  <a:lnTo>
                    <a:pt x="21" y="285"/>
                  </a:lnTo>
                  <a:lnTo>
                    <a:pt x="16" y="285"/>
                  </a:lnTo>
                  <a:close/>
                  <a:moveTo>
                    <a:pt x="15" y="307"/>
                  </a:moveTo>
                  <a:lnTo>
                    <a:pt x="15" y="324"/>
                  </a:lnTo>
                  <a:lnTo>
                    <a:pt x="20" y="324"/>
                  </a:lnTo>
                  <a:lnTo>
                    <a:pt x="21" y="307"/>
                  </a:lnTo>
                  <a:lnTo>
                    <a:pt x="15" y="307"/>
                  </a:lnTo>
                  <a:close/>
                  <a:moveTo>
                    <a:pt x="15" y="329"/>
                  </a:moveTo>
                  <a:lnTo>
                    <a:pt x="15" y="346"/>
                  </a:lnTo>
                  <a:lnTo>
                    <a:pt x="20" y="346"/>
                  </a:lnTo>
                  <a:lnTo>
                    <a:pt x="20" y="329"/>
                  </a:lnTo>
                  <a:lnTo>
                    <a:pt x="15" y="329"/>
                  </a:lnTo>
                  <a:close/>
                  <a:moveTo>
                    <a:pt x="15" y="351"/>
                  </a:moveTo>
                  <a:lnTo>
                    <a:pt x="15" y="368"/>
                  </a:lnTo>
                  <a:lnTo>
                    <a:pt x="20" y="368"/>
                  </a:lnTo>
                  <a:lnTo>
                    <a:pt x="20" y="351"/>
                  </a:lnTo>
                  <a:lnTo>
                    <a:pt x="15" y="351"/>
                  </a:lnTo>
                  <a:close/>
                  <a:moveTo>
                    <a:pt x="15" y="373"/>
                  </a:moveTo>
                  <a:lnTo>
                    <a:pt x="15" y="390"/>
                  </a:lnTo>
                  <a:lnTo>
                    <a:pt x="20" y="390"/>
                  </a:lnTo>
                  <a:lnTo>
                    <a:pt x="20" y="373"/>
                  </a:lnTo>
                  <a:lnTo>
                    <a:pt x="15" y="373"/>
                  </a:lnTo>
                  <a:close/>
                  <a:moveTo>
                    <a:pt x="15" y="395"/>
                  </a:moveTo>
                  <a:lnTo>
                    <a:pt x="14" y="412"/>
                  </a:lnTo>
                  <a:lnTo>
                    <a:pt x="20" y="412"/>
                  </a:lnTo>
                  <a:lnTo>
                    <a:pt x="20" y="395"/>
                  </a:lnTo>
                  <a:lnTo>
                    <a:pt x="15" y="395"/>
                  </a:lnTo>
                  <a:close/>
                  <a:moveTo>
                    <a:pt x="14" y="417"/>
                  </a:moveTo>
                  <a:lnTo>
                    <a:pt x="14" y="434"/>
                  </a:lnTo>
                  <a:lnTo>
                    <a:pt x="19" y="434"/>
                  </a:lnTo>
                  <a:lnTo>
                    <a:pt x="20" y="417"/>
                  </a:lnTo>
                  <a:lnTo>
                    <a:pt x="14" y="417"/>
                  </a:lnTo>
                  <a:close/>
                  <a:moveTo>
                    <a:pt x="14" y="439"/>
                  </a:moveTo>
                  <a:lnTo>
                    <a:pt x="14" y="456"/>
                  </a:lnTo>
                  <a:lnTo>
                    <a:pt x="19" y="456"/>
                  </a:lnTo>
                  <a:lnTo>
                    <a:pt x="19" y="439"/>
                  </a:lnTo>
                  <a:lnTo>
                    <a:pt x="14" y="439"/>
                  </a:lnTo>
                  <a:close/>
                  <a:moveTo>
                    <a:pt x="14" y="461"/>
                  </a:moveTo>
                  <a:lnTo>
                    <a:pt x="14" y="478"/>
                  </a:lnTo>
                  <a:lnTo>
                    <a:pt x="19" y="478"/>
                  </a:lnTo>
                  <a:lnTo>
                    <a:pt x="19" y="461"/>
                  </a:lnTo>
                  <a:lnTo>
                    <a:pt x="14" y="461"/>
                  </a:lnTo>
                  <a:close/>
                  <a:moveTo>
                    <a:pt x="14" y="483"/>
                  </a:moveTo>
                  <a:lnTo>
                    <a:pt x="14" y="500"/>
                  </a:lnTo>
                  <a:lnTo>
                    <a:pt x="19" y="500"/>
                  </a:lnTo>
                  <a:lnTo>
                    <a:pt x="19" y="483"/>
                  </a:lnTo>
                  <a:lnTo>
                    <a:pt x="14" y="483"/>
                  </a:lnTo>
                  <a:close/>
                  <a:moveTo>
                    <a:pt x="14" y="505"/>
                  </a:moveTo>
                  <a:lnTo>
                    <a:pt x="13" y="522"/>
                  </a:lnTo>
                  <a:lnTo>
                    <a:pt x="19" y="522"/>
                  </a:lnTo>
                  <a:lnTo>
                    <a:pt x="19" y="505"/>
                  </a:lnTo>
                  <a:lnTo>
                    <a:pt x="14" y="505"/>
                  </a:lnTo>
                  <a:close/>
                  <a:moveTo>
                    <a:pt x="13" y="527"/>
                  </a:moveTo>
                  <a:lnTo>
                    <a:pt x="13" y="544"/>
                  </a:lnTo>
                  <a:lnTo>
                    <a:pt x="18" y="544"/>
                  </a:lnTo>
                  <a:lnTo>
                    <a:pt x="19" y="527"/>
                  </a:lnTo>
                  <a:lnTo>
                    <a:pt x="13" y="527"/>
                  </a:lnTo>
                  <a:close/>
                  <a:moveTo>
                    <a:pt x="13" y="549"/>
                  </a:moveTo>
                  <a:lnTo>
                    <a:pt x="13" y="566"/>
                  </a:lnTo>
                  <a:lnTo>
                    <a:pt x="18" y="566"/>
                  </a:lnTo>
                  <a:lnTo>
                    <a:pt x="18" y="549"/>
                  </a:lnTo>
                  <a:lnTo>
                    <a:pt x="13" y="549"/>
                  </a:lnTo>
                  <a:close/>
                  <a:moveTo>
                    <a:pt x="13" y="571"/>
                  </a:moveTo>
                  <a:lnTo>
                    <a:pt x="13" y="588"/>
                  </a:lnTo>
                  <a:lnTo>
                    <a:pt x="18" y="588"/>
                  </a:lnTo>
                  <a:lnTo>
                    <a:pt x="18" y="571"/>
                  </a:lnTo>
                  <a:lnTo>
                    <a:pt x="13" y="571"/>
                  </a:lnTo>
                  <a:close/>
                  <a:moveTo>
                    <a:pt x="13" y="593"/>
                  </a:moveTo>
                  <a:lnTo>
                    <a:pt x="13" y="610"/>
                  </a:lnTo>
                  <a:lnTo>
                    <a:pt x="18" y="610"/>
                  </a:lnTo>
                  <a:lnTo>
                    <a:pt x="18" y="593"/>
                  </a:lnTo>
                  <a:lnTo>
                    <a:pt x="13" y="593"/>
                  </a:lnTo>
                  <a:close/>
                  <a:moveTo>
                    <a:pt x="13" y="615"/>
                  </a:moveTo>
                  <a:lnTo>
                    <a:pt x="12" y="632"/>
                  </a:lnTo>
                  <a:lnTo>
                    <a:pt x="18" y="632"/>
                  </a:lnTo>
                  <a:lnTo>
                    <a:pt x="18" y="615"/>
                  </a:lnTo>
                  <a:lnTo>
                    <a:pt x="13" y="615"/>
                  </a:lnTo>
                  <a:close/>
                  <a:moveTo>
                    <a:pt x="12" y="637"/>
                  </a:moveTo>
                  <a:lnTo>
                    <a:pt x="12" y="654"/>
                  </a:lnTo>
                  <a:lnTo>
                    <a:pt x="17" y="654"/>
                  </a:lnTo>
                  <a:lnTo>
                    <a:pt x="18" y="637"/>
                  </a:lnTo>
                  <a:lnTo>
                    <a:pt x="12" y="637"/>
                  </a:lnTo>
                  <a:close/>
                  <a:moveTo>
                    <a:pt x="12" y="659"/>
                  </a:moveTo>
                  <a:lnTo>
                    <a:pt x="12" y="676"/>
                  </a:lnTo>
                  <a:lnTo>
                    <a:pt x="17" y="676"/>
                  </a:lnTo>
                  <a:lnTo>
                    <a:pt x="17" y="659"/>
                  </a:lnTo>
                  <a:lnTo>
                    <a:pt x="12" y="659"/>
                  </a:lnTo>
                  <a:close/>
                  <a:moveTo>
                    <a:pt x="12" y="681"/>
                  </a:moveTo>
                  <a:lnTo>
                    <a:pt x="12" y="698"/>
                  </a:lnTo>
                  <a:lnTo>
                    <a:pt x="17" y="698"/>
                  </a:lnTo>
                  <a:lnTo>
                    <a:pt x="17" y="681"/>
                  </a:lnTo>
                  <a:lnTo>
                    <a:pt x="12" y="681"/>
                  </a:lnTo>
                  <a:close/>
                  <a:moveTo>
                    <a:pt x="12" y="703"/>
                  </a:moveTo>
                  <a:lnTo>
                    <a:pt x="12" y="720"/>
                  </a:lnTo>
                  <a:lnTo>
                    <a:pt x="17" y="720"/>
                  </a:lnTo>
                  <a:lnTo>
                    <a:pt x="17" y="703"/>
                  </a:lnTo>
                  <a:lnTo>
                    <a:pt x="12" y="703"/>
                  </a:lnTo>
                  <a:close/>
                  <a:moveTo>
                    <a:pt x="12" y="725"/>
                  </a:moveTo>
                  <a:lnTo>
                    <a:pt x="11" y="742"/>
                  </a:lnTo>
                  <a:lnTo>
                    <a:pt x="17" y="742"/>
                  </a:lnTo>
                  <a:lnTo>
                    <a:pt x="17" y="725"/>
                  </a:lnTo>
                  <a:lnTo>
                    <a:pt x="12" y="725"/>
                  </a:lnTo>
                  <a:close/>
                  <a:moveTo>
                    <a:pt x="11" y="747"/>
                  </a:moveTo>
                  <a:lnTo>
                    <a:pt x="11" y="764"/>
                  </a:lnTo>
                  <a:lnTo>
                    <a:pt x="16" y="764"/>
                  </a:lnTo>
                  <a:lnTo>
                    <a:pt x="17" y="747"/>
                  </a:lnTo>
                  <a:lnTo>
                    <a:pt x="11" y="747"/>
                  </a:lnTo>
                  <a:close/>
                  <a:moveTo>
                    <a:pt x="11" y="769"/>
                  </a:moveTo>
                  <a:lnTo>
                    <a:pt x="11" y="785"/>
                  </a:lnTo>
                  <a:lnTo>
                    <a:pt x="16" y="785"/>
                  </a:lnTo>
                  <a:lnTo>
                    <a:pt x="16" y="769"/>
                  </a:lnTo>
                  <a:lnTo>
                    <a:pt x="11" y="769"/>
                  </a:lnTo>
                  <a:close/>
                  <a:moveTo>
                    <a:pt x="11" y="791"/>
                  </a:moveTo>
                  <a:lnTo>
                    <a:pt x="11" y="807"/>
                  </a:lnTo>
                  <a:lnTo>
                    <a:pt x="16" y="807"/>
                  </a:lnTo>
                  <a:lnTo>
                    <a:pt x="16" y="791"/>
                  </a:lnTo>
                  <a:lnTo>
                    <a:pt x="11" y="791"/>
                  </a:lnTo>
                  <a:close/>
                  <a:moveTo>
                    <a:pt x="11" y="813"/>
                  </a:moveTo>
                  <a:lnTo>
                    <a:pt x="11" y="829"/>
                  </a:lnTo>
                  <a:lnTo>
                    <a:pt x="16" y="829"/>
                  </a:lnTo>
                  <a:lnTo>
                    <a:pt x="16" y="813"/>
                  </a:lnTo>
                  <a:lnTo>
                    <a:pt x="11" y="813"/>
                  </a:lnTo>
                  <a:close/>
                  <a:moveTo>
                    <a:pt x="11" y="835"/>
                  </a:moveTo>
                  <a:lnTo>
                    <a:pt x="10" y="851"/>
                  </a:lnTo>
                  <a:lnTo>
                    <a:pt x="16" y="851"/>
                  </a:lnTo>
                  <a:lnTo>
                    <a:pt x="16" y="835"/>
                  </a:lnTo>
                  <a:lnTo>
                    <a:pt x="11" y="835"/>
                  </a:lnTo>
                  <a:close/>
                  <a:moveTo>
                    <a:pt x="10" y="857"/>
                  </a:moveTo>
                  <a:lnTo>
                    <a:pt x="10" y="873"/>
                  </a:lnTo>
                  <a:lnTo>
                    <a:pt x="15" y="873"/>
                  </a:lnTo>
                  <a:lnTo>
                    <a:pt x="16" y="857"/>
                  </a:lnTo>
                  <a:lnTo>
                    <a:pt x="10" y="857"/>
                  </a:lnTo>
                  <a:close/>
                  <a:moveTo>
                    <a:pt x="10" y="879"/>
                  </a:moveTo>
                  <a:lnTo>
                    <a:pt x="10" y="895"/>
                  </a:lnTo>
                  <a:lnTo>
                    <a:pt x="15" y="895"/>
                  </a:lnTo>
                  <a:lnTo>
                    <a:pt x="15" y="879"/>
                  </a:lnTo>
                  <a:lnTo>
                    <a:pt x="10" y="879"/>
                  </a:lnTo>
                  <a:close/>
                  <a:moveTo>
                    <a:pt x="10" y="901"/>
                  </a:moveTo>
                  <a:lnTo>
                    <a:pt x="10" y="917"/>
                  </a:lnTo>
                  <a:lnTo>
                    <a:pt x="15" y="917"/>
                  </a:lnTo>
                  <a:lnTo>
                    <a:pt x="15" y="901"/>
                  </a:lnTo>
                  <a:lnTo>
                    <a:pt x="10" y="901"/>
                  </a:lnTo>
                  <a:close/>
                  <a:moveTo>
                    <a:pt x="10" y="923"/>
                  </a:moveTo>
                  <a:lnTo>
                    <a:pt x="10" y="939"/>
                  </a:lnTo>
                  <a:lnTo>
                    <a:pt x="15" y="939"/>
                  </a:lnTo>
                  <a:lnTo>
                    <a:pt x="15" y="923"/>
                  </a:lnTo>
                  <a:lnTo>
                    <a:pt x="10" y="923"/>
                  </a:lnTo>
                  <a:close/>
                  <a:moveTo>
                    <a:pt x="10" y="945"/>
                  </a:moveTo>
                  <a:lnTo>
                    <a:pt x="9" y="961"/>
                  </a:lnTo>
                  <a:lnTo>
                    <a:pt x="15" y="961"/>
                  </a:lnTo>
                  <a:lnTo>
                    <a:pt x="15" y="945"/>
                  </a:lnTo>
                  <a:lnTo>
                    <a:pt x="10" y="945"/>
                  </a:lnTo>
                  <a:close/>
                  <a:moveTo>
                    <a:pt x="9" y="967"/>
                  </a:moveTo>
                  <a:lnTo>
                    <a:pt x="9" y="983"/>
                  </a:lnTo>
                  <a:lnTo>
                    <a:pt x="14" y="983"/>
                  </a:lnTo>
                  <a:lnTo>
                    <a:pt x="15" y="967"/>
                  </a:lnTo>
                  <a:lnTo>
                    <a:pt x="9" y="967"/>
                  </a:lnTo>
                  <a:close/>
                  <a:moveTo>
                    <a:pt x="9" y="989"/>
                  </a:moveTo>
                  <a:lnTo>
                    <a:pt x="9" y="1005"/>
                  </a:lnTo>
                  <a:lnTo>
                    <a:pt x="14" y="1005"/>
                  </a:lnTo>
                  <a:lnTo>
                    <a:pt x="14" y="989"/>
                  </a:lnTo>
                  <a:lnTo>
                    <a:pt x="9" y="989"/>
                  </a:lnTo>
                  <a:close/>
                  <a:moveTo>
                    <a:pt x="9" y="1011"/>
                  </a:moveTo>
                  <a:lnTo>
                    <a:pt x="9" y="1027"/>
                  </a:lnTo>
                  <a:lnTo>
                    <a:pt x="14" y="1027"/>
                  </a:lnTo>
                  <a:lnTo>
                    <a:pt x="14" y="1011"/>
                  </a:lnTo>
                  <a:lnTo>
                    <a:pt x="9" y="1011"/>
                  </a:lnTo>
                  <a:close/>
                  <a:moveTo>
                    <a:pt x="9" y="1033"/>
                  </a:moveTo>
                  <a:lnTo>
                    <a:pt x="9" y="1049"/>
                  </a:lnTo>
                  <a:lnTo>
                    <a:pt x="14" y="1049"/>
                  </a:lnTo>
                  <a:lnTo>
                    <a:pt x="14" y="1033"/>
                  </a:lnTo>
                  <a:lnTo>
                    <a:pt x="9" y="1033"/>
                  </a:lnTo>
                  <a:close/>
                  <a:moveTo>
                    <a:pt x="9" y="1055"/>
                  </a:moveTo>
                  <a:lnTo>
                    <a:pt x="8" y="1071"/>
                  </a:lnTo>
                  <a:lnTo>
                    <a:pt x="14" y="1071"/>
                  </a:lnTo>
                  <a:lnTo>
                    <a:pt x="14" y="1055"/>
                  </a:lnTo>
                  <a:lnTo>
                    <a:pt x="9" y="1055"/>
                  </a:lnTo>
                  <a:close/>
                  <a:moveTo>
                    <a:pt x="8" y="1077"/>
                  </a:moveTo>
                  <a:lnTo>
                    <a:pt x="8" y="1093"/>
                  </a:lnTo>
                  <a:lnTo>
                    <a:pt x="13" y="1093"/>
                  </a:lnTo>
                  <a:lnTo>
                    <a:pt x="14" y="1077"/>
                  </a:lnTo>
                  <a:lnTo>
                    <a:pt x="8" y="1077"/>
                  </a:lnTo>
                  <a:close/>
                  <a:moveTo>
                    <a:pt x="8" y="1099"/>
                  </a:moveTo>
                  <a:lnTo>
                    <a:pt x="8" y="1115"/>
                  </a:lnTo>
                  <a:lnTo>
                    <a:pt x="13" y="1115"/>
                  </a:lnTo>
                  <a:lnTo>
                    <a:pt x="13" y="1099"/>
                  </a:lnTo>
                  <a:lnTo>
                    <a:pt x="8" y="1099"/>
                  </a:lnTo>
                  <a:close/>
                  <a:moveTo>
                    <a:pt x="8" y="1121"/>
                  </a:moveTo>
                  <a:lnTo>
                    <a:pt x="8" y="1137"/>
                  </a:lnTo>
                  <a:lnTo>
                    <a:pt x="13" y="1137"/>
                  </a:lnTo>
                  <a:lnTo>
                    <a:pt x="13" y="1121"/>
                  </a:lnTo>
                  <a:lnTo>
                    <a:pt x="8" y="1121"/>
                  </a:lnTo>
                  <a:close/>
                  <a:moveTo>
                    <a:pt x="8" y="1143"/>
                  </a:moveTo>
                  <a:lnTo>
                    <a:pt x="8" y="1159"/>
                  </a:lnTo>
                  <a:lnTo>
                    <a:pt x="13" y="1159"/>
                  </a:lnTo>
                  <a:lnTo>
                    <a:pt x="13" y="1143"/>
                  </a:lnTo>
                  <a:lnTo>
                    <a:pt x="8" y="1143"/>
                  </a:lnTo>
                  <a:close/>
                  <a:moveTo>
                    <a:pt x="8" y="1165"/>
                  </a:moveTo>
                  <a:lnTo>
                    <a:pt x="7" y="1181"/>
                  </a:lnTo>
                  <a:lnTo>
                    <a:pt x="13" y="1181"/>
                  </a:lnTo>
                  <a:lnTo>
                    <a:pt x="13" y="1165"/>
                  </a:lnTo>
                  <a:lnTo>
                    <a:pt x="8" y="1165"/>
                  </a:lnTo>
                  <a:close/>
                  <a:moveTo>
                    <a:pt x="7" y="1187"/>
                  </a:moveTo>
                  <a:lnTo>
                    <a:pt x="7" y="1203"/>
                  </a:lnTo>
                  <a:lnTo>
                    <a:pt x="12" y="1203"/>
                  </a:lnTo>
                  <a:lnTo>
                    <a:pt x="13" y="1187"/>
                  </a:lnTo>
                  <a:lnTo>
                    <a:pt x="7" y="1187"/>
                  </a:lnTo>
                  <a:close/>
                  <a:moveTo>
                    <a:pt x="7" y="1209"/>
                  </a:moveTo>
                  <a:lnTo>
                    <a:pt x="7" y="1225"/>
                  </a:lnTo>
                  <a:lnTo>
                    <a:pt x="12" y="1225"/>
                  </a:lnTo>
                  <a:lnTo>
                    <a:pt x="12" y="1209"/>
                  </a:lnTo>
                  <a:lnTo>
                    <a:pt x="7" y="1209"/>
                  </a:lnTo>
                  <a:close/>
                  <a:moveTo>
                    <a:pt x="7" y="1231"/>
                  </a:moveTo>
                  <a:lnTo>
                    <a:pt x="7" y="1247"/>
                  </a:lnTo>
                  <a:lnTo>
                    <a:pt x="12" y="1247"/>
                  </a:lnTo>
                  <a:lnTo>
                    <a:pt x="12" y="1231"/>
                  </a:lnTo>
                  <a:lnTo>
                    <a:pt x="7" y="1231"/>
                  </a:lnTo>
                  <a:close/>
                  <a:moveTo>
                    <a:pt x="7" y="1253"/>
                  </a:moveTo>
                  <a:lnTo>
                    <a:pt x="7" y="1269"/>
                  </a:lnTo>
                  <a:lnTo>
                    <a:pt x="12" y="1269"/>
                  </a:lnTo>
                  <a:lnTo>
                    <a:pt x="12" y="1253"/>
                  </a:lnTo>
                  <a:lnTo>
                    <a:pt x="7" y="1253"/>
                  </a:lnTo>
                  <a:close/>
                  <a:moveTo>
                    <a:pt x="7" y="1275"/>
                  </a:moveTo>
                  <a:lnTo>
                    <a:pt x="6" y="1291"/>
                  </a:lnTo>
                  <a:lnTo>
                    <a:pt x="12" y="1291"/>
                  </a:lnTo>
                  <a:lnTo>
                    <a:pt x="12" y="1275"/>
                  </a:lnTo>
                  <a:lnTo>
                    <a:pt x="7" y="1275"/>
                  </a:lnTo>
                  <a:close/>
                  <a:moveTo>
                    <a:pt x="6" y="1297"/>
                  </a:moveTo>
                  <a:lnTo>
                    <a:pt x="6" y="1313"/>
                  </a:lnTo>
                  <a:lnTo>
                    <a:pt x="11" y="1313"/>
                  </a:lnTo>
                  <a:lnTo>
                    <a:pt x="12" y="1297"/>
                  </a:lnTo>
                  <a:lnTo>
                    <a:pt x="6" y="1297"/>
                  </a:lnTo>
                  <a:close/>
                  <a:moveTo>
                    <a:pt x="6" y="1319"/>
                  </a:moveTo>
                  <a:lnTo>
                    <a:pt x="6" y="1335"/>
                  </a:lnTo>
                  <a:lnTo>
                    <a:pt x="11" y="1335"/>
                  </a:lnTo>
                  <a:lnTo>
                    <a:pt x="11" y="1319"/>
                  </a:lnTo>
                  <a:lnTo>
                    <a:pt x="6" y="1319"/>
                  </a:lnTo>
                  <a:close/>
                  <a:moveTo>
                    <a:pt x="6" y="1341"/>
                  </a:moveTo>
                  <a:lnTo>
                    <a:pt x="6" y="1357"/>
                  </a:lnTo>
                  <a:lnTo>
                    <a:pt x="11" y="1357"/>
                  </a:lnTo>
                  <a:lnTo>
                    <a:pt x="11" y="1341"/>
                  </a:lnTo>
                  <a:lnTo>
                    <a:pt x="6" y="1341"/>
                  </a:lnTo>
                  <a:close/>
                  <a:moveTo>
                    <a:pt x="6" y="1363"/>
                  </a:moveTo>
                  <a:lnTo>
                    <a:pt x="6" y="1379"/>
                  </a:lnTo>
                  <a:lnTo>
                    <a:pt x="11" y="1379"/>
                  </a:lnTo>
                  <a:lnTo>
                    <a:pt x="11" y="1363"/>
                  </a:lnTo>
                  <a:lnTo>
                    <a:pt x="6" y="1363"/>
                  </a:lnTo>
                  <a:close/>
                  <a:moveTo>
                    <a:pt x="6" y="1385"/>
                  </a:moveTo>
                  <a:lnTo>
                    <a:pt x="5" y="1401"/>
                  </a:lnTo>
                  <a:lnTo>
                    <a:pt x="11" y="1401"/>
                  </a:lnTo>
                  <a:lnTo>
                    <a:pt x="11" y="1385"/>
                  </a:lnTo>
                  <a:lnTo>
                    <a:pt x="6" y="1385"/>
                  </a:lnTo>
                  <a:close/>
                  <a:moveTo>
                    <a:pt x="5" y="1406"/>
                  </a:moveTo>
                  <a:lnTo>
                    <a:pt x="5" y="1423"/>
                  </a:lnTo>
                  <a:lnTo>
                    <a:pt x="10" y="1423"/>
                  </a:lnTo>
                  <a:lnTo>
                    <a:pt x="11" y="1407"/>
                  </a:lnTo>
                  <a:lnTo>
                    <a:pt x="5" y="1406"/>
                  </a:lnTo>
                  <a:close/>
                  <a:moveTo>
                    <a:pt x="5" y="1428"/>
                  </a:moveTo>
                  <a:lnTo>
                    <a:pt x="5" y="1445"/>
                  </a:lnTo>
                  <a:lnTo>
                    <a:pt x="10" y="1445"/>
                  </a:lnTo>
                  <a:lnTo>
                    <a:pt x="10" y="1429"/>
                  </a:lnTo>
                  <a:lnTo>
                    <a:pt x="5" y="1428"/>
                  </a:lnTo>
                  <a:close/>
                  <a:moveTo>
                    <a:pt x="5" y="1450"/>
                  </a:moveTo>
                  <a:lnTo>
                    <a:pt x="5" y="1467"/>
                  </a:lnTo>
                  <a:lnTo>
                    <a:pt x="10" y="1467"/>
                  </a:lnTo>
                  <a:lnTo>
                    <a:pt x="10" y="1451"/>
                  </a:lnTo>
                  <a:lnTo>
                    <a:pt x="5" y="1450"/>
                  </a:lnTo>
                  <a:close/>
                  <a:moveTo>
                    <a:pt x="5" y="1472"/>
                  </a:moveTo>
                  <a:lnTo>
                    <a:pt x="5" y="1489"/>
                  </a:lnTo>
                  <a:lnTo>
                    <a:pt x="10" y="1489"/>
                  </a:lnTo>
                  <a:lnTo>
                    <a:pt x="10" y="1473"/>
                  </a:lnTo>
                  <a:lnTo>
                    <a:pt x="5" y="1472"/>
                  </a:lnTo>
                  <a:close/>
                  <a:moveTo>
                    <a:pt x="5" y="1494"/>
                  </a:moveTo>
                  <a:lnTo>
                    <a:pt x="4" y="1511"/>
                  </a:lnTo>
                  <a:lnTo>
                    <a:pt x="10" y="1511"/>
                  </a:lnTo>
                  <a:lnTo>
                    <a:pt x="10" y="1495"/>
                  </a:lnTo>
                  <a:lnTo>
                    <a:pt x="5" y="1494"/>
                  </a:lnTo>
                  <a:close/>
                  <a:moveTo>
                    <a:pt x="4" y="1516"/>
                  </a:moveTo>
                  <a:lnTo>
                    <a:pt x="4" y="1533"/>
                  </a:lnTo>
                  <a:lnTo>
                    <a:pt x="9" y="1533"/>
                  </a:lnTo>
                  <a:lnTo>
                    <a:pt x="10" y="1516"/>
                  </a:lnTo>
                  <a:lnTo>
                    <a:pt x="4" y="1516"/>
                  </a:lnTo>
                  <a:close/>
                  <a:moveTo>
                    <a:pt x="4" y="1538"/>
                  </a:moveTo>
                  <a:lnTo>
                    <a:pt x="4" y="1555"/>
                  </a:lnTo>
                  <a:lnTo>
                    <a:pt x="9" y="1555"/>
                  </a:lnTo>
                  <a:lnTo>
                    <a:pt x="9" y="1538"/>
                  </a:lnTo>
                  <a:lnTo>
                    <a:pt x="4" y="1538"/>
                  </a:lnTo>
                  <a:close/>
                  <a:moveTo>
                    <a:pt x="4" y="1560"/>
                  </a:moveTo>
                  <a:lnTo>
                    <a:pt x="4" y="1577"/>
                  </a:lnTo>
                  <a:lnTo>
                    <a:pt x="9" y="1577"/>
                  </a:lnTo>
                  <a:lnTo>
                    <a:pt x="9" y="1560"/>
                  </a:lnTo>
                  <a:lnTo>
                    <a:pt x="4" y="1560"/>
                  </a:lnTo>
                  <a:close/>
                  <a:moveTo>
                    <a:pt x="4" y="1582"/>
                  </a:moveTo>
                  <a:lnTo>
                    <a:pt x="4" y="1599"/>
                  </a:lnTo>
                  <a:lnTo>
                    <a:pt x="9" y="1599"/>
                  </a:lnTo>
                  <a:lnTo>
                    <a:pt x="9" y="1582"/>
                  </a:lnTo>
                  <a:lnTo>
                    <a:pt x="4" y="1582"/>
                  </a:lnTo>
                  <a:close/>
                  <a:moveTo>
                    <a:pt x="4" y="1604"/>
                  </a:moveTo>
                  <a:lnTo>
                    <a:pt x="3" y="1621"/>
                  </a:lnTo>
                  <a:lnTo>
                    <a:pt x="9" y="1621"/>
                  </a:lnTo>
                  <a:lnTo>
                    <a:pt x="9" y="1604"/>
                  </a:lnTo>
                  <a:lnTo>
                    <a:pt x="4" y="1604"/>
                  </a:lnTo>
                  <a:close/>
                  <a:moveTo>
                    <a:pt x="3" y="1626"/>
                  </a:moveTo>
                  <a:lnTo>
                    <a:pt x="3" y="1643"/>
                  </a:lnTo>
                  <a:lnTo>
                    <a:pt x="8" y="1643"/>
                  </a:lnTo>
                  <a:lnTo>
                    <a:pt x="9" y="1626"/>
                  </a:lnTo>
                  <a:lnTo>
                    <a:pt x="3" y="1626"/>
                  </a:lnTo>
                  <a:close/>
                  <a:moveTo>
                    <a:pt x="3" y="1648"/>
                  </a:moveTo>
                  <a:lnTo>
                    <a:pt x="3" y="1665"/>
                  </a:lnTo>
                  <a:lnTo>
                    <a:pt x="8" y="1665"/>
                  </a:lnTo>
                  <a:lnTo>
                    <a:pt x="8" y="1648"/>
                  </a:lnTo>
                  <a:lnTo>
                    <a:pt x="3" y="1648"/>
                  </a:lnTo>
                  <a:close/>
                  <a:moveTo>
                    <a:pt x="3" y="1670"/>
                  </a:moveTo>
                  <a:lnTo>
                    <a:pt x="3" y="1687"/>
                  </a:lnTo>
                  <a:lnTo>
                    <a:pt x="8" y="1687"/>
                  </a:lnTo>
                  <a:lnTo>
                    <a:pt x="8" y="1670"/>
                  </a:lnTo>
                  <a:lnTo>
                    <a:pt x="3" y="1670"/>
                  </a:lnTo>
                  <a:close/>
                  <a:moveTo>
                    <a:pt x="3" y="1692"/>
                  </a:moveTo>
                  <a:lnTo>
                    <a:pt x="3" y="1709"/>
                  </a:lnTo>
                  <a:lnTo>
                    <a:pt x="8" y="1709"/>
                  </a:lnTo>
                  <a:lnTo>
                    <a:pt x="8" y="1692"/>
                  </a:lnTo>
                  <a:lnTo>
                    <a:pt x="3" y="1692"/>
                  </a:lnTo>
                  <a:close/>
                  <a:moveTo>
                    <a:pt x="3" y="1714"/>
                  </a:moveTo>
                  <a:lnTo>
                    <a:pt x="2" y="1731"/>
                  </a:lnTo>
                  <a:lnTo>
                    <a:pt x="8" y="1731"/>
                  </a:lnTo>
                  <a:lnTo>
                    <a:pt x="8" y="1714"/>
                  </a:lnTo>
                  <a:lnTo>
                    <a:pt x="3" y="1714"/>
                  </a:lnTo>
                  <a:close/>
                  <a:moveTo>
                    <a:pt x="2" y="1736"/>
                  </a:moveTo>
                  <a:lnTo>
                    <a:pt x="2" y="1753"/>
                  </a:lnTo>
                  <a:lnTo>
                    <a:pt x="7" y="1753"/>
                  </a:lnTo>
                  <a:lnTo>
                    <a:pt x="8" y="1736"/>
                  </a:lnTo>
                  <a:lnTo>
                    <a:pt x="2" y="1736"/>
                  </a:lnTo>
                  <a:close/>
                  <a:moveTo>
                    <a:pt x="2" y="1758"/>
                  </a:moveTo>
                  <a:lnTo>
                    <a:pt x="2" y="1775"/>
                  </a:lnTo>
                  <a:lnTo>
                    <a:pt x="7" y="1775"/>
                  </a:lnTo>
                  <a:lnTo>
                    <a:pt x="7" y="1758"/>
                  </a:lnTo>
                  <a:lnTo>
                    <a:pt x="2" y="1758"/>
                  </a:lnTo>
                  <a:close/>
                  <a:moveTo>
                    <a:pt x="2" y="1780"/>
                  </a:moveTo>
                  <a:lnTo>
                    <a:pt x="2" y="1797"/>
                  </a:lnTo>
                  <a:lnTo>
                    <a:pt x="7" y="1797"/>
                  </a:lnTo>
                  <a:lnTo>
                    <a:pt x="7" y="1780"/>
                  </a:lnTo>
                  <a:lnTo>
                    <a:pt x="2" y="1780"/>
                  </a:lnTo>
                  <a:close/>
                  <a:moveTo>
                    <a:pt x="2" y="1802"/>
                  </a:moveTo>
                  <a:lnTo>
                    <a:pt x="2" y="1819"/>
                  </a:lnTo>
                  <a:lnTo>
                    <a:pt x="7" y="1819"/>
                  </a:lnTo>
                  <a:lnTo>
                    <a:pt x="7" y="1802"/>
                  </a:lnTo>
                  <a:lnTo>
                    <a:pt x="2" y="1802"/>
                  </a:lnTo>
                  <a:close/>
                  <a:moveTo>
                    <a:pt x="2" y="1824"/>
                  </a:moveTo>
                  <a:lnTo>
                    <a:pt x="1" y="1841"/>
                  </a:lnTo>
                  <a:lnTo>
                    <a:pt x="7" y="1841"/>
                  </a:lnTo>
                  <a:lnTo>
                    <a:pt x="7" y="1824"/>
                  </a:lnTo>
                  <a:lnTo>
                    <a:pt x="2" y="1824"/>
                  </a:lnTo>
                  <a:close/>
                  <a:moveTo>
                    <a:pt x="1" y="1846"/>
                  </a:moveTo>
                  <a:lnTo>
                    <a:pt x="1" y="1863"/>
                  </a:lnTo>
                  <a:lnTo>
                    <a:pt x="6" y="1863"/>
                  </a:lnTo>
                  <a:lnTo>
                    <a:pt x="7" y="1846"/>
                  </a:lnTo>
                  <a:lnTo>
                    <a:pt x="1" y="1846"/>
                  </a:lnTo>
                  <a:close/>
                  <a:moveTo>
                    <a:pt x="1" y="1868"/>
                  </a:moveTo>
                  <a:lnTo>
                    <a:pt x="1" y="1885"/>
                  </a:lnTo>
                  <a:lnTo>
                    <a:pt x="6" y="1885"/>
                  </a:lnTo>
                  <a:lnTo>
                    <a:pt x="6" y="1868"/>
                  </a:lnTo>
                  <a:lnTo>
                    <a:pt x="1" y="1868"/>
                  </a:lnTo>
                  <a:close/>
                  <a:moveTo>
                    <a:pt x="1" y="1890"/>
                  </a:moveTo>
                  <a:lnTo>
                    <a:pt x="1" y="1907"/>
                  </a:lnTo>
                  <a:lnTo>
                    <a:pt x="6" y="1907"/>
                  </a:lnTo>
                  <a:lnTo>
                    <a:pt x="6" y="1890"/>
                  </a:lnTo>
                  <a:lnTo>
                    <a:pt x="1" y="1890"/>
                  </a:lnTo>
                  <a:close/>
                  <a:moveTo>
                    <a:pt x="1" y="1912"/>
                  </a:moveTo>
                  <a:lnTo>
                    <a:pt x="1" y="1929"/>
                  </a:lnTo>
                  <a:lnTo>
                    <a:pt x="6" y="1929"/>
                  </a:lnTo>
                  <a:lnTo>
                    <a:pt x="6" y="1912"/>
                  </a:lnTo>
                  <a:lnTo>
                    <a:pt x="1" y="1912"/>
                  </a:lnTo>
                  <a:close/>
                  <a:moveTo>
                    <a:pt x="1" y="1934"/>
                  </a:moveTo>
                  <a:lnTo>
                    <a:pt x="0" y="1951"/>
                  </a:lnTo>
                  <a:lnTo>
                    <a:pt x="6" y="1951"/>
                  </a:lnTo>
                  <a:lnTo>
                    <a:pt x="6" y="1934"/>
                  </a:lnTo>
                  <a:lnTo>
                    <a:pt x="1" y="1934"/>
                  </a:lnTo>
                  <a:close/>
                  <a:moveTo>
                    <a:pt x="0" y="1956"/>
                  </a:moveTo>
                  <a:lnTo>
                    <a:pt x="0" y="1973"/>
                  </a:lnTo>
                  <a:lnTo>
                    <a:pt x="5" y="1973"/>
                  </a:lnTo>
                  <a:lnTo>
                    <a:pt x="6" y="1956"/>
                  </a:lnTo>
                  <a:lnTo>
                    <a:pt x="0" y="1956"/>
                  </a:lnTo>
                  <a:close/>
                  <a:moveTo>
                    <a:pt x="0" y="1978"/>
                  </a:moveTo>
                  <a:lnTo>
                    <a:pt x="0" y="1995"/>
                  </a:lnTo>
                  <a:lnTo>
                    <a:pt x="5" y="1995"/>
                  </a:lnTo>
                  <a:lnTo>
                    <a:pt x="5" y="1978"/>
                  </a:lnTo>
                  <a:lnTo>
                    <a:pt x="0" y="1978"/>
                  </a:lnTo>
                  <a:close/>
                  <a:moveTo>
                    <a:pt x="0" y="2000"/>
                  </a:moveTo>
                  <a:lnTo>
                    <a:pt x="0" y="2017"/>
                  </a:lnTo>
                  <a:lnTo>
                    <a:pt x="5" y="2017"/>
                  </a:lnTo>
                  <a:lnTo>
                    <a:pt x="5" y="2000"/>
                  </a:lnTo>
                  <a:lnTo>
                    <a:pt x="0" y="2000"/>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AT" dirty="0"/>
            </a:p>
          </p:txBody>
        </p:sp>
        <p:sp>
          <p:nvSpPr>
            <p:cNvPr id="58" name="Freeform 55"/>
            <p:cNvSpPr>
              <a:spLocks noEditPoints="1"/>
            </p:cNvSpPr>
            <p:nvPr/>
          </p:nvSpPr>
          <p:spPr bwMode="auto">
            <a:xfrm>
              <a:off x="5177" y="2462"/>
              <a:ext cx="11" cy="1072"/>
            </a:xfrm>
            <a:custGeom>
              <a:avLst/>
              <a:gdLst>
                <a:gd name="T0" fmla="*/ 11 w 11"/>
                <a:gd name="T1" fmla="*/ 0 h 1072"/>
                <a:gd name="T2" fmla="*/ 11 w 11"/>
                <a:gd name="T3" fmla="*/ 38 h 1072"/>
                <a:gd name="T4" fmla="*/ 5 w 11"/>
                <a:gd name="T5" fmla="*/ 60 h 1072"/>
                <a:gd name="T6" fmla="*/ 5 w 11"/>
                <a:gd name="T7" fmla="*/ 66 h 1072"/>
                <a:gd name="T8" fmla="*/ 5 w 11"/>
                <a:gd name="T9" fmla="*/ 66 h 1072"/>
                <a:gd name="T10" fmla="*/ 10 w 11"/>
                <a:gd name="T11" fmla="*/ 88 h 1072"/>
                <a:gd name="T12" fmla="*/ 10 w 11"/>
                <a:gd name="T13" fmla="*/ 126 h 1072"/>
                <a:gd name="T14" fmla="*/ 5 w 11"/>
                <a:gd name="T15" fmla="*/ 148 h 1072"/>
                <a:gd name="T16" fmla="*/ 5 w 11"/>
                <a:gd name="T17" fmla="*/ 154 h 1072"/>
                <a:gd name="T18" fmla="*/ 5 w 11"/>
                <a:gd name="T19" fmla="*/ 154 h 1072"/>
                <a:gd name="T20" fmla="*/ 10 w 11"/>
                <a:gd name="T21" fmla="*/ 176 h 1072"/>
                <a:gd name="T22" fmla="*/ 10 w 11"/>
                <a:gd name="T23" fmla="*/ 214 h 1072"/>
                <a:gd name="T24" fmla="*/ 4 w 11"/>
                <a:gd name="T25" fmla="*/ 236 h 1072"/>
                <a:gd name="T26" fmla="*/ 4 w 11"/>
                <a:gd name="T27" fmla="*/ 242 h 1072"/>
                <a:gd name="T28" fmla="*/ 4 w 11"/>
                <a:gd name="T29" fmla="*/ 242 h 1072"/>
                <a:gd name="T30" fmla="*/ 9 w 11"/>
                <a:gd name="T31" fmla="*/ 264 h 1072"/>
                <a:gd name="T32" fmla="*/ 9 w 11"/>
                <a:gd name="T33" fmla="*/ 302 h 1072"/>
                <a:gd name="T34" fmla="*/ 4 w 11"/>
                <a:gd name="T35" fmla="*/ 324 h 1072"/>
                <a:gd name="T36" fmla="*/ 4 w 11"/>
                <a:gd name="T37" fmla="*/ 330 h 1072"/>
                <a:gd name="T38" fmla="*/ 4 w 11"/>
                <a:gd name="T39" fmla="*/ 330 h 1072"/>
                <a:gd name="T40" fmla="*/ 9 w 11"/>
                <a:gd name="T41" fmla="*/ 352 h 1072"/>
                <a:gd name="T42" fmla="*/ 9 w 11"/>
                <a:gd name="T43" fmla="*/ 390 h 1072"/>
                <a:gd name="T44" fmla="*/ 3 w 11"/>
                <a:gd name="T45" fmla="*/ 412 h 1072"/>
                <a:gd name="T46" fmla="*/ 3 w 11"/>
                <a:gd name="T47" fmla="*/ 417 h 1072"/>
                <a:gd name="T48" fmla="*/ 3 w 11"/>
                <a:gd name="T49" fmla="*/ 417 h 1072"/>
                <a:gd name="T50" fmla="*/ 8 w 11"/>
                <a:gd name="T51" fmla="*/ 440 h 1072"/>
                <a:gd name="T52" fmla="*/ 8 w 11"/>
                <a:gd name="T53" fmla="*/ 478 h 1072"/>
                <a:gd name="T54" fmla="*/ 3 w 11"/>
                <a:gd name="T55" fmla="*/ 500 h 1072"/>
                <a:gd name="T56" fmla="*/ 3 w 11"/>
                <a:gd name="T57" fmla="*/ 505 h 1072"/>
                <a:gd name="T58" fmla="*/ 3 w 11"/>
                <a:gd name="T59" fmla="*/ 505 h 1072"/>
                <a:gd name="T60" fmla="*/ 8 w 11"/>
                <a:gd name="T61" fmla="*/ 527 h 1072"/>
                <a:gd name="T62" fmla="*/ 8 w 11"/>
                <a:gd name="T63" fmla="*/ 566 h 1072"/>
                <a:gd name="T64" fmla="*/ 2 w 11"/>
                <a:gd name="T65" fmla="*/ 588 h 1072"/>
                <a:gd name="T66" fmla="*/ 2 w 11"/>
                <a:gd name="T67" fmla="*/ 593 h 1072"/>
                <a:gd name="T68" fmla="*/ 2 w 11"/>
                <a:gd name="T69" fmla="*/ 593 h 1072"/>
                <a:gd name="T70" fmla="*/ 7 w 11"/>
                <a:gd name="T71" fmla="*/ 615 h 1072"/>
                <a:gd name="T72" fmla="*/ 7 w 11"/>
                <a:gd name="T73" fmla="*/ 654 h 1072"/>
                <a:gd name="T74" fmla="*/ 2 w 11"/>
                <a:gd name="T75" fmla="*/ 676 h 1072"/>
                <a:gd name="T76" fmla="*/ 2 w 11"/>
                <a:gd name="T77" fmla="*/ 681 h 1072"/>
                <a:gd name="T78" fmla="*/ 2 w 11"/>
                <a:gd name="T79" fmla="*/ 681 h 1072"/>
                <a:gd name="T80" fmla="*/ 7 w 11"/>
                <a:gd name="T81" fmla="*/ 703 h 1072"/>
                <a:gd name="T82" fmla="*/ 7 w 11"/>
                <a:gd name="T83" fmla="*/ 742 h 1072"/>
                <a:gd name="T84" fmla="*/ 1 w 11"/>
                <a:gd name="T85" fmla="*/ 764 h 1072"/>
                <a:gd name="T86" fmla="*/ 1 w 11"/>
                <a:gd name="T87" fmla="*/ 769 h 1072"/>
                <a:gd name="T88" fmla="*/ 1 w 11"/>
                <a:gd name="T89" fmla="*/ 769 h 1072"/>
                <a:gd name="T90" fmla="*/ 6 w 11"/>
                <a:gd name="T91" fmla="*/ 791 h 1072"/>
                <a:gd name="T92" fmla="*/ 6 w 11"/>
                <a:gd name="T93" fmla="*/ 830 h 1072"/>
                <a:gd name="T94" fmla="*/ 1 w 11"/>
                <a:gd name="T95" fmla="*/ 852 h 1072"/>
                <a:gd name="T96" fmla="*/ 1 w 11"/>
                <a:gd name="T97" fmla="*/ 857 h 1072"/>
                <a:gd name="T98" fmla="*/ 1 w 11"/>
                <a:gd name="T99" fmla="*/ 857 h 1072"/>
                <a:gd name="T100" fmla="*/ 6 w 11"/>
                <a:gd name="T101" fmla="*/ 879 h 1072"/>
                <a:gd name="T102" fmla="*/ 6 w 11"/>
                <a:gd name="T103" fmla="*/ 918 h 1072"/>
                <a:gd name="T104" fmla="*/ 0 w 11"/>
                <a:gd name="T105" fmla="*/ 940 h 1072"/>
                <a:gd name="T106" fmla="*/ 0 w 11"/>
                <a:gd name="T107" fmla="*/ 945 h 1072"/>
                <a:gd name="T108" fmla="*/ 0 w 11"/>
                <a:gd name="T109" fmla="*/ 945 h 1072"/>
                <a:gd name="T110" fmla="*/ 5 w 11"/>
                <a:gd name="T111" fmla="*/ 967 h 1072"/>
                <a:gd name="T112" fmla="*/ 5 w 11"/>
                <a:gd name="T113" fmla="*/ 1006 h 1072"/>
                <a:gd name="T114" fmla="*/ 0 w 11"/>
                <a:gd name="T115" fmla="*/ 1028 h 1072"/>
                <a:gd name="T116" fmla="*/ 0 w 11"/>
                <a:gd name="T117" fmla="*/ 1033 h 1072"/>
                <a:gd name="T118" fmla="*/ 0 w 11"/>
                <a:gd name="T119" fmla="*/ 1033 h 1072"/>
                <a:gd name="T120" fmla="*/ 5 w 11"/>
                <a:gd name="T121" fmla="*/ 1055 h 10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1" h="1072">
                  <a:moveTo>
                    <a:pt x="6" y="0"/>
                  </a:moveTo>
                  <a:lnTo>
                    <a:pt x="6" y="16"/>
                  </a:lnTo>
                  <a:lnTo>
                    <a:pt x="11" y="16"/>
                  </a:lnTo>
                  <a:lnTo>
                    <a:pt x="11" y="0"/>
                  </a:lnTo>
                  <a:lnTo>
                    <a:pt x="6" y="0"/>
                  </a:lnTo>
                  <a:close/>
                  <a:moveTo>
                    <a:pt x="5" y="22"/>
                  </a:moveTo>
                  <a:lnTo>
                    <a:pt x="5" y="38"/>
                  </a:lnTo>
                  <a:lnTo>
                    <a:pt x="11" y="38"/>
                  </a:lnTo>
                  <a:lnTo>
                    <a:pt x="11" y="22"/>
                  </a:lnTo>
                  <a:lnTo>
                    <a:pt x="5" y="22"/>
                  </a:lnTo>
                  <a:close/>
                  <a:moveTo>
                    <a:pt x="5" y="44"/>
                  </a:moveTo>
                  <a:lnTo>
                    <a:pt x="5" y="60"/>
                  </a:lnTo>
                  <a:lnTo>
                    <a:pt x="11" y="60"/>
                  </a:lnTo>
                  <a:lnTo>
                    <a:pt x="11" y="44"/>
                  </a:lnTo>
                  <a:lnTo>
                    <a:pt x="5" y="44"/>
                  </a:lnTo>
                  <a:close/>
                  <a:moveTo>
                    <a:pt x="5" y="66"/>
                  </a:moveTo>
                  <a:lnTo>
                    <a:pt x="5" y="82"/>
                  </a:lnTo>
                  <a:lnTo>
                    <a:pt x="10" y="82"/>
                  </a:lnTo>
                  <a:lnTo>
                    <a:pt x="10" y="66"/>
                  </a:lnTo>
                  <a:lnTo>
                    <a:pt x="5" y="66"/>
                  </a:lnTo>
                  <a:close/>
                  <a:moveTo>
                    <a:pt x="5" y="88"/>
                  </a:moveTo>
                  <a:lnTo>
                    <a:pt x="5" y="104"/>
                  </a:lnTo>
                  <a:lnTo>
                    <a:pt x="10" y="104"/>
                  </a:lnTo>
                  <a:lnTo>
                    <a:pt x="10" y="88"/>
                  </a:lnTo>
                  <a:lnTo>
                    <a:pt x="5" y="88"/>
                  </a:lnTo>
                  <a:close/>
                  <a:moveTo>
                    <a:pt x="5" y="110"/>
                  </a:moveTo>
                  <a:lnTo>
                    <a:pt x="5" y="126"/>
                  </a:lnTo>
                  <a:lnTo>
                    <a:pt x="10" y="126"/>
                  </a:lnTo>
                  <a:lnTo>
                    <a:pt x="10" y="110"/>
                  </a:lnTo>
                  <a:lnTo>
                    <a:pt x="5" y="110"/>
                  </a:lnTo>
                  <a:close/>
                  <a:moveTo>
                    <a:pt x="5" y="132"/>
                  </a:moveTo>
                  <a:lnTo>
                    <a:pt x="5" y="148"/>
                  </a:lnTo>
                  <a:lnTo>
                    <a:pt x="10" y="148"/>
                  </a:lnTo>
                  <a:lnTo>
                    <a:pt x="10" y="132"/>
                  </a:lnTo>
                  <a:lnTo>
                    <a:pt x="5" y="132"/>
                  </a:lnTo>
                  <a:close/>
                  <a:moveTo>
                    <a:pt x="5" y="154"/>
                  </a:moveTo>
                  <a:lnTo>
                    <a:pt x="5" y="170"/>
                  </a:lnTo>
                  <a:lnTo>
                    <a:pt x="10" y="170"/>
                  </a:lnTo>
                  <a:lnTo>
                    <a:pt x="10" y="154"/>
                  </a:lnTo>
                  <a:lnTo>
                    <a:pt x="5" y="154"/>
                  </a:lnTo>
                  <a:close/>
                  <a:moveTo>
                    <a:pt x="5" y="176"/>
                  </a:moveTo>
                  <a:lnTo>
                    <a:pt x="5" y="192"/>
                  </a:lnTo>
                  <a:lnTo>
                    <a:pt x="10" y="192"/>
                  </a:lnTo>
                  <a:lnTo>
                    <a:pt x="10" y="176"/>
                  </a:lnTo>
                  <a:lnTo>
                    <a:pt x="5" y="176"/>
                  </a:lnTo>
                  <a:close/>
                  <a:moveTo>
                    <a:pt x="5" y="198"/>
                  </a:moveTo>
                  <a:lnTo>
                    <a:pt x="4" y="214"/>
                  </a:lnTo>
                  <a:lnTo>
                    <a:pt x="10" y="214"/>
                  </a:lnTo>
                  <a:lnTo>
                    <a:pt x="10" y="198"/>
                  </a:lnTo>
                  <a:lnTo>
                    <a:pt x="5" y="198"/>
                  </a:lnTo>
                  <a:close/>
                  <a:moveTo>
                    <a:pt x="4" y="220"/>
                  </a:moveTo>
                  <a:lnTo>
                    <a:pt x="4" y="236"/>
                  </a:lnTo>
                  <a:lnTo>
                    <a:pt x="10" y="236"/>
                  </a:lnTo>
                  <a:lnTo>
                    <a:pt x="10" y="220"/>
                  </a:lnTo>
                  <a:lnTo>
                    <a:pt x="4" y="220"/>
                  </a:lnTo>
                  <a:close/>
                  <a:moveTo>
                    <a:pt x="4" y="242"/>
                  </a:moveTo>
                  <a:lnTo>
                    <a:pt x="4" y="258"/>
                  </a:lnTo>
                  <a:lnTo>
                    <a:pt x="9" y="258"/>
                  </a:lnTo>
                  <a:lnTo>
                    <a:pt x="9" y="242"/>
                  </a:lnTo>
                  <a:lnTo>
                    <a:pt x="4" y="242"/>
                  </a:lnTo>
                  <a:close/>
                  <a:moveTo>
                    <a:pt x="4" y="264"/>
                  </a:moveTo>
                  <a:lnTo>
                    <a:pt x="4" y="280"/>
                  </a:lnTo>
                  <a:lnTo>
                    <a:pt x="9" y="280"/>
                  </a:lnTo>
                  <a:lnTo>
                    <a:pt x="9" y="264"/>
                  </a:lnTo>
                  <a:lnTo>
                    <a:pt x="4" y="264"/>
                  </a:lnTo>
                  <a:close/>
                  <a:moveTo>
                    <a:pt x="4" y="286"/>
                  </a:moveTo>
                  <a:lnTo>
                    <a:pt x="4" y="302"/>
                  </a:lnTo>
                  <a:lnTo>
                    <a:pt x="9" y="302"/>
                  </a:lnTo>
                  <a:lnTo>
                    <a:pt x="9" y="286"/>
                  </a:lnTo>
                  <a:lnTo>
                    <a:pt x="4" y="286"/>
                  </a:lnTo>
                  <a:close/>
                  <a:moveTo>
                    <a:pt x="4" y="308"/>
                  </a:moveTo>
                  <a:lnTo>
                    <a:pt x="4" y="324"/>
                  </a:lnTo>
                  <a:lnTo>
                    <a:pt x="9" y="324"/>
                  </a:lnTo>
                  <a:lnTo>
                    <a:pt x="9" y="308"/>
                  </a:lnTo>
                  <a:lnTo>
                    <a:pt x="4" y="308"/>
                  </a:lnTo>
                  <a:close/>
                  <a:moveTo>
                    <a:pt x="4" y="330"/>
                  </a:moveTo>
                  <a:lnTo>
                    <a:pt x="4" y="346"/>
                  </a:lnTo>
                  <a:lnTo>
                    <a:pt x="9" y="346"/>
                  </a:lnTo>
                  <a:lnTo>
                    <a:pt x="9" y="330"/>
                  </a:lnTo>
                  <a:lnTo>
                    <a:pt x="4" y="330"/>
                  </a:lnTo>
                  <a:close/>
                  <a:moveTo>
                    <a:pt x="4" y="352"/>
                  </a:moveTo>
                  <a:lnTo>
                    <a:pt x="4" y="368"/>
                  </a:lnTo>
                  <a:lnTo>
                    <a:pt x="9" y="368"/>
                  </a:lnTo>
                  <a:lnTo>
                    <a:pt x="9" y="352"/>
                  </a:lnTo>
                  <a:lnTo>
                    <a:pt x="4" y="352"/>
                  </a:lnTo>
                  <a:close/>
                  <a:moveTo>
                    <a:pt x="4" y="374"/>
                  </a:moveTo>
                  <a:lnTo>
                    <a:pt x="3" y="390"/>
                  </a:lnTo>
                  <a:lnTo>
                    <a:pt x="9" y="390"/>
                  </a:lnTo>
                  <a:lnTo>
                    <a:pt x="9" y="374"/>
                  </a:lnTo>
                  <a:lnTo>
                    <a:pt x="4" y="374"/>
                  </a:lnTo>
                  <a:close/>
                  <a:moveTo>
                    <a:pt x="3" y="395"/>
                  </a:moveTo>
                  <a:lnTo>
                    <a:pt x="3" y="412"/>
                  </a:lnTo>
                  <a:lnTo>
                    <a:pt x="9" y="412"/>
                  </a:lnTo>
                  <a:lnTo>
                    <a:pt x="9" y="396"/>
                  </a:lnTo>
                  <a:lnTo>
                    <a:pt x="3" y="395"/>
                  </a:lnTo>
                  <a:close/>
                  <a:moveTo>
                    <a:pt x="3" y="417"/>
                  </a:moveTo>
                  <a:lnTo>
                    <a:pt x="3" y="434"/>
                  </a:lnTo>
                  <a:lnTo>
                    <a:pt x="8" y="434"/>
                  </a:lnTo>
                  <a:lnTo>
                    <a:pt x="8" y="418"/>
                  </a:lnTo>
                  <a:lnTo>
                    <a:pt x="3" y="417"/>
                  </a:lnTo>
                  <a:close/>
                  <a:moveTo>
                    <a:pt x="3" y="439"/>
                  </a:moveTo>
                  <a:lnTo>
                    <a:pt x="3" y="456"/>
                  </a:lnTo>
                  <a:lnTo>
                    <a:pt x="8" y="456"/>
                  </a:lnTo>
                  <a:lnTo>
                    <a:pt x="8" y="440"/>
                  </a:lnTo>
                  <a:lnTo>
                    <a:pt x="3" y="439"/>
                  </a:lnTo>
                  <a:close/>
                  <a:moveTo>
                    <a:pt x="3" y="461"/>
                  </a:moveTo>
                  <a:lnTo>
                    <a:pt x="3" y="478"/>
                  </a:lnTo>
                  <a:lnTo>
                    <a:pt x="8" y="478"/>
                  </a:lnTo>
                  <a:lnTo>
                    <a:pt x="8" y="462"/>
                  </a:lnTo>
                  <a:lnTo>
                    <a:pt x="3" y="461"/>
                  </a:lnTo>
                  <a:close/>
                  <a:moveTo>
                    <a:pt x="3" y="483"/>
                  </a:moveTo>
                  <a:lnTo>
                    <a:pt x="3" y="500"/>
                  </a:lnTo>
                  <a:lnTo>
                    <a:pt x="8" y="500"/>
                  </a:lnTo>
                  <a:lnTo>
                    <a:pt x="8" y="484"/>
                  </a:lnTo>
                  <a:lnTo>
                    <a:pt x="3" y="483"/>
                  </a:lnTo>
                  <a:close/>
                  <a:moveTo>
                    <a:pt x="3" y="505"/>
                  </a:moveTo>
                  <a:lnTo>
                    <a:pt x="3" y="522"/>
                  </a:lnTo>
                  <a:lnTo>
                    <a:pt x="8" y="522"/>
                  </a:lnTo>
                  <a:lnTo>
                    <a:pt x="8" y="505"/>
                  </a:lnTo>
                  <a:lnTo>
                    <a:pt x="3" y="505"/>
                  </a:lnTo>
                  <a:close/>
                  <a:moveTo>
                    <a:pt x="3" y="527"/>
                  </a:moveTo>
                  <a:lnTo>
                    <a:pt x="3" y="544"/>
                  </a:lnTo>
                  <a:lnTo>
                    <a:pt x="8" y="544"/>
                  </a:lnTo>
                  <a:lnTo>
                    <a:pt x="8" y="527"/>
                  </a:lnTo>
                  <a:lnTo>
                    <a:pt x="3" y="527"/>
                  </a:lnTo>
                  <a:close/>
                  <a:moveTo>
                    <a:pt x="3" y="549"/>
                  </a:moveTo>
                  <a:lnTo>
                    <a:pt x="2" y="566"/>
                  </a:lnTo>
                  <a:lnTo>
                    <a:pt x="8" y="566"/>
                  </a:lnTo>
                  <a:lnTo>
                    <a:pt x="8" y="549"/>
                  </a:lnTo>
                  <a:lnTo>
                    <a:pt x="3" y="549"/>
                  </a:lnTo>
                  <a:close/>
                  <a:moveTo>
                    <a:pt x="2" y="571"/>
                  </a:moveTo>
                  <a:lnTo>
                    <a:pt x="2" y="588"/>
                  </a:lnTo>
                  <a:lnTo>
                    <a:pt x="8" y="588"/>
                  </a:lnTo>
                  <a:lnTo>
                    <a:pt x="8" y="571"/>
                  </a:lnTo>
                  <a:lnTo>
                    <a:pt x="2" y="571"/>
                  </a:lnTo>
                  <a:close/>
                  <a:moveTo>
                    <a:pt x="2" y="593"/>
                  </a:moveTo>
                  <a:lnTo>
                    <a:pt x="2" y="610"/>
                  </a:lnTo>
                  <a:lnTo>
                    <a:pt x="7" y="610"/>
                  </a:lnTo>
                  <a:lnTo>
                    <a:pt x="8" y="593"/>
                  </a:lnTo>
                  <a:lnTo>
                    <a:pt x="2" y="593"/>
                  </a:lnTo>
                  <a:close/>
                  <a:moveTo>
                    <a:pt x="2" y="615"/>
                  </a:moveTo>
                  <a:lnTo>
                    <a:pt x="2" y="632"/>
                  </a:lnTo>
                  <a:lnTo>
                    <a:pt x="7" y="632"/>
                  </a:lnTo>
                  <a:lnTo>
                    <a:pt x="7" y="615"/>
                  </a:lnTo>
                  <a:lnTo>
                    <a:pt x="2" y="615"/>
                  </a:lnTo>
                  <a:close/>
                  <a:moveTo>
                    <a:pt x="2" y="637"/>
                  </a:moveTo>
                  <a:lnTo>
                    <a:pt x="2" y="654"/>
                  </a:lnTo>
                  <a:lnTo>
                    <a:pt x="7" y="654"/>
                  </a:lnTo>
                  <a:lnTo>
                    <a:pt x="7" y="637"/>
                  </a:lnTo>
                  <a:lnTo>
                    <a:pt x="2" y="637"/>
                  </a:lnTo>
                  <a:close/>
                  <a:moveTo>
                    <a:pt x="2" y="659"/>
                  </a:moveTo>
                  <a:lnTo>
                    <a:pt x="2" y="676"/>
                  </a:lnTo>
                  <a:lnTo>
                    <a:pt x="7" y="676"/>
                  </a:lnTo>
                  <a:lnTo>
                    <a:pt x="7" y="659"/>
                  </a:lnTo>
                  <a:lnTo>
                    <a:pt x="2" y="659"/>
                  </a:lnTo>
                  <a:close/>
                  <a:moveTo>
                    <a:pt x="2" y="681"/>
                  </a:moveTo>
                  <a:lnTo>
                    <a:pt x="2" y="698"/>
                  </a:lnTo>
                  <a:lnTo>
                    <a:pt x="7" y="698"/>
                  </a:lnTo>
                  <a:lnTo>
                    <a:pt x="7" y="681"/>
                  </a:lnTo>
                  <a:lnTo>
                    <a:pt x="2" y="681"/>
                  </a:lnTo>
                  <a:close/>
                  <a:moveTo>
                    <a:pt x="2" y="703"/>
                  </a:moveTo>
                  <a:lnTo>
                    <a:pt x="2" y="720"/>
                  </a:lnTo>
                  <a:lnTo>
                    <a:pt x="7" y="720"/>
                  </a:lnTo>
                  <a:lnTo>
                    <a:pt x="7" y="703"/>
                  </a:lnTo>
                  <a:lnTo>
                    <a:pt x="2" y="703"/>
                  </a:lnTo>
                  <a:close/>
                  <a:moveTo>
                    <a:pt x="2" y="725"/>
                  </a:moveTo>
                  <a:lnTo>
                    <a:pt x="2" y="742"/>
                  </a:lnTo>
                  <a:lnTo>
                    <a:pt x="7" y="742"/>
                  </a:lnTo>
                  <a:lnTo>
                    <a:pt x="7" y="725"/>
                  </a:lnTo>
                  <a:lnTo>
                    <a:pt x="2" y="725"/>
                  </a:lnTo>
                  <a:close/>
                  <a:moveTo>
                    <a:pt x="2" y="747"/>
                  </a:moveTo>
                  <a:lnTo>
                    <a:pt x="1" y="764"/>
                  </a:lnTo>
                  <a:lnTo>
                    <a:pt x="7" y="764"/>
                  </a:lnTo>
                  <a:lnTo>
                    <a:pt x="7" y="747"/>
                  </a:lnTo>
                  <a:lnTo>
                    <a:pt x="2" y="747"/>
                  </a:lnTo>
                  <a:close/>
                  <a:moveTo>
                    <a:pt x="1" y="769"/>
                  </a:moveTo>
                  <a:lnTo>
                    <a:pt x="1" y="786"/>
                  </a:lnTo>
                  <a:lnTo>
                    <a:pt x="6" y="786"/>
                  </a:lnTo>
                  <a:lnTo>
                    <a:pt x="7" y="769"/>
                  </a:lnTo>
                  <a:lnTo>
                    <a:pt x="1" y="769"/>
                  </a:lnTo>
                  <a:close/>
                  <a:moveTo>
                    <a:pt x="1" y="791"/>
                  </a:moveTo>
                  <a:lnTo>
                    <a:pt x="1" y="808"/>
                  </a:lnTo>
                  <a:lnTo>
                    <a:pt x="6" y="808"/>
                  </a:lnTo>
                  <a:lnTo>
                    <a:pt x="6" y="791"/>
                  </a:lnTo>
                  <a:lnTo>
                    <a:pt x="1" y="791"/>
                  </a:lnTo>
                  <a:close/>
                  <a:moveTo>
                    <a:pt x="1" y="813"/>
                  </a:moveTo>
                  <a:lnTo>
                    <a:pt x="1" y="830"/>
                  </a:lnTo>
                  <a:lnTo>
                    <a:pt x="6" y="830"/>
                  </a:lnTo>
                  <a:lnTo>
                    <a:pt x="6" y="813"/>
                  </a:lnTo>
                  <a:lnTo>
                    <a:pt x="1" y="813"/>
                  </a:lnTo>
                  <a:close/>
                  <a:moveTo>
                    <a:pt x="1" y="835"/>
                  </a:moveTo>
                  <a:lnTo>
                    <a:pt x="1" y="852"/>
                  </a:lnTo>
                  <a:lnTo>
                    <a:pt x="6" y="852"/>
                  </a:lnTo>
                  <a:lnTo>
                    <a:pt x="6" y="835"/>
                  </a:lnTo>
                  <a:lnTo>
                    <a:pt x="1" y="835"/>
                  </a:lnTo>
                  <a:close/>
                  <a:moveTo>
                    <a:pt x="1" y="857"/>
                  </a:moveTo>
                  <a:lnTo>
                    <a:pt x="1" y="874"/>
                  </a:lnTo>
                  <a:lnTo>
                    <a:pt x="6" y="874"/>
                  </a:lnTo>
                  <a:lnTo>
                    <a:pt x="6" y="857"/>
                  </a:lnTo>
                  <a:lnTo>
                    <a:pt x="1" y="857"/>
                  </a:lnTo>
                  <a:close/>
                  <a:moveTo>
                    <a:pt x="1" y="879"/>
                  </a:moveTo>
                  <a:lnTo>
                    <a:pt x="1" y="896"/>
                  </a:lnTo>
                  <a:lnTo>
                    <a:pt x="6" y="896"/>
                  </a:lnTo>
                  <a:lnTo>
                    <a:pt x="6" y="879"/>
                  </a:lnTo>
                  <a:lnTo>
                    <a:pt x="1" y="879"/>
                  </a:lnTo>
                  <a:close/>
                  <a:moveTo>
                    <a:pt x="1" y="901"/>
                  </a:moveTo>
                  <a:lnTo>
                    <a:pt x="1" y="918"/>
                  </a:lnTo>
                  <a:lnTo>
                    <a:pt x="6" y="918"/>
                  </a:lnTo>
                  <a:lnTo>
                    <a:pt x="6" y="901"/>
                  </a:lnTo>
                  <a:lnTo>
                    <a:pt x="1" y="901"/>
                  </a:lnTo>
                  <a:close/>
                  <a:moveTo>
                    <a:pt x="1" y="923"/>
                  </a:moveTo>
                  <a:lnTo>
                    <a:pt x="0" y="940"/>
                  </a:lnTo>
                  <a:lnTo>
                    <a:pt x="6" y="940"/>
                  </a:lnTo>
                  <a:lnTo>
                    <a:pt x="6" y="923"/>
                  </a:lnTo>
                  <a:lnTo>
                    <a:pt x="1" y="923"/>
                  </a:lnTo>
                  <a:close/>
                  <a:moveTo>
                    <a:pt x="0" y="945"/>
                  </a:moveTo>
                  <a:lnTo>
                    <a:pt x="0" y="962"/>
                  </a:lnTo>
                  <a:lnTo>
                    <a:pt x="5" y="962"/>
                  </a:lnTo>
                  <a:lnTo>
                    <a:pt x="6" y="945"/>
                  </a:lnTo>
                  <a:lnTo>
                    <a:pt x="0" y="945"/>
                  </a:lnTo>
                  <a:close/>
                  <a:moveTo>
                    <a:pt x="0" y="967"/>
                  </a:moveTo>
                  <a:lnTo>
                    <a:pt x="0" y="984"/>
                  </a:lnTo>
                  <a:lnTo>
                    <a:pt x="5" y="984"/>
                  </a:lnTo>
                  <a:lnTo>
                    <a:pt x="5" y="967"/>
                  </a:lnTo>
                  <a:lnTo>
                    <a:pt x="0" y="967"/>
                  </a:lnTo>
                  <a:close/>
                  <a:moveTo>
                    <a:pt x="0" y="989"/>
                  </a:moveTo>
                  <a:lnTo>
                    <a:pt x="0" y="1006"/>
                  </a:lnTo>
                  <a:lnTo>
                    <a:pt x="5" y="1006"/>
                  </a:lnTo>
                  <a:lnTo>
                    <a:pt x="5" y="989"/>
                  </a:lnTo>
                  <a:lnTo>
                    <a:pt x="0" y="989"/>
                  </a:lnTo>
                  <a:close/>
                  <a:moveTo>
                    <a:pt x="0" y="1011"/>
                  </a:moveTo>
                  <a:lnTo>
                    <a:pt x="0" y="1028"/>
                  </a:lnTo>
                  <a:lnTo>
                    <a:pt x="5" y="1028"/>
                  </a:lnTo>
                  <a:lnTo>
                    <a:pt x="5" y="1011"/>
                  </a:lnTo>
                  <a:lnTo>
                    <a:pt x="0" y="1011"/>
                  </a:lnTo>
                  <a:close/>
                  <a:moveTo>
                    <a:pt x="0" y="1033"/>
                  </a:moveTo>
                  <a:lnTo>
                    <a:pt x="0" y="1050"/>
                  </a:lnTo>
                  <a:lnTo>
                    <a:pt x="5" y="1050"/>
                  </a:lnTo>
                  <a:lnTo>
                    <a:pt x="5" y="1033"/>
                  </a:lnTo>
                  <a:lnTo>
                    <a:pt x="0" y="1033"/>
                  </a:lnTo>
                  <a:close/>
                  <a:moveTo>
                    <a:pt x="0" y="1055"/>
                  </a:moveTo>
                  <a:lnTo>
                    <a:pt x="0" y="1072"/>
                  </a:lnTo>
                  <a:lnTo>
                    <a:pt x="5" y="1072"/>
                  </a:lnTo>
                  <a:lnTo>
                    <a:pt x="5" y="1055"/>
                  </a:lnTo>
                  <a:lnTo>
                    <a:pt x="0" y="1055"/>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AT" dirty="0"/>
            </a:p>
          </p:txBody>
        </p:sp>
        <p:sp>
          <p:nvSpPr>
            <p:cNvPr id="60" name="Freeform 57"/>
            <p:cNvSpPr>
              <a:spLocks/>
            </p:cNvSpPr>
            <p:nvPr/>
          </p:nvSpPr>
          <p:spPr bwMode="auto">
            <a:xfrm>
              <a:off x="6225" y="1489"/>
              <a:ext cx="156" cy="639"/>
            </a:xfrm>
            <a:custGeom>
              <a:avLst/>
              <a:gdLst>
                <a:gd name="T0" fmla="*/ 0 w 960"/>
                <a:gd name="T1" fmla="*/ 0 h 3720"/>
                <a:gd name="T2" fmla="*/ 480 w 960"/>
                <a:gd name="T3" fmla="*/ 80 h 3720"/>
                <a:gd name="T4" fmla="*/ 480 w 960"/>
                <a:gd name="T5" fmla="*/ 1780 h 3720"/>
                <a:gd name="T6" fmla="*/ 960 w 960"/>
                <a:gd name="T7" fmla="*/ 1860 h 3720"/>
                <a:gd name="T8" fmla="*/ 480 w 960"/>
                <a:gd name="T9" fmla="*/ 1940 h 3720"/>
                <a:gd name="T10" fmla="*/ 480 w 960"/>
                <a:gd name="T11" fmla="*/ 3640 h 3720"/>
                <a:gd name="T12" fmla="*/ 0 w 960"/>
                <a:gd name="T13" fmla="*/ 3720 h 3720"/>
              </a:gdLst>
              <a:ahLst/>
              <a:cxnLst>
                <a:cxn ang="0">
                  <a:pos x="T0" y="T1"/>
                </a:cxn>
                <a:cxn ang="0">
                  <a:pos x="T2" y="T3"/>
                </a:cxn>
                <a:cxn ang="0">
                  <a:pos x="T4" y="T5"/>
                </a:cxn>
                <a:cxn ang="0">
                  <a:pos x="T6" y="T7"/>
                </a:cxn>
                <a:cxn ang="0">
                  <a:pos x="T8" y="T9"/>
                </a:cxn>
                <a:cxn ang="0">
                  <a:pos x="T10" y="T11"/>
                </a:cxn>
                <a:cxn ang="0">
                  <a:pos x="T12" y="T13"/>
                </a:cxn>
              </a:cxnLst>
              <a:rect l="0" t="0" r="r" b="b"/>
              <a:pathLst>
                <a:path w="960" h="3720">
                  <a:moveTo>
                    <a:pt x="0" y="0"/>
                  </a:moveTo>
                  <a:cubicBezTo>
                    <a:pt x="266" y="0"/>
                    <a:pt x="480" y="36"/>
                    <a:pt x="480" y="80"/>
                  </a:cubicBezTo>
                  <a:lnTo>
                    <a:pt x="480" y="1780"/>
                  </a:lnTo>
                  <a:cubicBezTo>
                    <a:pt x="480" y="1825"/>
                    <a:pt x="695" y="1860"/>
                    <a:pt x="960" y="1860"/>
                  </a:cubicBezTo>
                  <a:cubicBezTo>
                    <a:pt x="695" y="1860"/>
                    <a:pt x="480" y="1896"/>
                    <a:pt x="480" y="1940"/>
                  </a:cubicBezTo>
                  <a:lnTo>
                    <a:pt x="480" y="3640"/>
                  </a:lnTo>
                  <a:cubicBezTo>
                    <a:pt x="480" y="3685"/>
                    <a:pt x="266" y="3720"/>
                    <a:pt x="0" y="3720"/>
                  </a:cubicBezTo>
                </a:path>
              </a:pathLst>
            </a:custGeom>
            <a:noFill/>
            <a:ln w="15875" cap="flat">
              <a:solidFill>
                <a:srgbClr val="ED7D3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AT" dirty="0"/>
            </a:p>
          </p:txBody>
        </p:sp>
      </p:grpSp>
      <p:sp>
        <p:nvSpPr>
          <p:cNvPr id="8" name="Textfeld 7"/>
          <p:cNvSpPr txBox="1"/>
          <p:nvPr/>
        </p:nvSpPr>
        <p:spPr>
          <a:xfrm>
            <a:off x="9200615" y="5976994"/>
            <a:ext cx="1812929" cy="338554"/>
          </a:xfrm>
          <a:prstGeom prst="rect">
            <a:avLst/>
          </a:prstGeom>
          <a:noFill/>
        </p:spPr>
        <p:txBody>
          <a:bodyPr wrap="square" rtlCol="0">
            <a:spAutoFit/>
          </a:bodyPr>
          <a:lstStyle/>
          <a:p>
            <a:r>
              <a:rPr lang="de-AT" sz="1600" dirty="0"/>
              <a:t>Eigene Darstellung</a:t>
            </a:r>
          </a:p>
        </p:txBody>
      </p:sp>
    </p:spTree>
    <p:extLst>
      <p:ext uri="{BB962C8B-B14F-4D97-AF65-F5344CB8AC3E}">
        <p14:creationId xmlns:p14="http://schemas.microsoft.com/office/powerpoint/2010/main" val="18052428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4000" b="1" dirty="0"/>
              <a:t>Beispiel Konsumgüternachfrage</a:t>
            </a:r>
          </a:p>
        </p:txBody>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43</a:t>
            </a:fld>
            <a:endParaRPr lang="en-US" dirty="0"/>
          </a:p>
        </p:txBody>
      </p:sp>
      <p:sp>
        <p:nvSpPr>
          <p:cNvPr id="8" name="Inhaltsplatzhalter 7"/>
          <p:cNvSpPr>
            <a:spLocks noGrp="1"/>
          </p:cNvSpPr>
          <p:nvPr>
            <p:ph idx="1"/>
          </p:nvPr>
        </p:nvSpPr>
        <p:spPr>
          <a:xfrm>
            <a:off x="838200" y="1423555"/>
            <a:ext cx="10515600" cy="4932795"/>
          </a:xfrm>
        </p:spPr>
        <p:txBody>
          <a:bodyPr>
            <a:normAutofit/>
          </a:bodyPr>
          <a:lstStyle/>
          <a:p>
            <a:pPr marL="0" indent="0">
              <a:buNone/>
            </a:pPr>
            <a:endParaRPr lang="de-AT" dirty="0"/>
          </a:p>
          <a:p>
            <a:endParaRPr lang="de-AT" dirty="0"/>
          </a:p>
          <a:p>
            <a:pPr marL="0" indent="0">
              <a:buNone/>
            </a:pPr>
            <a:endParaRPr lang="de-AT" dirty="0"/>
          </a:p>
          <a:p>
            <a:pPr marL="0" indent="0">
              <a:buNone/>
            </a:pPr>
            <a:endParaRPr lang="de-AT" dirty="0"/>
          </a:p>
          <a:p>
            <a:r>
              <a:rPr lang="de-AT" dirty="0"/>
              <a:t>Durchschnittliche Konsumneigung</a:t>
            </a:r>
          </a:p>
          <a:p>
            <a:pPr lvl="1">
              <a:buFont typeface="Courier New" panose="02070309020205020404" pitchFamily="49" charset="0"/>
              <a:buChar char="o"/>
            </a:pPr>
            <a:r>
              <a:rPr lang="de-AT" dirty="0"/>
              <a:t>Anteil vom Einkommen, das für Konsum ausgegeben wird (c= C/Y)</a:t>
            </a:r>
          </a:p>
          <a:p>
            <a:pPr lvl="1">
              <a:buFont typeface="Courier New" panose="02070309020205020404" pitchFamily="49" charset="0"/>
              <a:buChar char="o"/>
            </a:pPr>
            <a:r>
              <a:rPr lang="de-AT" dirty="0"/>
              <a:t>Jahr 1962: 547,57/ 599,20 = 0,913</a:t>
            </a:r>
          </a:p>
          <a:p>
            <a:r>
              <a:rPr lang="de-AT" dirty="0"/>
              <a:t>Marginale Konsumneigung</a:t>
            </a:r>
          </a:p>
          <a:p>
            <a:pPr lvl="1">
              <a:buFont typeface="Courier New" panose="02070309020205020404" pitchFamily="49" charset="0"/>
              <a:buChar char="o"/>
            </a:pPr>
            <a:r>
              <a:rPr lang="de-AT" dirty="0"/>
              <a:t>Konsumverhalten bei einem Einkommensanstieg (∆c</a:t>
            </a:r>
            <a:r>
              <a:rPr lang="de-AT" baseline="-25000" dirty="0"/>
              <a:t>1</a:t>
            </a:r>
            <a:r>
              <a:rPr lang="de-AT" dirty="0"/>
              <a:t> = ∆C/∆Y)</a:t>
            </a:r>
          </a:p>
          <a:p>
            <a:pPr lvl="1">
              <a:buFont typeface="Courier New" panose="02070309020205020404" pitchFamily="49" charset="0"/>
              <a:buChar char="o"/>
            </a:pPr>
            <a:r>
              <a:rPr lang="de-AT" dirty="0"/>
              <a:t>1962-63: (547,57 – 561,63/ 599,20 – 623,26) = 0,584</a:t>
            </a:r>
          </a:p>
        </p:txBody>
      </p:sp>
      <p:graphicFrame>
        <p:nvGraphicFramePr>
          <p:cNvPr id="10" name="Tabelle 9"/>
          <p:cNvGraphicFramePr>
            <a:graphicFrameLocks noGrp="1"/>
          </p:cNvGraphicFramePr>
          <p:nvPr>
            <p:extLst>
              <p:ext uri="{D42A27DB-BD31-4B8C-83A1-F6EECF244321}">
                <p14:modId xmlns:p14="http://schemas.microsoft.com/office/powerpoint/2010/main" val="3375799384"/>
              </p:ext>
            </p:extLst>
          </p:nvPr>
        </p:nvGraphicFramePr>
        <p:xfrm>
          <a:off x="1153392" y="1423555"/>
          <a:ext cx="9538854" cy="2021752"/>
        </p:xfrm>
        <a:graphic>
          <a:graphicData uri="http://schemas.openxmlformats.org/drawingml/2006/table">
            <a:tbl>
              <a:tblPr firstRow="1" bandRow="1">
                <a:tableStyleId>{9D7B26C5-4107-4FEC-AEDC-1716B250A1EF}</a:tableStyleId>
              </a:tblPr>
              <a:tblGrid>
                <a:gridCol w="975492">
                  <a:extLst>
                    <a:ext uri="{9D8B030D-6E8A-4147-A177-3AD203B41FA5}">
                      <a16:colId xmlns:a16="http://schemas.microsoft.com/office/drawing/2014/main" val="20000"/>
                    </a:ext>
                  </a:extLst>
                </a:gridCol>
                <a:gridCol w="2101558">
                  <a:extLst>
                    <a:ext uri="{9D8B030D-6E8A-4147-A177-3AD203B41FA5}">
                      <a16:colId xmlns:a16="http://schemas.microsoft.com/office/drawing/2014/main" val="20001"/>
                    </a:ext>
                  </a:extLst>
                </a:gridCol>
                <a:gridCol w="2045667">
                  <a:extLst>
                    <a:ext uri="{9D8B030D-6E8A-4147-A177-3AD203B41FA5}">
                      <a16:colId xmlns:a16="http://schemas.microsoft.com/office/drawing/2014/main" val="20002"/>
                    </a:ext>
                  </a:extLst>
                </a:gridCol>
                <a:gridCol w="2192481">
                  <a:extLst>
                    <a:ext uri="{9D8B030D-6E8A-4147-A177-3AD203B41FA5}">
                      <a16:colId xmlns:a16="http://schemas.microsoft.com/office/drawing/2014/main" val="20003"/>
                    </a:ext>
                  </a:extLst>
                </a:gridCol>
                <a:gridCol w="2223656">
                  <a:extLst>
                    <a:ext uri="{9D8B030D-6E8A-4147-A177-3AD203B41FA5}">
                      <a16:colId xmlns:a16="http://schemas.microsoft.com/office/drawing/2014/main" val="20004"/>
                    </a:ext>
                  </a:extLst>
                </a:gridCol>
              </a:tblGrid>
              <a:tr h="738379">
                <a:tc>
                  <a:txBody>
                    <a:bodyPr/>
                    <a:lstStyle/>
                    <a:p>
                      <a:pPr algn="ctr"/>
                      <a:r>
                        <a:rPr lang="de-AT" dirty="0"/>
                        <a:t>Jahr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de-AT" dirty="0"/>
                        <a:t>Einkommen (in Mrd. DM)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de-AT" dirty="0"/>
                        <a:t>Konsum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de-AT" dirty="0"/>
                        <a:t>Durchschnittliche Konsumneigung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de-AT" dirty="0"/>
                        <a:t>Marginale Konsumneigung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27791">
                <a:tc>
                  <a:txBody>
                    <a:bodyPr/>
                    <a:lstStyle/>
                    <a:p>
                      <a:r>
                        <a:rPr lang="de-AT" dirty="0"/>
                        <a:t>1962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AT" dirty="0"/>
                        <a:t>599,20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AT" dirty="0"/>
                        <a:t>547,57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AT" dirty="0"/>
                        <a:t>0,913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AT"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27791">
                <a:tc>
                  <a:txBody>
                    <a:bodyPr/>
                    <a:lstStyle/>
                    <a:p>
                      <a:r>
                        <a:rPr lang="de-AT" dirty="0"/>
                        <a:t>1963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AT" dirty="0"/>
                        <a:t>623,26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AT" dirty="0"/>
                        <a:t>561,63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AT" dirty="0"/>
                        <a:t>0,896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AT" dirty="0"/>
                        <a:t>0,583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427791">
                <a:tc>
                  <a:txBody>
                    <a:bodyPr/>
                    <a:lstStyle/>
                    <a:p>
                      <a:r>
                        <a:rPr lang="de-AT" dirty="0"/>
                        <a:t>1964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AT" dirty="0"/>
                        <a:t>667,94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AT" dirty="0"/>
                        <a:t>592,64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AT" dirty="0"/>
                        <a:t>0,887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AT" dirty="0"/>
                        <a:t>0,694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21657092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06936"/>
            <a:ext cx="10515600" cy="1325563"/>
          </a:xfrm>
        </p:spPr>
        <p:txBody>
          <a:bodyPr>
            <a:normAutofit/>
          </a:bodyPr>
          <a:lstStyle/>
          <a:p>
            <a:r>
              <a:rPr lang="de-AT" sz="4000" b="1" dirty="0"/>
              <a:t>Einkommensverteilung und Konsumgüternachfrage</a:t>
            </a:r>
          </a:p>
        </p:txBody>
      </p:sp>
      <p:sp>
        <p:nvSpPr>
          <p:cNvPr id="3" name="Inhaltsplatzhalter 2"/>
          <p:cNvSpPr>
            <a:spLocks noGrp="1"/>
          </p:cNvSpPr>
          <p:nvPr>
            <p:ph idx="1"/>
          </p:nvPr>
        </p:nvSpPr>
        <p:spPr>
          <a:xfrm>
            <a:off x="838200" y="1446415"/>
            <a:ext cx="10515600" cy="4909936"/>
          </a:xfrm>
        </p:spPr>
        <p:txBody>
          <a:bodyPr>
            <a:normAutofit/>
          </a:bodyPr>
          <a:lstStyle/>
          <a:p>
            <a:r>
              <a:rPr lang="de-AT" dirty="0"/>
              <a:t>Niedrige Einkommensschichten haben eine hohe durchschnittliche Konsumneigung bzw. marginale Konsumneigung</a:t>
            </a:r>
          </a:p>
          <a:p>
            <a:pPr lvl="1">
              <a:buFont typeface="Courier New" panose="02070309020205020404" pitchFamily="49" charset="0"/>
              <a:buChar char="o"/>
            </a:pPr>
            <a:r>
              <a:rPr lang="de-AT" dirty="0"/>
              <a:t>Großteil des Einkommens muss für notwendige Konsumgüter aufgewendet werden (Lebensmittel, Wohnung, Kleidung)</a:t>
            </a:r>
          </a:p>
          <a:p>
            <a:pPr lvl="1">
              <a:buFont typeface="Courier New" panose="02070309020205020404" pitchFamily="49" charset="0"/>
              <a:buChar char="o"/>
            </a:pPr>
            <a:r>
              <a:rPr lang="de-AT" dirty="0"/>
              <a:t>c ≈ 100%, manchmal sogar &gt; 100% (Entsparen); auch c</a:t>
            </a:r>
            <a:r>
              <a:rPr lang="de-AT" baseline="-25000" dirty="0"/>
              <a:t>1</a:t>
            </a:r>
            <a:r>
              <a:rPr lang="de-AT" dirty="0"/>
              <a:t>≈ 100%</a:t>
            </a:r>
          </a:p>
          <a:p>
            <a:r>
              <a:rPr lang="de-AT" dirty="0"/>
              <a:t>Haushalte mit hohem Einkommen haben geringere Konsumneigung</a:t>
            </a:r>
          </a:p>
          <a:p>
            <a:r>
              <a:rPr lang="de-AT" dirty="0"/>
              <a:t>Sehr ungleiche Einkommensverteilung in einer Gesellschaft bewirkt eine geringere gesamtwirtschaftliche Konsumgüternachfrage</a:t>
            </a:r>
          </a:p>
          <a:p>
            <a:pPr lvl="1">
              <a:buFont typeface="Courier New" panose="02070309020205020404" pitchFamily="49" charset="0"/>
              <a:buChar char="o"/>
            </a:pPr>
            <a:r>
              <a:rPr lang="de-AT" dirty="0"/>
              <a:t>Umverteilung zugunsten unterer Einkommensschichten</a:t>
            </a:r>
          </a:p>
          <a:p>
            <a:pPr marL="0" indent="0" algn="ctr">
              <a:buNone/>
            </a:pPr>
            <a:r>
              <a:rPr lang="en-GB" sz="2400" i="1" dirty="0"/>
              <a:t>„Unequal distribution of income is the ultimate cause of unemployment“ </a:t>
            </a:r>
            <a:r>
              <a:rPr lang="de-AT" sz="2400" dirty="0"/>
              <a:t>(Schumpeter 1946)</a:t>
            </a:r>
          </a:p>
        </p:txBody>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44</a:t>
            </a:fld>
            <a:endParaRPr lang="en-US"/>
          </a:p>
        </p:txBody>
      </p:sp>
    </p:spTree>
    <p:extLst>
      <p:ext uri="{BB962C8B-B14F-4D97-AF65-F5344CB8AC3E}">
        <p14:creationId xmlns:p14="http://schemas.microsoft.com/office/powerpoint/2010/main" val="7478407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4000" b="1" dirty="0"/>
              <a:t>Sparneigung</a:t>
            </a:r>
          </a:p>
        </p:txBody>
      </p:sp>
      <p:sp>
        <p:nvSpPr>
          <p:cNvPr id="3" name="Inhaltsplatzhalter 2"/>
          <p:cNvSpPr>
            <a:spLocks noGrp="1"/>
          </p:cNvSpPr>
          <p:nvPr>
            <p:ph idx="1"/>
          </p:nvPr>
        </p:nvSpPr>
        <p:spPr>
          <a:xfrm>
            <a:off x="838200" y="1475510"/>
            <a:ext cx="10515600" cy="4701454"/>
          </a:xfrm>
        </p:spPr>
        <p:txBody>
          <a:bodyPr>
            <a:normAutofit/>
          </a:bodyPr>
          <a:lstStyle/>
          <a:p>
            <a:r>
              <a:rPr lang="de-AT" dirty="0"/>
              <a:t>Einkommensverwendung auf C und S aufgeteilt (Y = C + S)</a:t>
            </a:r>
          </a:p>
          <a:p>
            <a:r>
              <a:rPr lang="de-AT" dirty="0"/>
              <a:t>Ersparnis als Residualgröße</a:t>
            </a:r>
          </a:p>
          <a:p>
            <a:r>
              <a:rPr lang="de-AT" dirty="0"/>
              <a:t>Keynes sieht Sparneigung in kurzer Frist (wie den Konsum) vom verfügbaren Haushaltseinkommen abhängig</a:t>
            </a:r>
          </a:p>
          <a:p>
            <a:pPr marL="0" indent="0" algn="ctr">
              <a:spcBef>
                <a:spcPts val="0"/>
              </a:spcBef>
              <a:buNone/>
            </a:pPr>
            <a:r>
              <a:rPr lang="de-AT" dirty="0">
                <a:cs typeface="Times New Roman" panose="02020603050405020304" pitchFamily="18" charset="0"/>
              </a:rPr>
              <a:t>         </a:t>
            </a:r>
            <a:r>
              <a:rPr lang="de-AT" sz="2400" dirty="0">
                <a:cs typeface="Times New Roman" panose="02020603050405020304" pitchFamily="18" charset="0"/>
              </a:rPr>
              <a:t>(+)</a:t>
            </a:r>
          </a:p>
          <a:p>
            <a:pPr marL="0" indent="0" algn="ctr">
              <a:spcBef>
                <a:spcPts val="0"/>
              </a:spcBef>
              <a:buNone/>
            </a:pPr>
            <a:r>
              <a:rPr lang="de-AT" dirty="0">
                <a:cs typeface="Times New Roman" panose="02020603050405020304" pitchFamily="18" charset="0"/>
              </a:rPr>
              <a:t>S = S (Y)</a:t>
            </a:r>
          </a:p>
          <a:p>
            <a:pPr>
              <a:spcBef>
                <a:spcPts val="600"/>
              </a:spcBef>
            </a:pPr>
            <a:r>
              <a:rPr lang="de-AT" dirty="0"/>
              <a:t>Moderne Schreibweise: Sparfunktion besteht aus dem autonomen Sparen s</a:t>
            </a:r>
            <a:r>
              <a:rPr lang="de-AT" baseline="-25000" dirty="0"/>
              <a:t>0</a:t>
            </a:r>
            <a:r>
              <a:rPr lang="de-AT" dirty="0"/>
              <a:t> (einkommens</a:t>
            </a:r>
            <a:r>
              <a:rPr lang="de-AT" i="1" dirty="0"/>
              <a:t>un</a:t>
            </a:r>
            <a:r>
              <a:rPr lang="de-AT" dirty="0"/>
              <a:t>abhängig) und der marginalen Sparneigung s</a:t>
            </a:r>
            <a:r>
              <a:rPr lang="de-AT" baseline="-25000" dirty="0"/>
              <a:t>1</a:t>
            </a:r>
            <a:r>
              <a:rPr lang="de-AT" dirty="0"/>
              <a:t> (einkommensabhängig)</a:t>
            </a:r>
          </a:p>
          <a:p>
            <a:pPr marL="0" indent="0" algn="ctr">
              <a:spcBef>
                <a:spcPts val="0"/>
              </a:spcBef>
              <a:buNone/>
            </a:pPr>
            <a:r>
              <a:rPr lang="de-AT" dirty="0">
                <a:cs typeface="Times New Roman" panose="02020603050405020304" pitchFamily="18" charset="0"/>
              </a:rPr>
              <a:t>                 </a:t>
            </a:r>
            <a:r>
              <a:rPr lang="de-AT" sz="2400" dirty="0">
                <a:cs typeface="Times New Roman" panose="02020603050405020304" pitchFamily="18" charset="0"/>
              </a:rPr>
              <a:t>(+)</a:t>
            </a:r>
          </a:p>
          <a:p>
            <a:pPr marL="0" indent="0" algn="ctr">
              <a:spcBef>
                <a:spcPts val="0"/>
              </a:spcBef>
              <a:buNone/>
            </a:pPr>
            <a:r>
              <a:rPr lang="de-AT" dirty="0">
                <a:cs typeface="Times New Roman" panose="02020603050405020304" pitchFamily="18" charset="0"/>
              </a:rPr>
              <a:t>S = s</a:t>
            </a:r>
            <a:r>
              <a:rPr lang="de-AT" baseline="-25000" dirty="0">
                <a:cs typeface="Times New Roman" panose="02020603050405020304" pitchFamily="18" charset="0"/>
              </a:rPr>
              <a:t>0</a:t>
            </a:r>
            <a:r>
              <a:rPr lang="de-AT" dirty="0">
                <a:cs typeface="Times New Roman" panose="02020603050405020304" pitchFamily="18" charset="0"/>
              </a:rPr>
              <a:t> +s</a:t>
            </a:r>
            <a:r>
              <a:rPr lang="de-AT" baseline="-25000" dirty="0">
                <a:cs typeface="Times New Roman" panose="02020603050405020304" pitchFamily="18" charset="0"/>
              </a:rPr>
              <a:t>1</a:t>
            </a:r>
            <a:r>
              <a:rPr lang="de-AT" dirty="0">
                <a:cs typeface="Times New Roman" panose="02020603050405020304" pitchFamily="18" charset="0"/>
              </a:rPr>
              <a:t> (Y)</a:t>
            </a:r>
            <a:endParaRPr lang="de-AT" dirty="0"/>
          </a:p>
        </p:txBody>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45</a:t>
            </a:fld>
            <a:endParaRPr lang="en-US" dirty="0"/>
          </a:p>
        </p:txBody>
      </p:sp>
    </p:spTree>
    <p:extLst>
      <p:ext uri="{BB962C8B-B14F-4D97-AF65-F5344CB8AC3E}">
        <p14:creationId xmlns:p14="http://schemas.microsoft.com/office/powerpoint/2010/main" val="30238525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4000" b="1" dirty="0"/>
              <a:t>Sparneigung</a:t>
            </a:r>
          </a:p>
        </p:txBody>
      </p:sp>
      <p:sp>
        <p:nvSpPr>
          <p:cNvPr id="3" name="Inhaltsplatzhalter 2"/>
          <p:cNvSpPr>
            <a:spLocks noGrp="1"/>
          </p:cNvSpPr>
          <p:nvPr>
            <p:ph idx="1"/>
          </p:nvPr>
        </p:nvSpPr>
        <p:spPr>
          <a:xfrm>
            <a:off x="838200" y="1582623"/>
            <a:ext cx="10515600" cy="4486275"/>
          </a:xfrm>
        </p:spPr>
        <p:txBody>
          <a:bodyPr>
            <a:normAutofit/>
          </a:bodyPr>
          <a:lstStyle/>
          <a:p>
            <a:r>
              <a:rPr lang="de-AT" dirty="0"/>
              <a:t>Auswirkungen des gesamtwirtschaftlichen Sparens</a:t>
            </a:r>
          </a:p>
          <a:p>
            <a:pPr lvl="1">
              <a:buFont typeface="Courier New" panose="02070309020205020404" pitchFamily="49" charset="0"/>
              <a:buChar char="o"/>
            </a:pPr>
            <a:r>
              <a:rPr lang="de-AT" dirty="0"/>
              <a:t>Anstieg des Einkommens lässt C unterproportional zunehmen (fundamental psychologisches Gesetz)</a:t>
            </a:r>
          </a:p>
          <a:p>
            <a:pPr lvl="1">
              <a:buFont typeface="Courier New" panose="02070309020205020404" pitchFamily="49" charset="0"/>
              <a:buChar char="o"/>
            </a:pPr>
            <a:r>
              <a:rPr lang="de-AT" dirty="0"/>
              <a:t>Sparaufkommen mindert die gesamtwirtschaftliche Nachfrage und in weiterer Folge auch die Produktion (Sparen als Nachfrageausfall)</a:t>
            </a:r>
          </a:p>
          <a:p>
            <a:r>
              <a:rPr lang="de-AT" dirty="0"/>
              <a:t>Kompensation des Nachfrageausfalls</a:t>
            </a:r>
          </a:p>
          <a:p>
            <a:pPr lvl="1">
              <a:buFont typeface="Courier New" panose="02070309020205020404" pitchFamily="49" charset="0"/>
              <a:buChar char="o"/>
            </a:pPr>
            <a:r>
              <a:rPr lang="de-AT" dirty="0"/>
              <a:t>Ausgleich durch zusätzliche Investitionsgüternachfrage möglich</a:t>
            </a:r>
          </a:p>
          <a:p>
            <a:pPr lvl="1">
              <a:buFont typeface="Courier New" panose="02070309020205020404" pitchFamily="49" charset="0"/>
              <a:buChar char="o"/>
            </a:pPr>
            <a:r>
              <a:rPr lang="de-AT" dirty="0"/>
              <a:t>Zusätzliche unternehmerische Investitionen bei steigender Sparleistung?</a:t>
            </a:r>
          </a:p>
          <a:p>
            <a:pPr lvl="1">
              <a:buFont typeface="Courier New" panose="02070309020205020404" pitchFamily="49" charset="0"/>
              <a:buChar char="o"/>
            </a:pPr>
            <a:r>
              <a:rPr lang="de-AT" dirty="0"/>
              <a:t>Sparentscheidung nicht automatisch in Investitionsentscheidung umgesetzt</a:t>
            </a:r>
          </a:p>
        </p:txBody>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46</a:t>
            </a:fld>
            <a:endParaRPr lang="en-US" dirty="0"/>
          </a:p>
        </p:txBody>
      </p:sp>
    </p:spTree>
    <p:extLst>
      <p:ext uri="{BB962C8B-B14F-4D97-AF65-F5344CB8AC3E}">
        <p14:creationId xmlns:p14="http://schemas.microsoft.com/office/powerpoint/2010/main" val="255803132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4000" b="1" dirty="0"/>
              <a:t>Sparneigung</a:t>
            </a:r>
          </a:p>
        </p:txBody>
      </p:sp>
      <p:sp>
        <p:nvSpPr>
          <p:cNvPr id="3" name="Inhaltsplatzhalter 2"/>
          <p:cNvSpPr>
            <a:spLocks noGrp="1"/>
          </p:cNvSpPr>
          <p:nvPr>
            <p:ph idx="1"/>
          </p:nvPr>
        </p:nvSpPr>
        <p:spPr>
          <a:xfrm>
            <a:off x="482601" y="1690688"/>
            <a:ext cx="10871200" cy="4486275"/>
          </a:xfrm>
        </p:spPr>
        <p:txBody>
          <a:bodyPr>
            <a:normAutofit/>
          </a:bodyPr>
          <a:lstStyle/>
          <a:p>
            <a:pPr>
              <a:buFont typeface="Courier New" panose="02070309020205020404" pitchFamily="49" charset="0"/>
              <a:buChar char="o"/>
            </a:pPr>
            <a:r>
              <a:rPr lang="de-AT" sz="2400" dirty="0"/>
              <a:t>Punkt S=I/Y 1: bei Einkommenshöhe Y 1                                                                                     werden Ersparnisse durch Investitionen                                                                                 kompensiert (S=I)</a:t>
            </a:r>
          </a:p>
          <a:p>
            <a:pPr>
              <a:buFont typeface="Courier New" panose="02070309020205020404" pitchFamily="49" charset="0"/>
              <a:buChar char="o"/>
            </a:pPr>
            <a:r>
              <a:rPr lang="de-AT" sz="2400" dirty="0"/>
              <a:t>Bei einer Erhöhung des Einkommens                                                                                   auf Y 2 steigen auch Ersparnisse (s 2)</a:t>
            </a:r>
          </a:p>
          <a:p>
            <a:pPr>
              <a:buFont typeface="Courier New" panose="02070309020205020404" pitchFamily="49" charset="0"/>
              <a:buChar char="o"/>
            </a:pPr>
            <a:r>
              <a:rPr lang="de-AT" sz="2400" dirty="0"/>
              <a:t>Nachfragelücke, sofern I nicht in                                                                                    gleichem Ausmaß erhöht wird</a:t>
            </a:r>
          </a:p>
          <a:p>
            <a:pPr>
              <a:buFont typeface="Courier New" panose="02070309020205020404" pitchFamily="49" charset="0"/>
              <a:buChar char="o"/>
            </a:pPr>
            <a:r>
              <a:rPr lang="de-AT" sz="2400" dirty="0"/>
              <a:t>Ansonsten Rückgang von D und Y</a:t>
            </a:r>
          </a:p>
          <a:p>
            <a:pPr>
              <a:buFont typeface="Courier New" panose="02070309020205020404" pitchFamily="49" charset="0"/>
              <a:buChar char="o"/>
            </a:pPr>
            <a:endParaRPr lang="de-AT" sz="2400" dirty="0"/>
          </a:p>
          <a:p>
            <a:pPr marL="0" indent="0">
              <a:buNone/>
            </a:pPr>
            <a:r>
              <a:rPr lang="de-AT" sz="2100" dirty="0"/>
              <a:t>Anmerkungen: Y&lt;Y0 als Entsparen;                                                                                                                                                                                                       I als konstante Größe</a:t>
            </a:r>
          </a:p>
          <a:p>
            <a:pPr marL="0" indent="0">
              <a:buNone/>
            </a:pPr>
            <a:endParaRPr lang="de-AT" sz="2400" dirty="0"/>
          </a:p>
          <a:p>
            <a:pPr>
              <a:buFont typeface="Courier New" panose="02070309020205020404" pitchFamily="49" charset="0"/>
              <a:buChar char="o"/>
            </a:pPr>
            <a:endParaRPr lang="de-AT" sz="2400" dirty="0"/>
          </a:p>
          <a:p>
            <a:pPr marL="0" indent="0">
              <a:buNone/>
            </a:pPr>
            <a:endParaRPr lang="de-AT" sz="2400" dirty="0"/>
          </a:p>
        </p:txBody>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47</a:t>
            </a:fld>
            <a:endParaRPr lang="en-US" dirty="0"/>
          </a:p>
        </p:txBody>
      </p:sp>
      <p:grpSp>
        <p:nvGrpSpPr>
          <p:cNvPr id="4" name="Group 4"/>
          <p:cNvGrpSpPr>
            <a:grpSpLocks noChangeAspect="1"/>
          </p:cNvGrpSpPr>
          <p:nvPr/>
        </p:nvGrpSpPr>
        <p:grpSpPr bwMode="auto">
          <a:xfrm>
            <a:off x="6002338" y="1511300"/>
            <a:ext cx="7575550" cy="4359275"/>
            <a:chOff x="3781" y="952"/>
            <a:chExt cx="4772" cy="2746"/>
          </a:xfrm>
        </p:grpSpPr>
        <p:sp>
          <p:nvSpPr>
            <p:cNvPr id="5" name="AutoShape 3"/>
            <p:cNvSpPr>
              <a:spLocks noChangeAspect="1" noChangeArrowheads="1" noTextEdit="1"/>
            </p:cNvSpPr>
            <p:nvPr/>
          </p:nvSpPr>
          <p:spPr bwMode="auto">
            <a:xfrm>
              <a:off x="3781" y="952"/>
              <a:ext cx="4772" cy="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8" name="Rectangle 5"/>
            <p:cNvSpPr>
              <a:spLocks noChangeArrowheads="1"/>
            </p:cNvSpPr>
            <p:nvPr/>
          </p:nvSpPr>
          <p:spPr bwMode="auto">
            <a:xfrm>
              <a:off x="3781" y="952"/>
              <a:ext cx="23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100" b="1" i="0" u="none" strike="noStrike" cap="none" normalizeH="0" baseline="0" dirty="0">
                  <a:ln>
                    <a:noFill/>
                  </a:ln>
                  <a:solidFill>
                    <a:srgbClr val="000000"/>
                  </a:solidFill>
                  <a:effectLst/>
                  <a:latin typeface="Calibri" panose="020F0502020204030204" pitchFamily="34" charset="0"/>
                </a:rPr>
                <a:t>S,I</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9" name="Rectangle 6"/>
            <p:cNvSpPr>
              <a:spLocks noChangeArrowheads="1"/>
            </p:cNvSpPr>
            <p:nvPr/>
          </p:nvSpPr>
          <p:spPr bwMode="auto">
            <a:xfrm>
              <a:off x="3927" y="975"/>
              <a:ext cx="97"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8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0" name="Rectangle 7"/>
            <p:cNvSpPr>
              <a:spLocks noChangeArrowheads="1"/>
            </p:cNvSpPr>
            <p:nvPr/>
          </p:nvSpPr>
          <p:spPr bwMode="auto">
            <a:xfrm>
              <a:off x="3781" y="1221"/>
              <a:ext cx="92" cy="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1" name="Rectangle 8"/>
            <p:cNvSpPr>
              <a:spLocks noChangeArrowheads="1"/>
            </p:cNvSpPr>
            <p:nvPr/>
          </p:nvSpPr>
          <p:spPr bwMode="auto">
            <a:xfrm>
              <a:off x="3781" y="1450"/>
              <a:ext cx="97"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8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2" name="Rectangle 9"/>
            <p:cNvSpPr>
              <a:spLocks noChangeArrowheads="1"/>
            </p:cNvSpPr>
            <p:nvPr/>
          </p:nvSpPr>
          <p:spPr bwMode="auto">
            <a:xfrm>
              <a:off x="3781" y="1702"/>
              <a:ext cx="3229" cy="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3" name="Rectangle 10"/>
            <p:cNvSpPr>
              <a:spLocks noChangeArrowheads="1"/>
            </p:cNvSpPr>
            <p:nvPr/>
          </p:nvSpPr>
          <p:spPr bwMode="auto">
            <a:xfrm>
              <a:off x="6736" y="1692"/>
              <a:ext cx="97"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8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4" name="Rectangle 11"/>
            <p:cNvSpPr>
              <a:spLocks noChangeArrowheads="1"/>
            </p:cNvSpPr>
            <p:nvPr/>
          </p:nvSpPr>
          <p:spPr bwMode="auto">
            <a:xfrm>
              <a:off x="6765" y="1692"/>
              <a:ext cx="126"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8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7" name="Rectangle 14"/>
            <p:cNvSpPr>
              <a:spLocks noChangeArrowheads="1"/>
            </p:cNvSpPr>
            <p:nvPr/>
          </p:nvSpPr>
          <p:spPr bwMode="auto">
            <a:xfrm>
              <a:off x="6797" y="1549"/>
              <a:ext cx="766"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de-DE" altLang="de-DE" dirty="0">
                  <a:solidFill>
                    <a:srgbClr val="000000"/>
                  </a:solidFill>
                  <a:latin typeface="Calibri" panose="020F0502020204030204" pitchFamily="34" charset="0"/>
                </a:rPr>
                <a:t>Sparfu</a:t>
              </a:r>
              <a:r>
                <a:rPr kumimoji="0" lang="de-DE" altLang="de-DE" sz="1800" b="0" i="0" u="none" strike="noStrike" cap="none" normalizeH="0" baseline="0" dirty="0">
                  <a:ln>
                    <a:noFill/>
                  </a:ln>
                  <a:solidFill>
                    <a:srgbClr val="000000"/>
                  </a:solidFill>
                  <a:effectLst/>
                  <a:latin typeface="Calibri" panose="020F0502020204030204" pitchFamily="34" charset="0"/>
                </a:rPr>
                <a:t>nktion</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8" name="Rectangle 15"/>
            <p:cNvSpPr>
              <a:spLocks noChangeArrowheads="1"/>
            </p:cNvSpPr>
            <p:nvPr/>
          </p:nvSpPr>
          <p:spPr bwMode="auto">
            <a:xfrm>
              <a:off x="7483" y="1692"/>
              <a:ext cx="97"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8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9" name="Rectangle 16"/>
            <p:cNvSpPr>
              <a:spLocks noChangeArrowheads="1"/>
            </p:cNvSpPr>
            <p:nvPr/>
          </p:nvSpPr>
          <p:spPr bwMode="auto">
            <a:xfrm>
              <a:off x="3781" y="1966"/>
              <a:ext cx="92" cy="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0" name="Rectangle 17"/>
            <p:cNvSpPr>
              <a:spLocks noChangeArrowheads="1"/>
            </p:cNvSpPr>
            <p:nvPr/>
          </p:nvSpPr>
          <p:spPr bwMode="auto">
            <a:xfrm>
              <a:off x="3807" y="1933"/>
              <a:ext cx="139"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100" b="0" i="0" u="none" strike="noStrike" cap="none" normalizeH="0" baseline="0" dirty="0">
                  <a:ln>
                    <a:noFill/>
                  </a:ln>
                  <a:solidFill>
                    <a:srgbClr val="000000"/>
                  </a:solidFill>
                  <a:effectLst/>
                  <a:latin typeface="Calibri" panose="020F0502020204030204" pitchFamily="34" charset="0"/>
                </a:rPr>
                <a:t>s</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1" name="Rectangle 18"/>
            <p:cNvSpPr>
              <a:spLocks noChangeArrowheads="1"/>
            </p:cNvSpPr>
            <p:nvPr/>
          </p:nvSpPr>
          <p:spPr bwMode="auto">
            <a:xfrm>
              <a:off x="3865" y="1933"/>
              <a:ext cx="124"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100" b="0" i="0" u="none" strike="noStrike" cap="none" normalizeH="0" baseline="0" dirty="0">
                  <a:ln>
                    <a:noFill/>
                  </a:ln>
                  <a:solidFill>
                    <a:srgbClr val="000000"/>
                  </a:solidFill>
                  <a:effectLst/>
                  <a:latin typeface="Calibri" panose="020F0502020204030204" pitchFamily="34" charset="0"/>
                </a:rPr>
                <a:t> 2</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2" name="Rectangle 19"/>
            <p:cNvSpPr>
              <a:spLocks noChangeArrowheads="1"/>
            </p:cNvSpPr>
            <p:nvPr/>
          </p:nvSpPr>
          <p:spPr bwMode="auto">
            <a:xfrm>
              <a:off x="3940" y="1933"/>
              <a:ext cx="114"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1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3" name="Rectangle 20"/>
            <p:cNvSpPr>
              <a:spLocks noChangeArrowheads="1"/>
            </p:cNvSpPr>
            <p:nvPr/>
          </p:nvSpPr>
          <p:spPr bwMode="auto">
            <a:xfrm>
              <a:off x="3781" y="2180"/>
              <a:ext cx="1814"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1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4" name="Rectangle 21"/>
            <p:cNvSpPr>
              <a:spLocks noChangeArrowheads="1"/>
            </p:cNvSpPr>
            <p:nvPr/>
          </p:nvSpPr>
          <p:spPr bwMode="auto">
            <a:xfrm>
              <a:off x="5476" y="2180"/>
              <a:ext cx="103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1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5" name="Rectangle 22"/>
            <p:cNvSpPr>
              <a:spLocks noChangeArrowheads="1"/>
            </p:cNvSpPr>
            <p:nvPr/>
          </p:nvSpPr>
          <p:spPr bwMode="auto">
            <a:xfrm>
              <a:off x="6402" y="2325"/>
              <a:ext cx="887"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800" b="0" i="0" u="none" strike="noStrike" cap="none" normalizeH="0" baseline="0" dirty="0">
                  <a:ln>
                    <a:noFill/>
                  </a:ln>
                  <a:solidFill>
                    <a:srgbClr val="FF0000"/>
                  </a:solidFill>
                  <a:effectLst/>
                  <a:latin typeface="Calibri" panose="020F0502020204030204" pitchFamily="34" charset="0"/>
                </a:rPr>
                <a:t>Nachfragelücke</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6" name="Rectangle 23"/>
            <p:cNvSpPr>
              <a:spLocks noChangeArrowheads="1"/>
            </p:cNvSpPr>
            <p:nvPr/>
          </p:nvSpPr>
          <p:spPr bwMode="auto">
            <a:xfrm>
              <a:off x="7204" y="2180"/>
              <a:ext cx="114"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1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7" name="Rectangle 24"/>
            <p:cNvSpPr>
              <a:spLocks noChangeArrowheads="1"/>
            </p:cNvSpPr>
            <p:nvPr/>
          </p:nvSpPr>
          <p:spPr bwMode="auto">
            <a:xfrm>
              <a:off x="3781" y="2441"/>
              <a:ext cx="92" cy="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8" name="Rectangle 25"/>
            <p:cNvSpPr>
              <a:spLocks noChangeArrowheads="1"/>
            </p:cNvSpPr>
            <p:nvPr/>
          </p:nvSpPr>
          <p:spPr bwMode="auto">
            <a:xfrm>
              <a:off x="3781" y="2671"/>
              <a:ext cx="15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100" b="0" i="0" u="none" strike="noStrike" cap="none" normalizeH="0" baseline="0" dirty="0">
                  <a:ln>
                    <a:noFill/>
                  </a:ln>
                  <a:solidFill>
                    <a:srgbClr val="000000"/>
                  </a:solidFill>
                  <a:effectLst/>
                  <a:latin typeface="Calibri" panose="020F0502020204030204" pitchFamily="34" charset="0"/>
                </a:rPr>
                <a:t>S</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9" name="Rectangle 26"/>
            <p:cNvSpPr>
              <a:spLocks noChangeArrowheads="1"/>
            </p:cNvSpPr>
            <p:nvPr/>
          </p:nvSpPr>
          <p:spPr bwMode="auto">
            <a:xfrm>
              <a:off x="3849" y="2671"/>
              <a:ext cx="193"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100" b="0" i="0" u="none" strike="noStrike" cap="none" normalizeH="0" baseline="0" dirty="0">
                  <a:ln>
                    <a:noFill/>
                  </a:ln>
                  <a:solidFill>
                    <a:srgbClr val="000000"/>
                  </a:solidFill>
                  <a:effectLst/>
                  <a:latin typeface="Calibri" panose="020F0502020204030204" pitchFamily="34" charset="0"/>
                </a:rPr>
                <a:t>=I</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30" name="Rectangle 27"/>
            <p:cNvSpPr>
              <a:spLocks noChangeArrowheads="1"/>
            </p:cNvSpPr>
            <p:nvPr/>
          </p:nvSpPr>
          <p:spPr bwMode="auto">
            <a:xfrm>
              <a:off x="3959" y="2671"/>
              <a:ext cx="195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1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31" name="Rectangle 28"/>
            <p:cNvSpPr>
              <a:spLocks noChangeArrowheads="1"/>
            </p:cNvSpPr>
            <p:nvPr/>
          </p:nvSpPr>
          <p:spPr bwMode="auto">
            <a:xfrm>
              <a:off x="5789" y="2671"/>
              <a:ext cx="998"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1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32" name="Rectangle 29"/>
            <p:cNvSpPr>
              <a:spLocks noChangeArrowheads="1"/>
            </p:cNvSpPr>
            <p:nvPr/>
          </p:nvSpPr>
          <p:spPr bwMode="auto">
            <a:xfrm>
              <a:off x="6687" y="2671"/>
              <a:ext cx="114"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1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33" name="Rectangle 30"/>
            <p:cNvSpPr>
              <a:spLocks noChangeArrowheads="1"/>
            </p:cNvSpPr>
            <p:nvPr/>
          </p:nvSpPr>
          <p:spPr bwMode="auto">
            <a:xfrm>
              <a:off x="6668" y="2630"/>
              <a:ext cx="1032"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800" b="0" i="0" u="none" strike="noStrike" cap="none" normalizeH="0" baseline="0" dirty="0">
                  <a:ln>
                    <a:noFill/>
                  </a:ln>
                  <a:solidFill>
                    <a:srgbClr val="000000"/>
                  </a:solidFill>
                  <a:effectLst/>
                  <a:latin typeface="Calibri" panose="020F0502020204030204" pitchFamily="34" charset="0"/>
                </a:rPr>
                <a:t>Investitionsniveau</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34" name="Rectangle 31"/>
            <p:cNvSpPr>
              <a:spLocks noChangeArrowheads="1"/>
            </p:cNvSpPr>
            <p:nvPr/>
          </p:nvSpPr>
          <p:spPr bwMode="auto">
            <a:xfrm>
              <a:off x="7654" y="2671"/>
              <a:ext cx="114"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1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35" name="Rectangle 32"/>
            <p:cNvSpPr>
              <a:spLocks noChangeArrowheads="1"/>
            </p:cNvSpPr>
            <p:nvPr/>
          </p:nvSpPr>
          <p:spPr bwMode="auto">
            <a:xfrm>
              <a:off x="3781" y="2942"/>
              <a:ext cx="114"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1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36" name="Rectangle 33"/>
            <p:cNvSpPr>
              <a:spLocks noChangeArrowheads="1"/>
            </p:cNvSpPr>
            <p:nvPr/>
          </p:nvSpPr>
          <p:spPr bwMode="auto">
            <a:xfrm>
              <a:off x="3781" y="3209"/>
              <a:ext cx="92" cy="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37" name="Rectangle 34"/>
            <p:cNvSpPr>
              <a:spLocks noChangeArrowheads="1"/>
            </p:cNvSpPr>
            <p:nvPr/>
          </p:nvSpPr>
          <p:spPr bwMode="auto">
            <a:xfrm>
              <a:off x="3781" y="3481"/>
              <a:ext cx="540" cy="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38" name="Rectangle 35"/>
            <p:cNvSpPr>
              <a:spLocks noChangeArrowheads="1"/>
            </p:cNvSpPr>
            <p:nvPr/>
          </p:nvSpPr>
          <p:spPr bwMode="auto">
            <a:xfrm>
              <a:off x="4226" y="3448"/>
              <a:ext cx="207"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100" b="0" i="0" u="none" strike="noStrike" cap="none" normalizeH="0" baseline="0" dirty="0">
                  <a:ln>
                    <a:noFill/>
                  </a:ln>
                  <a:solidFill>
                    <a:srgbClr val="000000"/>
                  </a:solidFill>
                  <a:effectLst/>
                  <a:latin typeface="Calibri" panose="020F0502020204030204" pitchFamily="34" charset="0"/>
                </a:rPr>
                <a:t>Y 0</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39" name="Rectangle 36"/>
            <p:cNvSpPr>
              <a:spLocks noChangeArrowheads="1"/>
            </p:cNvSpPr>
            <p:nvPr/>
          </p:nvSpPr>
          <p:spPr bwMode="auto">
            <a:xfrm>
              <a:off x="4372" y="3481"/>
              <a:ext cx="737" cy="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40" name="Rectangle 37"/>
            <p:cNvSpPr>
              <a:spLocks noChangeArrowheads="1"/>
            </p:cNvSpPr>
            <p:nvPr/>
          </p:nvSpPr>
          <p:spPr bwMode="auto">
            <a:xfrm>
              <a:off x="4999" y="3481"/>
              <a:ext cx="149" cy="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41" name="Rectangle 38"/>
            <p:cNvSpPr>
              <a:spLocks noChangeArrowheads="1"/>
            </p:cNvSpPr>
            <p:nvPr/>
          </p:nvSpPr>
          <p:spPr bwMode="auto">
            <a:xfrm>
              <a:off x="5078" y="3481"/>
              <a:ext cx="92" cy="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42" name="Rectangle 39"/>
            <p:cNvSpPr>
              <a:spLocks noChangeArrowheads="1"/>
            </p:cNvSpPr>
            <p:nvPr/>
          </p:nvSpPr>
          <p:spPr bwMode="auto">
            <a:xfrm>
              <a:off x="5104" y="3448"/>
              <a:ext cx="284"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100" b="0" i="0" u="none" strike="noStrike" cap="none" normalizeH="0" baseline="0" dirty="0">
                  <a:ln>
                    <a:noFill/>
                  </a:ln>
                  <a:solidFill>
                    <a:srgbClr val="000000"/>
                  </a:solidFill>
                  <a:effectLst/>
                  <a:latin typeface="Calibri" panose="020F0502020204030204" pitchFamily="34" charset="0"/>
                </a:rPr>
                <a:t>Y 1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43" name="Rectangle 40"/>
            <p:cNvSpPr>
              <a:spLocks noChangeArrowheads="1"/>
            </p:cNvSpPr>
            <p:nvPr/>
          </p:nvSpPr>
          <p:spPr bwMode="auto">
            <a:xfrm>
              <a:off x="5316" y="3448"/>
              <a:ext cx="793"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1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44" name="Rectangle 41"/>
            <p:cNvSpPr>
              <a:spLocks noChangeArrowheads="1"/>
            </p:cNvSpPr>
            <p:nvPr/>
          </p:nvSpPr>
          <p:spPr bwMode="auto">
            <a:xfrm>
              <a:off x="6013" y="3448"/>
              <a:ext cx="148"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1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45" name="Rectangle 42"/>
            <p:cNvSpPr>
              <a:spLocks noChangeArrowheads="1"/>
            </p:cNvSpPr>
            <p:nvPr/>
          </p:nvSpPr>
          <p:spPr bwMode="auto">
            <a:xfrm>
              <a:off x="6080" y="3448"/>
              <a:ext cx="207"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100" b="0" i="0" u="none" strike="noStrike" cap="none" normalizeH="0" baseline="0" dirty="0">
                  <a:ln>
                    <a:noFill/>
                  </a:ln>
                  <a:solidFill>
                    <a:srgbClr val="000000"/>
                  </a:solidFill>
                  <a:effectLst/>
                  <a:latin typeface="Calibri" panose="020F0502020204030204" pitchFamily="34" charset="0"/>
                </a:rPr>
                <a:t>Y 2</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46" name="Rectangle 43"/>
            <p:cNvSpPr>
              <a:spLocks noChangeArrowheads="1"/>
            </p:cNvSpPr>
            <p:nvPr/>
          </p:nvSpPr>
          <p:spPr bwMode="auto">
            <a:xfrm>
              <a:off x="6226" y="3481"/>
              <a:ext cx="317" cy="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47" name="Rectangle 44"/>
            <p:cNvSpPr>
              <a:spLocks noChangeArrowheads="1"/>
            </p:cNvSpPr>
            <p:nvPr/>
          </p:nvSpPr>
          <p:spPr bwMode="auto">
            <a:xfrm>
              <a:off x="6464" y="3481"/>
              <a:ext cx="204" cy="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48" name="Rectangle 45"/>
            <p:cNvSpPr>
              <a:spLocks noChangeArrowheads="1"/>
            </p:cNvSpPr>
            <p:nvPr/>
          </p:nvSpPr>
          <p:spPr bwMode="auto">
            <a:xfrm>
              <a:off x="6595" y="3481"/>
              <a:ext cx="484" cy="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49" name="Rectangle 46"/>
            <p:cNvSpPr>
              <a:spLocks noChangeArrowheads="1"/>
            </p:cNvSpPr>
            <p:nvPr/>
          </p:nvSpPr>
          <p:spPr bwMode="auto">
            <a:xfrm>
              <a:off x="6987" y="3481"/>
              <a:ext cx="92" cy="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50" name="Rectangle 47"/>
            <p:cNvSpPr>
              <a:spLocks noChangeArrowheads="1"/>
            </p:cNvSpPr>
            <p:nvPr/>
          </p:nvSpPr>
          <p:spPr bwMode="auto">
            <a:xfrm>
              <a:off x="7013" y="3437"/>
              <a:ext cx="166" cy="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200" b="1" i="0" u="none" strike="noStrike" cap="none" normalizeH="0" baseline="0" dirty="0">
                  <a:ln>
                    <a:noFill/>
                  </a:ln>
                  <a:solidFill>
                    <a:srgbClr val="000000"/>
                  </a:solidFill>
                  <a:effectLst/>
                  <a:latin typeface="Calibri" panose="020F0502020204030204" pitchFamily="34" charset="0"/>
                </a:rPr>
                <a:t>Y</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51" name="Rectangle 48"/>
            <p:cNvSpPr>
              <a:spLocks noChangeArrowheads="1"/>
            </p:cNvSpPr>
            <p:nvPr/>
          </p:nvSpPr>
          <p:spPr bwMode="auto">
            <a:xfrm>
              <a:off x="7094" y="3481"/>
              <a:ext cx="92" cy="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52" name="Freeform 49"/>
            <p:cNvSpPr>
              <a:spLocks noEditPoints="1"/>
            </p:cNvSpPr>
            <p:nvPr/>
          </p:nvSpPr>
          <p:spPr bwMode="auto">
            <a:xfrm>
              <a:off x="3933" y="3312"/>
              <a:ext cx="3217" cy="70"/>
            </a:xfrm>
            <a:custGeom>
              <a:avLst/>
              <a:gdLst>
                <a:gd name="T0" fmla="*/ 0 w 3217"/>
                <a:gd name="T1" fmla="*/ 41 h 70"/>
                <a:gd name="T2" fmla="*/ 3165 w 3217"/>
                <a:gd name="T3" fmla="*/ 41 h 70"/>
                <a:gd name="T4" fmla="*/ 3165 w 3217"/>
                <a:gd name="T5" fmla="*/ 29 h 70"/>
                <a:gd name="T6" fmla="*/ 0 w 3217"/>
                <a:gd name="T7" fmla="*/ 29 h 70"/>
                <a:gd name="T8" fmla="*/ 0 w 3217"/>
                <a:gd name="T9" fmla="*/ 41 h 70"/>
                <a:gd name="T10" fmla="*/ 3154 w 3217"/>
                <a:gd name="T11" fmla="*/ 70 h 70"/>
                <a:gd name="T12" fmla="*/ 3217 w 3217"/>
                <a:gd name="T13" fmla="*/ 35 h 70"/>
                <a:gd name="T14" fmla="*/ 3154 w 3217"/>
                <a:gd name="T15" fmla="*/ 0 h 70"/>
                <a:gd name="T16" fmla="*/ 3154 w 3217"/>
                <a:gd name="T17" fmla="*/ 70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17" h="70">
                  <a:moveTo>
                    <a:pt x="0" y="41"/>
                  </a:moveTo>
                  <a:lnTo>
                    <a:pt x="3165" y="41"/>
                  </a:lnTo>
                  <a:lnTo>
                    <a:pt x="3165" y="29"/>
                  </a:lnTo>
                  <a:lnTo>
                    <a:pt x="0" y="29"/>
                  </a:lnTo>
                  <a:lnTo>
                    <a:pt x="0" y="41"/>
                  </a:lnTo>
                  <a:close/>
                  <a:moveTo>
                    <a:pt x="3154" y="70"/>
                  </a:moveTo>
                  <a:lnTo>
                    <a:pt x="3217" y="35"/>
                  </a:lnTo>
                  <a:lnTo>
                    <a:pt x="3154" y="0"/>
                  </a:lnTo>
                  <a:lnTo>
                    <a:pt x="3154" y="70"/>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AT" dirty="0"/>
            </a:p>
          </p:txBody>
        </p:sp>
        <p:sp>
          <p:nvSpPr>
            <p:cNvPr id="53" name="Freeform 50"/>
            <p:cNvSpPr>
              <a:spLocks noEditPoints="1"/>
            </p:cNvSpPr>
            <p:nvPr/>
          </p:nvSpPr>
          <p:spPr bwMode="auto">
            <a:xfrm>
              <a:off x="3983" y="991"/>
              <a:ext cx="63" cy="2547"/>
            </a:xfrm>
            <a:custGeom>
              <a:avLst/>
              <a:gdLst>
                <a:gd name="T0" fmla="*/ 27 w 63"/>
                <a:gd name="T1" fmla="*/ 2547 h 2547"/>
                <a:gd name="T2" fmla="*/ 27 w 63"/>
                <a:gd name="T3" fmla="*/ 58 h 2547"/>
                <a:gd name="T4" fmla="*/ 37 w 63"/>
                <a:gd name="T5" fmla="*/ 58 h 2547"/>
                <a:gd name="T6" fmla="*/ 37 w 63"/>
                <a:gd name="T7" fmla="*/ 2547 h 2547"/>
                <a:gd name="T8" fmla="*/ 27 w 63"/>
                <a:gd name="T9" fmla="*/ 2547 h 2547"/>
                <a:gd name="T10" fmla="*/ 0 w 63"/>
                <a:gd name="T11" fmla="*/ 70 h 2547"/>
                <a:gd name="T12" fmla="*/ 32 w 63"/>
                <a:gd name="T13" fmla="*/ 0 h 2547"/>
                <a:gd name="T14" fmla="*/ 63 w 63"/>
                <a:gd name="T15" fmla="*/ 70 h 2547"/>
                <a:gd name="T16" fmla="*/ 0 w 63"/>
                <a:gd name="T17" fmla="*/ 70 h 2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3" h="2547">
                  <a:moveTo>
                    <a:pt x="27" y="2547"/>
                  </a:moveTo>
                  <a:lnTo>
                    <a:pt x="27" y="58"/>
                  </a:lnTo>
                  <a:lnTo>
                    <a:pt x="37" y="58"/>
                  </a:lnTo>
                  <a:lnTo>
                    <a:pt x="37" y="2547"/>
                  </a:lnTo>
                  <a:lnTo>
                    <a:pt x="27" y="2547"/>
                  </a:lnTo>
                  <a:close/>
                  <a:moveTo>
                    <a:pt x="0" y="70"/>
                  </a:moveTo>
                  <a:lnTo>
                    <a:pt x="32" y="0"/>
                  </a:lnTo>
                  <a:lnTo>
                    <a:pt x="63" y="70"/>
                  </a:lnTo>
                  <a:lnTo>
                    <a:pt x="0" y="70"/>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AT" dirty="0"/>
            </a:p>
          </p:txBody>
        </p:sp>
        <p:sp>
          <p:nvSpPr>
            <p:cNvPr id="54" name="Line 51"/>
            <p:cNvSpPr>
              <a:spLocks noChangeShapeType="1"/>
            </p:cNvSpPr>
            <p:nvPr/>
          </p:nvSpPr>
          <p:spPr bwMode="auto">
            <a:xfrm flipV="1">
              <a:off x="3993" y="1700"/>
              <a:ext cx="2778" cy="1825"/>
            </a:xfrm>
            <a:prstGeom prst="line">
              <a:avLst/>
            </a:prstGeom>
            <a:noFill/>
            <a:ln w="25400" cap="flat">
              <a:solidFill>
                <a:srgbClr val="4472C4"/>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AT" dirty="0"/>
            </a:p>
          </p:txBody>
        </p:sp>
        <p:sp>
          <p:nvSpPr>
            <p:cNvPr id="55" name="Line 52"/>
            <p:cNvSpPr>
              <a:spLocks noChangeShapeType="1"/>
            </p:cNvSpPr>
            <p:nvPr/>
          </p:nvSpPr>
          <p:spPr bwMode="auto">
            <a:xfrm flipH="1">
              <a:off x="4016" y="2730"/>
              <a:ext cx="2621" cy="0"/>
            </a:xfrm>
            <a:prstGeom prst="line">
              <a:avLst/>
            </a:prstGeom>
            <a:noFill/>
            <a:ln w="25400" cap="flat">
              <a:solidFill>
                <a:srgbClr val="FFC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AT" dirty="0"/>
            </a:p>
          </p:txBody>
        </p:sp>
        <p:sp>
          <p:nvSpPr>
            <p:cNvPr id="56" name="Freeform 53"/>
            <p:cNvSpPr>
              <a:spLocks noEditPoints="1"/>
            </p:cNvSpPr>
            <p:nvPr/>
          </p:nvSpPr>
          <p:spPr bwMode="auto">
            <a:xfrm>
              <a:off x="4031" y="2103"/>
              <a:ext cx="2086" cy="6"/>
            </a:xfrm>
            <a:custGeom>
              <a:avLst/>
              <a:gdLst>
                <a:gd name="T0" fmla="*/ 2065 w 2086"/>
                <a:gd name="T1" fmla="*/ 6 h 6"/>
                <a:gd name="T2" fmla="*/ 2010 w 2086"/>
                <a:gd name="T3" fmla="*/ 6 h 6"/>
                <a:gd name="T4" fmla="*/ 1970 w 2086"/>
                <a:gd name="T5" fmla="*/ 0 h 6"/>
                <a:gd name="T6" fmla="*/ 1944 w 2086"/>
                <a:gd name="T7" fmla="*/ 0 h 6"/>
                <a:gd name="T8" fmla="*/ 1924 w 2086"/>
                <a:gd name="T9" fmla="*/ 0 h 6"/>
                <a:gd name="T10" fmla="*/ 1884 w 2086"/>
                <a:gd name="T11" fmla="*/ 6 h 6"/>
                <a:gd name="T12" fmla="*/ 1828 w 2086"/>
                <a:gd name="T13" fmla="*/ 6 h 6"/>
                <a:gd name="T14" fmla="*/ 1788 w 2086"/>
                <a:gd name="T15" fmla="*/ 0 h 6"/>
                <a:gd name="T16" fmla="*/ 1763 w 2086"/>
                <a:gd name="T17" fmla="*/ 0 h 6"/>
                <a:gd name="T18" fmla="*/ 1743 w 2086"/>
                <a:gd name="T19" fmla="*/ 0 h 6"/>
                <a:gd name="T20" fmla="*/ 1702 w 2086"/>
                <a:gd name="T21" fmla="*/ 6 h 6"/>
                <a:gd name="T22" fmla="*/ 1647 w 2086"/>
                <a:gd name="T23" fmla="*/ 6 h 6"/>
                <a:gd name="T24" fmla="*/ 1606 w 2086"/>
                <a:gd name="T25" fmla="*/ 0 h 6"/>
                <a:gd name="T26" fmla="*/ 1581 w 2086"/>
                <a:gd name="T27" fmla="*/ 0 h 6"/>
                <a:gd name="T28" fmla="*/ 1561 w 2086"/>
                <a:gd name="T29" fmla="*/ 0 h 6"/>
                <a:gd name="T30" fmla="*/ 1521 w 2086"/>
                <a:gd name="T31" fmla="*/ 6 h 6"/>
                <a:gd name="T32" fmla="*/ 1465 w 2086"/>
                <a:gd name="T33" fmla="*/ 6 h 6"/>
                <a:gd name="T34" fmla="*/ 1425 w 2086"/>
                <a:gd name="T35" fmla="*/ 0 h 6"/>
                <a:gd name="T36" fmla="*/ 1399 w 2086"/>
                <a:gd name="T37" fmla="*/ 0 h 6"/>
                <a:gd name="T38" fmla="*/ 1379 w 2086"/>
                <a:gd name="T39" fmla="*/ 0 h 6"/>
                <a:gd name="T40" fmla="*/ 1339 w 2086"/>
                <a:gd name="T41" fmla="*/ 6 h 6"/>
                <a:gd name="T42" fmla="*/ 1283 w 2086"/>
                <a:gd name="T43" fmla="*/ 6 h 6"/>
                <a:gd name="T44" fmla="*/ 1243 w 2086"/>
                <a:gd name="T45" fmla="*/ 0 h 6"/>
                <a:gd name="T46" fmla="*/ 1218 w 2086"/>
                <a:gd name="T47" fmla="*/ 0 h 6"/>
                <a:gd name="T48" fmla="*/ 1198 w 2086"/>
                <a:gd name="T49" fmla="*/ 0 h 6"/>
                <a:gd name="T50" fmla="*/ 1157 w 2086"/>
                <a:gd name="T51" fmla="*/ 6 h 6"/>
                <a:gd name="T52" fmla="*/ 1102 w 2086"/>
                <a:gd name="T53" fmla="*/ 6 h 6"/>
                <a:gd name="T54" fmla="*/ 1061 w 2086"/>
                <a:gd name="T55" fmla="*/ 0 h 6"/>
                <a:gd name="T56" fmla="*/ 1036 w 2086"/>
                <a:gd name="T57" fmla="*/ 0 h 6"/>
                <a:gd name="T58" fmla="*/ 1016 w 2086"/>
                <a:gd name="T59" fmla="*/ 0 h 6"/>
                <a:gd name="T60" fmla="*/ 976 w 2086"/>
                <a:gd name="T61" fmla="*/ 6 h 6"/>
                <a:gd name="T62" fmla="*/ 920 w 2086"/>
                <a:gd name="T63" fmla="*/ 6 h 6"/>
                <a:gd name="T64" fmla="*/ 880 w 2086"/>
                <a:gd name="T65" fmla="*/ 0 h 6"/>
                <a:gd name="T66" fmla="*/ 855 w 2086"/>
                <a:gd name="T67" fmla="*/ 0 h 6"/>
                <a:gd name="T68" fmla="*/ 834 w 2086"/>
                <a:gd name="T69" fmla="*/ 0 h 6"/>
                <a:gd name="T70" fmla="*/ 794 w 2086"/>
                <a:gd name="T71" fmla="*/ 6 h 6"/>
                <a:gd name="T72" fmla="*/ 739 w 2086"/>
                <a:gd name="T73" fmla="*/ 6 h 6"/>
                <a:gd name="T74" fmla="*/ 698 w 2086"/>
                <a:gd name="T75" fmla="*/ 0 h 6"/>
                <a:gd name="T76" fmla="*/ 673 w 2086"/>
                <a:gd name="T77" fmla="*/ 0 h 6"/>
                <a:gd name="T78" fmla="*/ 653 w 2086"/>
                <a:gd name="T79" fmla="*/ 0 h 6"/>
                <a:gd name="T80" fmla="*/ 612 w 2086"/>
                <a:gd name="T81" fmla="*/ 6 h 6"/>
                <a:gd name="T82" fmla="*/ 557 w 2086"/>
                <a:gd name="T83" fmla="*/ 6 h 6"/>
                <a:gd name="T84" fmla="*/ 517 w 2086"/>
                <a:gd name="T85" fmla="*/ 0 h 6"/>
                <a:gd name="T86" fmla="*/ 491 w 2086"/>
                <a:gd name="T87" fmla="*/ 0 h 6"/>
                <a:gd name="T88" fmla="*/ 471 w 2086"/>
                <a:gd name="T89" fmla="*/ 0 h 6"/>
                <a:gd name="T90" fmla="*/ 431 w 2086"/>
                <a:gd name="T91" fmla="*/ 6 h 6"/>
                <a:gd name="T92" fmla="*/ 375 w 2086"/>
                <a:gd name="T93" fmla="*/ 6 h 6"/>
                <a:gd name="T94" fmla="*/ 335 w 2086"/>
                <a:gd name="T95" fmla="*/ 0 h 6"/>
                <a:gd name="T96" fmla="*/ 310 w 2086"/>
                <a:gd name="T97" fmla="*/ 0 h 6"/>
                <a:gd name="T98" fmla="*/ 290 w 2086"/>
                <a:gd name="T99" fmla="*/ 0 h 6"/>
                <a:gd name="T100" fmla="*/ 249 w 2086"/>
                <a:gd name="T101" fmla="*/ 6 h 6"/>
                <a:gd name="T102" fmla="*/ 194 w 2086"/>
                <a:gd name="T103" fmla="*/ 6 h 6"/>
                <a:gd name="T104" fmla="*/ 153 w 2086"/>
                <a:gd name="T105" fmla="*/ 0 h 6"/>
                <a:gd name="T106" fmla="*/ 128 w 2086"/>
                <a:gd name="T107" fmla="*/ 0 h 6"/>
                <a:gd name="T108" fmla="*/ 108 w 2086"/>
                <a:gd name="T109" fmla="*/ 0 h 6"/>
                <a:gd name="T110" fmla="*/ 68 w 2086"/>
                <a:gd name="T111" fmla="*/ 6 h 6"/>
                <a:gd name="T112" fmla="*/ 12 w 2086"/>
                <a:gd name="T113" fmla="*/ 6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86" h="6">
                  <a:moveTo>
                    <a:pt x="2086" y="0"/>
                  </a:moveTo>
                  <a:lnTo>
                    <a:pt x="2070" y="0"/>
                  </a:lnTo>
                  <a:lnTo>
                    <a:pt x="2070" y="6"/>
                  </a:lnTo>
                  <a:lnTo>
                    <a:pt x="2086" y="6"/>
                  </a:lnTo>
                  <a:lnTo>
                    <a:pt x="2086" y="0"/>
                  </a:lnTo>
                  <a:close/>
                  <a:moveTo>
                    <a:pt x="2065" y="0"/>
                  </a:moveTo>
                  <a:lnTo>
                    <a:pt x="2050" y="0"/>
                  </a:lnTo>
                  <a:lnTo>
                    <a:pt x="2050" y="6"/>
                  </a:lnTo>
                  <a:lnTo>
                    <a:pt x="2065" y="6"/>
                  </a:lnTo>
                  <a:lnTo>
                    <a:pt x="2065" y="0"/>
                  </a:lnTo>
                  <a:close/>
                  <a:moveTo>
                    <a:pt x="2045" y="0"/>
                  </a:moveTo>
                  <a:lnTo>
                    <a:pt x="2030" y="0"/>
                  </a:lnTo>
                  <a:lnTo>
                    <a:pt x="2030" y="6"/>
                  </a:lnTo>
                  <a:lnTo>
                    <a:pt x="2045" y="6"/>
                  </a:lnTo>
                  <a:lnTo>
                    <a:pt x="2045" y="0"/>
                  </a:lnTo>
                  <a:close/>
                  <a:moveTo>
                    <a:pt x="2025" y="0"/>
                  </a:moveTo>
                  <a:lnTo>
                    <a:pt x="2010" y="0"/>
                  </a:lnTo>
                  <a:lnTo>
                    <a:pt x="2010" y="6"/>
                  </a:lnTo>
                  <a:lnTo>
                    <a:pt x="2025" y="6"/>
                  </a:lnTo>
                  <a:lnTo>
                    <a:pt x="2025" y="0"/>
                  </a:lnTo>
                  <a:close/>
                  <a:moveTo>
                    <a:pt x="2005" y="0"/>
                  </a:moveTo>
                  <a:lnTo>
                    <a:pt x="1990" y="0"/>
                  </a:lnTo>
                  <a:lnTo>
                    <a:pt x="1990" y="6"/>
                  </a:lnTo>
                  <a:lnTo>
                    <a:pt x="2005" y="6"/>
                  </a:lnTo>
                  <a:lnTo>
                    <a:pt x="2005" y="0"/>
                  </a:lnTo>
                  <a:close/>
                  <a:moveTo>
                    <a:pt x="1985" y="0"/>
                  </a:moveTo>
                  <a:lnTo>
                    <a:pt x="1970" y="0"/>
                  </a:lnTo>
                  <a:lnTo>
                    <a:pt x="1970" y="6"/>
                  </a:lnTo>
                  <a:lnTo>
                    <a:pt x="1985" y="6"/>
                  </a:lnTo>
                  <a:lnTo>
                    <a:pt x="1985" y="0"/>
                  </a:lnTo>
                  <a:close/>
                  <a:moveTo>
                    <a:pt x="1964" y="0"/>
                  </a:moveTo>
                  <a:lnTo>
                    <a:pt x="1949" y="0"/>
                  </a:lnTo>
                  <a:lnTo>
                    <a:pt x="1949" y="6"/>
                  </a:lnTo>
                  <a:lnTo>
                    <a:pt x="1964" y="6"/>
                  </a:lnTo>
                  <a:lnTo>
                    <a:pt x="1964" y="0"/>
                  </a:lnTo>
                  <a:close/>
                  <a:moveTo>
                    <a:pt x="1944" y="0"/>
                  </a:moveTo>
                  <a:lnTo>
                    <a:pt x="1929" y="0"/>
                  </a:lnTo>
                  <a:lnTo>
                    <a:pt x="1929" y="6"/>
                  </a:lnTo>
                  <a:lnTo>
                    <a:pt x="1944" y="6"/>
                  </a:lnTo>
                  <a:lnTo>
                    <a:pt x="1944" y="0"/>
                  </a:lnTo>
                  <a:close/>
                  <a:moveTo>
                    <a:pt x="1924" y="0"/>
                  </a:moveTo>
                  <a:lnTo>
                    <a:pt x="1909" y="0"/>
                  </a:lnTo>
                  <a:lnTo>
                    <a:pt x="1909" y="6"/>
                  </a:lnTo>
                  <a:lnTo>
                    <a:pt x="1924" y="6"/>
                  </a:lnTo>
                  <a:lnTo>
                    <a:pt x="1924" y="0"/>
                  </a:lnTo>
                  <a:close/>
                  <a:moveTo>
                    <a:pt x="1904" y="0"/>
                  </a:moveTo>
                  <a:lnTo>
                    <a:pt x="1889" y="0"/>
                  </a:lnTo>
                  <a:lnTo>
                    <a:pt x="1889" y="6"/>
                  </a:lnTo>
                  <a:lnTo>
                    <a:pt x="1904" y="6"/>
                  </a:lnTo>
                  <a:lnTo>
                    <a:pt x="1904" y="0"/>
                  </a:lnTo>
                  <a:close/>
                  <a:moveTo>
                    <a:pt x="1884" y="0"/>
                  </a:moveTo>
                  <a:lnTo>
                    <a:pt x="1869" y="0"/>
                  </a:lnTo>
                  <a:lnTo>
                    <a:pt x="1869" y="6"/>
                  </a:lnTo>
                  <a:lnTo>
                    <a:pt x="1884" y="6"/>
                  </a:lnTo>
                  <a:lnTo>
                    <a:pt x="1884" y="0"/>
                  </a:lnTo>
                  <a:close/>
                  <a:moveTo>
                    <a:pt x="1864" y="0"/>
                  </a:moveTo>
                  <a:lnTo>
                    <a:pt x="1848" y="0"/>
                  </a:lnTo>
                  <a:lnTo>
                    <a:pt x="1848" y="6"/>
                  </a:lnTo>
                  <a:lnTo>
                    <a:pt x="1864" y="6"/>
                  </a:lnTo>
                  <a:lnTo>
                    <a:pt x="1864" y="0"/>
                  </a:lnTo>
                  <a:close/>
                  <a:moveTo>
                    <a:pt x="1843" y="0"/>
                  </a:moveTo>
                  <a:lnTo>
                    <a:pt x="1828" y="0"/>
                  </a:lnTo>
                  <a:lnTo>
                    <a:pt x="1828" y="6"/>
                  </a:lnTo>
                  <a:lnTo>
                    <a:pt x="1843" y="6"/>
                  </a:lnTo>
                  <a:lnTo>
                    <a:pt x="1843" y="0"/>
                  </a:lnTo>
                  <a:close/>
                  <a:moveTo>
                    <a:pt x="1823" y="0"/>
                  </a:moveTo>
                  <a:lnTo>
                    <a:pt x="1808" y="0"/>
                  </a:lnTo>
                  <a:lnTo>
                    <a:pt x="1808" y="6"/>
                  </a:lnTo>
                  <a:lnTo>
                    <a:pt x="1823" y="6"/>
                  </a:lnTo>
                  <a:lnTo>
                    <a:pt x="1823" y="0"/>
                  </a:lnTo>
                  <a:close/>
                  <a:moveTo>
                    <a:pt x="1803" y="0"/>
                  </a:moveTo>
                  <a:lnTo>
                    <a:pt x="1788" y="0"/>
                  </a:lnTo>
                  <a:lnTo>
                    <a:pt x="1788" y="6"/>
                  </a:lnTo>
                  <a:lnTo>
                    <a:pt x="1803" y="6"/>
                  </a:lnTo>
                  <a:lnTo>
                    <a:pt x="1803" y="0"/>
                  </a:lnTo>
                  <a:close/>
                  <a:moveTo>
                    <a:pt x="1783" y="0"/>
                  </a:moveTo>
                  <a:lnTo>
                    <a:pt x="1768" y="0"/>
                  </a:lnTo>
                  <a:lnTo>
                    <a:pt x="1768" y="6"/>
                  </a:lnTo>
                  <a:lnTo>
                    <a:pt x="1783" y="6"/>
                  </a:lnTo>
                  <a:lnTo>
                    <a:pt x="1783" y="0"/>
                  </a:lnTo>
                  <a:close/>
                  <a:moveTo>
                    <a:pt x="1763" y="0"/>
                  </a:moveTo>
                  <a:lnTo>
                    <a:pt x="1748" y="0"/>
                  </a:lnTo>
                  <a:lnTo>
                    <a:pt x="1748" y="6"/>
                  </a:lnTo>
                  <a:lnTo>
                    <a:pt x="1763" y="6"/>
                  </a:lnTo>
                  <a:lnTo>
                    <a:pt x="1763" y="0"/>
                  </a:lnTo>
                  <a:close/>
                  <a:moveTo>
                    <a:pt x="1743" y="0"/>
                  </a:moveTo>
                  <a:lnTo>
                    <a:pt x="1727" y="0"/>
                  </a:lnTo>
                  <a:lnTo>
                    <a:pt x="1727" y="6"/>
                  </a:lnTo>
                  <a:lnTo>
                    <a:pt x="1743" y="6"/>
                  </a:lnTo>
                  <a:lnTo>
                    <a:pt x="1743" y="0"/>
                  </a:lnTo>
                  <a:close/>
                  <a:moveTo>
                    <a:pt x="1722" y="0"/>
                  </a:moveTo>
                  <a:lnTo>
                    <a:pt x="1707" y="0"/>
                  </a:lnTo>
                  <a:lnTo>
                    <a:pt x="1707" y="6"/>
                  </a:lnTo>
                  <a:lnTo>
                    <a:pt x="1722" y="6"/>
                  </a:lnTo>
                  <a:lnTo>
                    <a:pt x="1722" y="0"/>
                  </a:lnTo>
                  <a:close/>
                  <a:moveTo>
                    <a:pt x="1702" y="0"/>
                  </a:moveTo>
                  <a:lnTo>
                    <a:pt x="1687" y="0"/>
                  </a:lnTo>
                  <a:lnTo>
                    <a:pt x="1687" y="6"/>
                  </a:lnTo>
                  <a:lnTo>
                    <a:pt x="1702" y="6"/>
                  </a:lnTo>
                  <a:lnTo>
                    <a:pt x="1702" y="0"/>
                  </a:lnTo>
                  <a:close/>
                  <a:moveTo>
                    <a:pt x="1682" y="0"/>
                  </a:moveTo>
                  <a:lnTo>
                    <a:pt x="1667" y="0"/>
                  </a:lnTo>
                  <a:lnTo>
                    <a:pt x="1667" y="6"/>
                  </a:lnTo>
                  <a:lnTo>
                    <a:pt x="1682" y="6"/>
                  </a:lnTo>
                  <a:lnTo>
                    <a:pt x="1682" y="0"/>
                  </a:lnTo>
                  <a:close/>
                  <a:moveTo>
                    <a:pt x="1662" y="0"/>
                  </a:moveTo>
                  <a:lnTo>
                    <a:pt x="1647" y="0"/>
                  </a:lnTo>
                  <a:lnTo>
                    <a:pt x="1647" y="6"/>
                  </a:lnTo>
                  <a:lnTo>
                    <a:pt x="1662" y="6"/>
                  </a:lnTo>
                  <a:lnTo>
                    <a:pt x="1662" y="0"/>
                  </a:lnTo>
                  <a:close/>
                  <a:moveTo>
                    <a:pt x="1642" y="0"/>
                  </a:moveTo>
                  <a:lnTo>
                    <a:pt x="1626" y="0"/>
                  </a:lnTo>
                  <a:lnTo>
                    <a:pt x="1626" y="6"/>
                  </a:lnTo>
                  <a:lnTo>
                    <a:pt x="1642" y="6"/>
                  </a:lnTo>
                  <a:lnTo>
                    <a:pt x="1642" y="0"/>
                  </a:lnTo>
                  <a:close/>
                  <a:moveTo>
                    <a:pt x="1621" y="0"/>
                  </a:moveTo>
                  <a:lnTo>
                    <a:pt x="1606" y="0"/>
                  </a:lnTo>
                  <a:lnTo>
                    <a:pt x="1606" y="6"/>
                  </a:lnTo>
                  <a:lnTo>
                    <a:pt x="1621" y="6"/>
                  </a:lnTo>
                  <a:lnTo>
                    <a:pt x="1621" y="0"/>
                  </a:lnTo>
                  <a:close/>
                  <a:moveTo>
                    <a:pt x="1601" y="0"/>
                  </a:moveTo>
                  <a:lnTo>
                    <a:pt x="1586" y="0"/>
                  </a:lnTo>
                  <a:lnTo>
                    <a:pt x="1586" y="6"/>
                  </a:lnTo>
                  <a:lnTo>
                    <a:pt x="1601" y="6"/>
                  </a:lnTo>
                  <a:lnTo>
                    <a:pt x="1601" y="0"/>
                  </a:lnTo>
                  <a:close/>
                  <a:moveTo>
                    <a:pt x="1581" y="0"/>
                  </a:moveTo>
                  <a:lnTo>
                    <a:pt x="1566" y="0"/>
                  </a:lnTo>
                  <a:lnTo>
                    <a:pt x="1566" y="6"/>
                  </a:lnTo>
                  <a:lnTo>
                    <a:pt x="1581" y="6"/>
                  </a:lnTo>
                  <a:lnTo>
                    <a:pt x="1581" y="0"/>
                  </a:lnTo>
                  <a:close/>
                  <a:moveTo>
                    <a:pt x="1561" y="0"/>
                  </a:moveTo>
                  <a:lnTo>
                    <a:pt x="1546" y="0"/>
                  </a:lnTo>
                  <a:lnTo>
                    <a:pt x="1546" y="6"/>
                  </a:lnTo>
                  <a:lnTo>
                    <a:pt x="1561" y="6"/>
                  </a:lnTo>
                  <a:lnTo>
                    <a:pt x="1561" y="0"/>
                  </a:lnTo>
                  <a:close/>
                  <a:moveTo>
                    <a:pt x="1541" y="0"/>
                  </a:moveTo>
                  <a:lnTo>
                    <a:pt x="1526" y="0"/>
                  </a:lnTo>
                  <a:lnTo>
                    <a:pt x="1526" y="6"/>
                  </a:lnTo>
                  <a:lnTo>
                    <a:pt x="1541" y="6"/>
                  </a:lnTo>
                  <a:lnTo>
                    <a:pt x="1541" y="0"/>
                  </a:lnTo>
                  <a:close/>
                  <a:moveTo>
                    <a:pt x="1521" y="0"/>
                  </a:moveTo>
                  <a:lnTo>
                    <a:pt x="1505" y="0"/>
                  </a:lnTo>
                  <a:lnTo>
                    <a:pt x="1505" y="6"/>
                  </a:lnTo>
                  <a:lnTo>
                    <a:pt x="1521" y="6"/>
                  </a:lnTo>
                  <a:lnTo>
                    <a:pt x="1521" y="0"/>
                  </a:lnTo>
                  <a:close/>
                  <a:moveTo>
                    <a:pt x="1500" y="0"/>
                  </a:moveTo>
                  <a:lnTo>
                    <a:pt x="1485" y="0"/>
                  </a:lnTo>
                  <a:lnTo>
                    <a:pt x="1485" y="6"/>
                  </a:lnTo>
                  <a:lnTo>
                    <a:pt x="1500" y="6"/>
                  </a:lnTo>
                  <a:lnTo>
                    <a:pt x="1500" y="0"/>
                  </a:lnTo>
                  <a:close/>
                  <a:moveTo>
                    <a:pt x="1480" y="0"/>
                  </a:moveTo>
                  <a:lnTo>
                    <a:pt x="1465" y="0"/>
                  </a:lnTo>
                  <a:lnTo>
                    <a:pt x="1465" y="6"/>
                  </a:lnTo>
                  <a:lnTo>
                    <a:pt x="1480" y="6"/>
                  </a:lnTo>
                  <a:lnTo>
                    <a:pt x="1480" y="0"/>
                  </a:lnTo>
                  <a:close/>
                  <a:moveTo>
                    <a:pt x="1460" y="0"/>
                  </a:moveTo>
                  <a:lnTo>
                    <a:pt x="1445" y="0"/>
                  </a:lnTo>
                  <a:lnTo>
                    <a:pt x="1445" y="6"/>
                  </a:lnTo>
                  <a:lnTo>
                    <a:pt x="1460" y="6"/>
                  </a:lnTo>
                  <a:lnTo>
                    <a:pt x="1460" y="0"/>
                  </a:lnTo>
                  <a:close/>
                  <a:moveTo>
                    <a:pt x="1440" y="0"/>
                  </a:moveTo>
                  <a:lnTo>
                    <a:pt x="1425" y="0"/>
                  </a:lnTo>
                  <a:lnTo>
                    <a:pt x="1425" y="6"/>
                  </a:lnTo>
                  <a:lnTo>
                    <a:pt x="1440" y="6"/>
                  </a:lnTo>
                  <a:lnTo>
                    <a:pt x="1440" y="0"/>
                  </a:lnTo>
                  <a:close/>
                  <a:moveTo>
                    <a:pt x="1420" y="0"/>
                  </a:moveTo>
                  <a:lnTo>
                    <a:pt x="1405" y="0"/>
                  </a:lnTo>
                  <a:lnTo>
                    <a:pt x="1405" y="6"/>
                  </a:lnTo>
                  <a:lnTo>
                    <a:pt x="1420" y="6"/>
                  </a:lnTo>
                  <a:lnTo>
                    <a:pt x="1420" y="0"/>
                  </a:lnTo>
                  <a:close/>
                  <a:moveTo>
                    <a:pt x="1399" y="0"/>
                  </a:moveTo>
                  <a:lnTo>
                    <a:pt x="1384" y="0"/>
                  </a:lnTo>
                  <a:lnTo>
                    <a:pt x="1384" y="6"/>
                  </a:lnTo>
                  <a:lnTo>
                    <a:pt x="1399" y="6"/>
                  </a:lnTo>
                  <a:lnTo>
                    <a:pt x="1399" y="0"/>
                  </a:lnTo>
                  <a:close/>
                  <a:moveTo>
                    <a:pt x="1379" y="0"/>
                  </a:moveTo>
                  <a:lnTo>
                    <a:pt x="1364" y="0"/>
                  </a:lnTo>
                  <a:lnTo>
                    <a:pt x="1364" y="6"/>
                  </a:lnTo>
                  <a:lnTo>
                    <a:pt x="1379" y="6"/>
                  </a:lnTo>
                  <a:lnTo>
                    <a:pt x="1379" y="0"/>
                  </a:lnTo>
                  <a:close/>
                  <a:moveTo>
                    <a:pt x="1359" y="0"/>
                  </a:moveTo>
                  <a:lnTo>
                    <a:pt x="1344" y="0"/>
                  </a:lnTo>
                  <a:lnTo>
                    <a:pt x="1344" y="6"/>
                  </a:lnTo>
                  <a:lnTo>
                    <a:pt x="1359" y="6"/>
                  </a:lnTo>
                  <a:lnTo>
                    <a:pt x="1359" y="0"/>
                  </a:lnTo>
                  <a:close/>
                  <a:moveTo>
                    <a:pt x="1339" y="0"/>
                  </a:moveTo>
                  <a:lnTo>
                    <a:pt x="1324" y="0"/>
                  </a:lnTo>
                  <a:lnTo>
                    <a:pt x="1324" y="6"/>
                  </a:lnTo>
                  <a:lnTo>
                    <a:pt x="1339" y="6"/>
                  </a:lnTo>
                  <a:lnTo>
                    <a:pt x="1339" y="0"/>
                  </a:lnTo>
                  <a:close/>
                  <a:moveTo>
                    <a:pt x="1319" y="0"/>
                  </a:moveTo>
                  <a:lnTo>
                    <a:pt x="1304" y="0"/>
                  </a:lnTo>
                  <a:lnTo>
                    <a:pt x="1304" y="6"/>
                  </a:lnTo>
                  <a:lnTo>
                    <a:pt x="1319" y="6"/>
                  </a:lnTo>
                  <a:lnTo>
                    <a:pt x="1319" y="0"/>
                  </a:lnTo>
                  <a:close/>
                  <a:moveTo>
                    <a:pt x="1299" y="0"/>
                  </a:moveTo>
                  <a:lnTo>
                    <a:pt x="1283" y="0"/>
                  </a:lnTo>
                  <a:lnTo>
                    <a:pt x="1283" y="6"/>
                  </a:lnTo>
                  <a:lnTo>
                    <a:pt x="1299" y="6"/>
                  </a:lnTo>
                  <a:lnTo>
                    <a:pt x="1299" y="0"/>
                  </a:lnTo>
                  <a:close/>
                  <a:moveTo>
                    <a:pt x="1278" y="0"/>
                  </a:moveTo>
                  <a:lnTo>
                    <a:pt x="1263" y="0"/>
                  </a:lnTo>
                  <a:lnTo>
                    <a:pt x="1263" y="6"/>
                  </a:lnTo>
                  <a:lnTo>
                    <a:pt x="1278" y="6"/>
                  </a:lnTo>
                  <a:lnTo>
                    <a:pt x="1278" y="0"/>
                  </a:lnTo>
                  <a:close/>
                  <a:moveTo>
                    <a:pt x="1258" y="0"/>
                  </a:moveTo>
                  <a:lnTo>
                    <a:pt x="1243" y="0"/>
                  </a:lnTo>
                  <a:lnTo>
                    <a:pt x="1243" y="6"/>
                  </a:lnTo>
                  <a:lnTo>
                    <a:pt x="1258" y="6"/>
                  </a:lnTo>
                  <a:lnTo>
                    <a:pt x="1258" y="0"/>
                  </a:lnTo>
                  <a:close/>
                  <a:moveTo>
                    <a:pt x="1238" y="0"/>
                  </a:moveTo>
                  <a:lnTo>
                    <a:pt x="1223" y="0"/>
                  </a:lnTo>
                  <a:lnTo>
                    <a:pt x="1223" y="6"/>
                  </a:lnTo>
                  <a:lnTo>
                    <a:pt x="1238" y="6"/>
                  </a:lnTo>
                  <a:lnTo>
                    <a:pt x="1238" y="0"/>
                  </a:lnTo>
                  <a:close/>
                  <a:moveTo>
                    <a:pt x="1218" y="0"/>
                  </a:moveTo>
                  <a:lnTo>
                    <a:pt x="1203" y="0"/>
                  </a:lnTo>
                  <a:lnTo>
                    <a:pt x="1203" y="6"/>
                  </a:lnTo>
                  <a:lnTo>
                    <a:pt x="1218" y="6"/>
                  </a:lnTo>
                  <a:lnTo>
                    <a:pt x="1218" y="0"/>
                  </a:lnTo>
                  <a:close/>
                  <a:moveTo>
                    <a:pt x="1198" y="0"/>
                  </a:moveTo>
                  <a:lnTo>
                    <a:pt x="1183" y="0"/>
                  </a:lnTo>
                  <a:lnTo>
                    <a:pt x="1183" y="6"/>
                  </a:lnTo>
                  <a:lnTo>
                    <a:pt x="1198" y="6"/>
                  </a:lnTo>
                  <a:lnTo>
                    <a:pt x="1198" y="0"/>
                  </a:lnTo>
                  <a:close/>
                  <a:moveTo>
                    <a:pt x="1178" y="0"/>
                  </a:moveTo>
                  <a:lnTo>
                    <a:pt x="1162" y="0"/>
                  </a:lnTo>
                  <a:lnTo>
                    <a:pt x="1162" y="6"/>
                  </a:lnTo>
                  <a:lnTo>
                    <a:pt x="1178" y="6"/>
                  </a:lnTo>
                  <a:lnTo>
                    <a:pt x="1178" y="0"/>
                  </a:lnTo>
                  <a:close/>
                  <a:moveTo>
                    <a:pt x="1157" y="0"/>
                  </a:moveTo>
                  <a:lnTo>
                    <a:pt x="1142" y="0"/>
                  </a:lnTo>
                  <a:lnTo>
                    <a:pt x="1142" y="6"/>
                  </a:lnTo>
                  <a:lnTo>
                    <a:pt x="1157" y="6"/>
                  </a:lnTo>
                  <a:lnTo>
                    <a:pt x="1157" y="0"/>
                  </a:lnTo>
                  <a:close/>
                  <a:moveTo>
                    <a:pt x="1137" y="0"/>
                  </a:moveTo>
                  <a:lnTo>
                    <a:pt x="1122" y="0"/>
                  </a:lnTo>
                  <a:lnTo>
                    <a:pt x="1122" y="6"/>
                  </a:lnTo>
                  <a:lnTo>
                    <a:pt x="1137" y="6"/>
                  </a:lnTo>
                  <a:lnTo>
                    <a:pt x="1137" y="0"/>
                  </a:lnTo>
                  <a:close/>
                  <a:moveTo>
                    <a:pt x="1117" y="0"/>
                  </a:moveTo>
                  <a:lnTo>
                    <a:pt x="1102" y="0"/>
                  </a:lnTo>
                  <a:lnTo>
                    <a:pt x="1102" y="6"/>
                  </a:lnTo>
                  <a:lnTo>
                    <a:pt x="1117" y="6"/>
                  </a:lnTo>
                  <a:lnTo>
                    <a:pt x="1117" y="0"/>
                  </a:lnTo>
                  <a:close/>
                  <a:moveTo>
                    <a:pt x="1097" y="0"/>
                  </a:moveTo>
                  <a:lnTo>
                    <a:pt x="1082" y="0"/>
                  </a:lnTo>
                  <a:lnTo>
                    <a:pt x="1082" y="6"/>
                  </a:lnTo>
                  <a:lnTo>
                    <a:pt x="1097" y="6"/>
                  </a:lnTo>
                  <a:lnTo>
                    <a:pt x="1097" y="0"/>
                  </a:lnTo>
                  <a:close/>
                  <a:moveTo>
                    <a:pt x="1077" y="0"/>
                  </a:moveTo>
                  <a:lnTo>
                    <a:pt x="1061" y="0"/>
                  </a:lnTo>
                  <a:lnTo>
                    <a:pt x="1061" y="6"/>
                  </a:lnTo>
                  <a:lnTo>
                    <a:pt x="1077" y="6"/>
                  </a:lnTo>
                  <a:lnTo>
                    <a:pt x="1077" y="0"/>
                  </a:lnTo>
                  <a:close/>
                  <a:moveTo>
                    <a:pt x="1056" y="0"/>
                  </a:moveTo>
                  <a:lnTo>
                    <a:pt x="1041" y="0"/>
                  </a:lnTo>
                  <a:lnTo>
                    <a:pt x="1041" y="6"/>
                  </a:lnTo>
                  <a:lnTo>
                    <a:pt x="1056" y="6"/>
                  </a:lnTo>
                  <a:lnTo>
                    <a:pt x="1056" y="0"/>
                  </a:lnTo>
                  <a:close/>
                  <a:moveTo>
                    <a:pt x="1036" y="0"/>
                  </a:moveTo>
                  <a:lnTo>
                    <a:pt x="1021" y="0"/>
                  </a:lnTo>
                  <a:lnTo>
                    <a:pt x="1021" y="6"/>
                  </a:lnTo>
                  <a:lnTo>
                    <a:pt x="1036" y="6"/>
                  </a:lnTo>
                  <a:lnTo>
                    <a:pt x="1036" y="0"/>
                  </a:lnTo>
                  <a:close/>
                  <a:moveTo>
                    <a:pt x="1016" y="0"/>
                  </a:moveTo>
                  <a:lnTo>
                    <a:pt x="1001" y="0"/>
                  </a:lnTo>
                  <a:lnTo>
                    <a:pt x="1001" y="6"/>
                  </a:lnTo>
                  <a:lnTo>
                    <a:pt x="1016" y="6"/>
                  </a:lnTo>
                  <a:lnTo>
                    <a:pt x="1016" y="0"/>
                  </a:lnTo>
                  <a:close/>
                  <a:moveTo>
                    <a:pt x="996" y="0"/>
                  </a:moveTo>
                  <a:lnTo>
                    <a:pt x="981" y="0"/>
                  </a:lnTo>
                  <a:lnTo>
                    <a:pt x="981" y="6"/>
                  </a:lnTo>
                  <a:lnTo>
                    <a:pt x="996" y="6"/>
                  </a:lnTo>
                  <a:lnTo>
                    <a:pt x="996" y="0"/>
                  </a:lnTo>
                  <a:close/>
                  <a:moveTo>
                    <a:pt x="976" y="0"/>
                  </a:moveTo>
                  <a:lnTo>
                    <a:pt x="961" y="0"/>
                  </a:lnTo>
                  <a:lnTo>
                    <a:pt x="961" y="6"/>
                  </a:lnTo>
                  <a:lnTo>
                    <a:pt x="976" y="6"/>
                  </a:lnTo>
                  <a:lnTo>
                    <a:pt x="976" y="0"/>
                  </a:lnTo>
                  <a:close/>
                  <a:moveTo>
                    <a:pt x="956" y="0"/>
                  </a:moveTo>
                  <a:lnTo>
                    <a:pt x="940" y="0"/>
                  </a:lnTo>
                  <a:lnTo>
                    <a:pt x="940" y="6"/>
                  </a:lnTo>
                  <a:lnTo>
                    <a:pt x="956" y="6"/>
                  </a:lnTo>
                  <a:lnTo>
                    <a:pt x="956" y="0"/>
                  </a:lnTo>
                  <a:close/>
                  <a:moveTo>
                    <a:pt x="935" y="0"/>
                  </a:moveTo>
                  <a:lnTo>
                    <a:pt x="920" y="0"/>
                  </a:lnTo>
                  <a:lnTo>
                    <a:pt x="920" y="6"/>
                  </a:lnTo>
                  <a:lnTo>
                    <a:pt x="935" y="6"/>
                  </a:lnTo>
                  <a:lnTo>
                    <a:pt x="935" y="0"/>
                  </a:lnTo>
                  <a:close/>
                  <a:moveTo>
                    <a:pt x="915" y="0"/>
                  </a:moveTo>
                  <a:lnTo>
                    <a:pt x="900" y="0"/>
                  </a:lnTo>
                  <a:lnTo>
                    <a:pt x="900" y="6"/>
                  </a:lnTo>
                  <a:lnTo>
                    <a:pt x="915" y="6"/>
                  </a:lnTo>
                  <a:lnTo>
                    <a:pt x="915" y="0"/>
                  </a:lnTo>
                  <a:close/>
                  <a:moveTo>
                    <a:pt x="895" y="0"/>
                  </a:moveTo>
                  <a:lnTo>
                    <a:pt x="880" y="0"/>
                  </a:lnTo>
                  <a:lnTo>
                    <a:pt x="880" y="6"/>
                  </a:lnTo>
                  <a:lnTo>
                    <a:pt x="895" y="6"/>
                  </a:lnTo>
                  <a:lnTo>
                    <a:pt x="895" y="0"/>
                  </a:lnTo>
                  <a:close/>
                  <a:moveTo>
                    <a:pt x="875" y="0"/>
                  </a:moveTo>
                  <a:lnTo>
                    <a:pt x="860" y="0"/>
                  </a:lnTo>
                  <a:lnTo>
                    <a:pt x="860" y="6"/>
                  </a:lnTo>
                  <a:lnTo>
                    <a:pt x="875" y="6"/>
                  </a:lnTo>
                  <a:lnTo>
                    <a:pt x="875" y="0"/>
                  </a:lnTo>
                  <a:close/>
                  <a:moveTo>
                    <a:pt x="855" y="0"/>
                  </a:moveTo>
                  <a:lnTo>
                    <a:pt x="840" y="0"/>
                  </a:lnTo>
                  <a:lnTo>
                    <a:pt x="840" y="6"/>
                  </a:lnTo>
                  <a:lnTo>
                    <a:pt x="855" y="6"/>
                  </a:lnTo>
                  <a:lnTo>
                    <a:pt x="855" y="0"/>
                  </a:lnTo>
                  <a:close/>
                  <a:moveTo>
                    <a:pt x="834" y="0"/>
                  </a:moveTo>
                  <a:lnTo>
                    <a:pt x="819" y="0"/>
                  </a:lnTo>
                  <a:lnTo>
                    <a:pt x="819" y="6"/>
                  </a:lnTo>
                  <a:lnTo>
                    <a:pt x="834" y="6"/>
                  </a:lnTo>
                  <a:lnTo>
                    <a:pt x="834" y="0"/>
                  </a:lnTo>
                  <a:close/>
                  <a:moveTo>
                    <a:pt x="814" y="0"/>
                  </a:moveTo>
                  <a:lnTo>
                    <a:pt x="799" y="0"/>
                  </a:lnTo>
                  <a:lnTo>
                    <a:pt x="799" y="6"/>
                  </a:lnTo>
                  <a:lnTo>
                    <a:pt x="814" y="6"/>
                  </a:lnTo>
                  <a:lnTo>
                    <a:pt x="814" y="0"/>
                  </a:lnTo>
                  <a:close/>
                  <a:moveTo>
                    <a:pt x="794" y="0"/>
                  </a:moveTo>
                  <a:lnTo>
                    <a:pt x="779" y="0"/>
                  </a:lnTo>
                  <a:lnTo>
                    <a:pt x="779" y="6"/>
                  </a:lnTo>
                  <a:lnTo>
                    <a:pt x="794" y="6"/>
                  </a:lnTo>
                  <a:lnTo>
                    <a:pt x="794" y="0"/>
                  </a:lnTo>
                  <a:close/>
                  <a:moveTo>
                    <a:pt x="774" y="0"/>
                  </a:moveTo>
                  <a:lnTo>
                    <a:pt x="759" y="0"/>
                  </a:lnTo>
                  <a:lnTo>
                    <a:pt x="759" y="6"/>
                  </a:lnTo>
                  <a:lnTo>
                    <a:pt x="774" y="6"/>
                  </a:lnTo>
                  <a:lnTo>
                    <a:pt x="774" y="0"/>
                  </a:lnTo>
                  <a:close/>
                  <a:moveTo>
                    <a:pt x="754" y="0"/>
                  </a:moveTo>
                  <a:lnTo>
                    <a:pt x="739" y="0"/>
                  </a:lnTo>
                  <a:lnTo>
                    <a:pt x="739" y="6"/>
                  </a:lnTo>
                  <a:lnTo>
                    <a:pt x="754" y="6"/>
                  </a:lnTo>
                  <a:lnTo>
                    <a:pt x="754" y="0"/>
                  </a:lnTo>
                  <a:close/>
                  <a:moveTo>
                    <a:pt x="734" y="0"/>
                  </a:moveTo>
                  <a:lnTo>
                    <a:pt x="718" y="0"/>
                  </a:lnTo>
                  <a:lnTo>
                    <a:pt x="718" y="6"/>
                  </a:lnTo>
                  <a:lnTo>
                    <a:pt x="734" y="6"/>
                  </a:lnTo>
                  <a:lnTo>
                    <a:pt x="734" y="0"/>
                  </a:lnTo>
                  <a:close/>
                  <a:moveTo>
                    <a:pt x="713" y="0"/>
                  </a:moveTo>
                  <a:lnTo>
                    <a:pt x="698" y="0"/>
                  </a:lnTo>
                  <a:lnTo>
                    <a:pt x="698" y="6"/>
                  </a:lnTo>
                  <a:lnTo>
                    <a:pt x="713" y="6"/>
                  </a:lnTo>
                  <a:lnTo>
                    <a:pt x="713" y="0"/>
                  </a:lnTo>
                  <a:close/>
                  <a:moveTo>
                    <a:pt x="693" y="0"/>
                  </a:moveTo>
                  <a:lnTo>
                    <a:pt x="678" y="0"/>
                  </a:lnTo>
                  <a:lnTo>
                    <a:pt x="678" y="6"/>
                  </a:lnTo>
                  <a:lnTo>
                    <a:pt x="693" y="6"/>
                  </a:lnTo>
                  <a:lnTo>
                    <a:pt x="693" y="0"/>
                  </a:lnTo>
                  <a:close/>
                  <a:moveTo>
                    <a:pt x="673" y="0"/>
                  </a:moveTo>
                  <a:lnTo>
                    <a:pt x="658" y="0"/>
                  </a:lnTo>
                  <a:lnTo>
                    <a:pt x="658" y="6"/>
                  </a:lnTo>
                  <a:lnTo>
                    <a:pt x="673" y="6"/>
                  </a:lnTo>
                  <a:lnTo>
                    <a:pt x="673" y="0"/>
                  </a:lnTo>
                  <a:close/>
                  <a:moveTo>
                    <a:pt x="653" y="0"/>
                  </a:moveTo>
                  <a:lnTo>
                    <a:pt x="638" y="0"/>
                  </a:lnTo>
                  <a:lnTo>
                    <a:pt x="638" y="6"/>
                  </a:lnTo>
                  <a:lnTo>
                    <a:pt x="653" y="6"/>
                  </a:lnTo>
                  <a:lnTo>
                    <a:pt x="653" y="0"/>
                  </a:lnTo>
                  <a:close/>
                  <a:moveTo>
                    <a:pt x="633" y="0"/>
                  </a:moveTo>
                  <a:lnTo>
                    <a:pt x="618" y="0"/>
                  </a:lnTo>
                  <a:lnTo>
                    <a:pt x="618" y="6"/>
                  </a:lnTo>
                  <a:lnTo>
                    <a:pt x="633" y="6"/>
                  </a:lnTo>
                  <a:lnTo>
                    <a:pt x="633" y="0"/>
                  </a:lnTo>
                  <a:close/>
                  <a:moveTo>
                    <a:pt x="612" y="0"/>
                  </a:moveTo>
                  <a:lnTo>
                    <a:pt x="597" y="0"/>
                  </a:lnTo>
                  <a:lnTo>
                    <a:pt x="597" y="6"/>
                  </a:lnTo>
                  <a:lnTo>
                    <a:pt x="612" y="6"/>
                  </a:lnTo>
                  <a:lnTo>
                    <a:pt x="612" y="0"/>
                  </a:lnTo>
                  <a:close/>
                  <a:moveTo>
                    <a:pt x="592" y="0"/>
                  </a:moveTo>
                  <a:lnTo>
                    <a:pt x="577" y="0"/>
                  </a:lnTo>
                  <a:lnTo>
                    <a:pt x="577" y="6"/>
                  </a:lnTo>
                  <a:lnTo>
                    <a:pt x="592" y="6"/>
                  </a:lnTo>
                  <a:lnTo>
                    <a:pt x="592" y="0"/>
                  </a:lnTo>
                  <a:close/>
                  <a:moveTo>
                    <a:pt x="572" y="0"/>
                  </a:moveTo>
                  <a:lnTo>
                    <a:pt x="557" y="0"/>
                  </a:lnTo>
                  <a:lnTo>
                    <a:pt x="557" y="6"/>
                  </a:lnTo>
                  <a:lnTo>
                    <a:pt x="572" y="6"/>
                  </a:lnTo>
                  <a:lnTo>
                    <a:pt x="572" y="0"/>
                  </a:lnTo>
                  <a:close/>
                  <a:moveTo>
                    <a:pt x="552" y="0"/>
                  </a:moveTo>
                  <a:lnTo>
                    <a:pt x="537" y="0"/>
                  </a:lnTo>
                  <a:lnTo>
                    <a:pt x="537" y="6"/>
                  </a:lnTo>
                  <a:lnTo>
                    <a:pt x="552" y="6"/>
                  </a:lnTo>
                  <a:lnTo>
                    <a:pt x="552" y="0"/>
                  </a:lnTo>
                  <a:close/>
                  <a:moveTo>
                    <a:pt x="532" y="0"/>
                  </a:moveTo>
                  <a:lnTo>
                    <a:pt x="517" y="0"/>
                  </a:lnTo>
                  <a:lnTo>
                    <a:pt x="517" y="6"/>
                  </a:lnTo>
                  <a:lnTo>
                    <a:pt x="532" y="6"/>
                  </a:lnTo>
                  <a:lnTo>
                    <a:pt x="532" y="0"/>
                  </a:lnTo>
                  <a:close/>
                  <a:moveTo>
                    <a:pt x="512" y="0"/>
                  </a:moveTo>
                  <a:lnTo>
                    <a:pt x="496" y="0"/>
                  </a:lnTo>
                  <a:lnTo>
                    <a:pt x="496" y="6"/>
                  </a:lnTo>
                  <a:lnTo>
                    <a:pt x="512" y="6"/>
                  </a:lnTo>
                  <a:lnTo>
                    <a:pt x="512" y="0"/>
                  </a:lnTo>
                  <a:close/>
                  <a:moveTo>
                    <a:pt x="491" y="0"/>
                  </a:moveTo>
                  <a:lnTo>
                    <a:pt x="476" y="0"/>
                  </a:lnTo>
                  <a:lnTo>
                    <a:pt x="476" y="6"/>
                  </a:lnTo>
                  <a:lnTo>
                    <a:pt x="491" y="6"/>
                  </a:lnTo>
                  <a:lnTo>
                    <a:pt x="491" y="0"/>
                  </a:lnTo>
                  <a:close/>
                  <a:moveTo>
                    <a:pt x="471" y="0"/>
                  </a:moveTo>
                  <a:lnTo>
                    <a:pt x="456" y="0"/>
                  </a:lnTo>
                  <a:lnTo>
                    <a:pt x="456" y="6"/>
                  </a:lnTo>
                  <a:lnTo>
                    <a:pt x="471" y="6"/>
                  </a:lnTo>
                  <a:lnTo>
                    <a:pt x="471" y="0"/>
                  </a:lnTo>
                  <a:close/>
                  <a:moveTo>
                    <a:pt x="451" y="0"/>
                  </a:moveTo>
                  <a:lnTo>
                    <a:pt x="436" y="0"/>
                  </a:lnTo>
                  <a:lnTo>
                    <a:pt x="436" y="6"/>
                  </a:lnTo>
                  <a:lnTo>
                    <a:pt x="451" y="6"/>
                  </a:lnTo>
                  <a:lnTo>
                    <a:pt x="451" y="0"/>
                  </a:lnTo>
                  <a:close/>
                  <a:moveTo>
                    <a:pt x="431" y="0"/>
                  </a:moveTo>
                  <a:lnTo>
                    <a:pt x="416" y="0"/>
                  </a:lnTo>
                  <a:lnTo>
                    <a:pt x="416" y="6"/>
                  </a:lnTo>
                  <a:lnTo>
                    <a:pt x="431" y="6"/>
                  </a:lnTo>
                  <a:lnTo>
                    <a:pt x="431" y="0"/>
                  </a:lnTo>
                  <a:close/>
                  <a:moveTo>
                    <a:pt x="411" y="0"/>
                  </a:moveTo>
                  <a:lnTo>
                    <a:pt x="396" y="0"/>
                  </a:lnTo>
                  <a:lnTo>
                    <a:pt x="396" y="6"/>
                  </a:lnTo>
                  <a:lnTo>
                    <a:pt x="411" y="6"/>
                  </a:lnTo>
                  <a:lnTo>
                    <a:pt x="411" y="0"/>
                  </a:lnTo>
                  <a:close/>
                  <a:moveTo>
                    <a:pt x="391" y="0"/>
                  </a:moveTo>
                  <a:lnTo>
                    <a:pt x="375" y="0"/>
                  </a:lnTo>
                  <a:lnTo>
                    <a:pt x="375" y="6"/>
                  </a:lnTo>
                  <a:lnTo>
                    <a:pt x="391" y="6"/>
                  </a:lnTo>
                  <a:lnTo>
                    <a:pt x="391" y="0"/>
                  </a:lnTo>
                  <a:close/>
                  <a:moveTo>
                    <a:pt x="370" y="0"/>
                  </a:moveTo>
                  <a:lnTo>
                    <a:pt x="355" y="0"/>
                  </a:lnTo>
                  <a:lnTo>
                    <a:pt x="355" y="6"/>
                  </a:lnTo>
                  <a:lnTo>
                    <a:pt x="370" y="6"/>
                  </a:lnTo>
                  <a:lnTo>
                    <a:pt x="370" y="0"/>
                  </a:lnTo>
                  <a:close/>
                  <a:moveTo>
                    <a:pt x="350" y="0"/>
                  </a:moveTo>
                  <a:lnTo>
                    <a:pt x="335" y="0"/>
                  </a:lnTo>
                  <a:lnTo>
                    <a:pt x="335" y="6"/>
                  </a:lnTo>
                  <a:lnTo>
                    <a:pt x="350" y="6"/>
                  </a:lnTo>
                  <a:lnTo>
                    <a:pt x="350" y="0"/>
                  </a:lnTo>
                  <a:close/>
                  <a:moveTo>
                    <a:pt x="330" y="0"/>
                  </a:moveTo>
                  <a:lnTo>
                    <a:pt x="315" y="0"/>
                  </a:lnTo>
                  <a:lnTo>
                    <a:pt x="315" y="6"/>
                  </a:lnTo>
                  <a:lnTo>
                    <a:pt x="330" y="6"/>
                  </a:lnTo>
                  <a:lnTo>
                    <a:pt x="330" y="0"/>
                  </a:lnTo>
                  <a:close/>
                  <a:moveTo>
                    <a:pt x="310" y="0"/>
                  </a:moveTo>
                  <a:lnTo>
                    <a:pt x="295" y="0"/>
                  </a:lnTo>
                  <a:lnTo>
                    <a:pt x="295" y="6"/>
                  </a:lnTo>
                  <a:lnTo>
                    <a:pt x="310" y="6"/>
                  </a:lnTo>
                  <a:lnTo>
                    <a:pt x="310" y="0"/>
                  </a:lnTo>
                  <a:close/>
                  <a:moveTo>
                    <a:pt x="290" y="0"/>
                  </a:moveTo>
                  <a:lnTo>
                    <a:pt x="274" y="0"/>
                  </a:lnTo>
                  <a:lnTo>
                    <a:pt x="274" y="6"/>
                  </a:lnTo>
                  <a:lnTo>
                    <a:pt x="290" y="6"/>
                  </a:lnTo>
                  <a:lnTo>
                    <a:pt x="290" y="0"/>
                  </a:lnTo>
                  <a:close/>
                  <a:moveTo>
                    <a:pt x="269" y="0"/>
                  </a:moveTo>
                  <a:lnTo>
                    <a:pt x="254" y="0"/>
                  </a:lnTo>
                  <a:lnTo>
                    <a:pt x="254" y="6"/>
                  </a:lnTo>
                  <a:lnTo>
                    <a:pt x="269" y="6"/>
                  </a:lnTo>
                  <a:lnTo>
                    <a:pt x="269" y="0"/>
                  </a:lnTo>
                  <a:close/>
                  <a:moveTo>
                    <a:pt x="249" y="0"/>
                  </a:moveTo>
                  <a:lnTo>
                    <a:pt x="234" y="0"/>
                  </a:lnTo>
                  <a:lnTo>
                    <a:pt x="234" y="6"/>
                  </a:lnTo>
                  <a:lnTo>
                    <a:pt x="249" y="6"/>
                  </a:lnTo>
                  <a:lnTo>
                    <a:pt x="249" y="0"/>
                  </a:lnTo>
                  <a:close/>
                  <a:moveTo>
                    <a:pt x="229" y="0"/>
                  </a:moveTo>
                  <a:lnTo>
                    <a:pt x="214" y="0"/>
                  </a:lnTo>
                  <a:lnTo>
                    <a:pt x="214" y="6"/>
                  </a:lnTo>
                  <a:lnTo>
                    <a:pt x="229" y="6"/>
                  </a:lnTo>
                  <a:lnTo>
                    <a:pt x="229" y="0"/>
                  </a:lnTo>
                  <a:close/>
                  <a:moveTo>
                    <a:pt x="209" y="0"/>
                  </a:moveTo>
                  <a:lnTo>
                    <a:pt x="194" y="0"/>
                  </a:lnTo>
                  <a:lnTo>
                    <a:pt x="194" y="6"/>
                  </a:lnTo>
                  <a:lnTo>
                    <a:pt x="209" y="6"/>
                  </a:lnTo>
                  <a:lnTo>
                    <a:pt x="209" y="0"/>
                  </a:lnTo>
                  <a:close/>
                  <a:moveTo>
                    <a:pt x="189" y="0"/>
                  </a:moveTo>
                  <a:lnTo>
                    <a:pt x="174" y="0"/>
                  </a:lnTo>
                  <a:lnTo>
                    <a:pt x="174" y="6"/>
                  </a:lnTo>
                  <a:lnTo>
                    <a:pt x="189" y="6"/>
                  </a:lnTo>
                  <a:lnTo>
                    <a:pt x="189" y="0"/>
                  </a:lnTo>
                  <a:close/>
                  <a:moveTo>
                    <a:pt x="169" y="0"/>
                  </a:moveTo>
                  <a:lnTo>
                    <a:pt x="153" y="0"/>
                  </a:lnTo>
                  <a:lnTo>
                    <a:pt x="153" y="6"/>
                  </a:lnTo>
                  <a:lnTo>
                    <a:pt x="169" y="6"/>
                  </a:lnTo>
                  <a:lnTo>
                    <a:pt x="169" y="0"/>
                  </a:lnTo>
                  <a:close/>
                  <a:moveTo>
                    <a:pt x="148" y="0"/>
                  </a:moveTo>
                  <a:lnTo>
                    <a:pt x="133" y="0"/>
                  </a:lnTo>
                  <a:lnTo>
                    <a:pt x="133" y="6"/>
                  </a:lnTo>
                  <a:lnTo>
                    <a:pt x="148" y="6"/>
                  </a:lnTo>
                  <a:lnTo>
                    <a:pt x="148" y="0"/>
                  </a:lnTo>
                  <a:close/>
                  <a:moveTo>
                    <a:pt x="128" y="0"/>
                  </a:moveTo>
                  <a:lnTo>
                    <a:pt x="113" y="0"/>
                  </a:lnTo>
                  <a:lnTo>
                    <a:pt x="113" y="6"/>
                  </a:lnTo>
                  <a:lnTo>
                    <a:pt x="128" y="6"/>
                  </a:lnTo>
                  <a:lnTo>
                    <a:pt x="128" y="0"/>
                  </a:lnTo>
                  <a:close/>
                  <a:moveTo>
                    <a:pt x="108" y="0"/>
                  </a:moveTo>
                  <a:lnTo>
                    <a:pt x="93" y="0"/>
                  </a:lnTo>
                  <a:lnTo>
                    <a:pt x="93" y="6"/>
                  </a:lnTo>
                  <a:lnTo>
                    <a:pt x="108" y="6"/>
                  </a:lnTo>
                  <a:lnTo>
                    <a:pt x="108" y="0"/>
                  </a:lnTo>
                  <a:close/>
                  <a:moveTo>
                    <a:pt x="88" y="0"/>
                  </a:moveTo>
                  <a:lnTo>
                    <a:pt x="73" y="0"/>
                  </a:lnTo>
                  <a:lnTo>
                    <a:pt x="73" y="6"/>
                  </a:lnTo>
                  <a:lnTo>
                    <a:pt x="88" y="6"/>
                  </a:lnTo>
                  <a:lnTo>
                    <a:pt x="88" y="0"/>
                  </a:lnTo>
                  <a:close/>
                  <a:moveTo>
                    <a:pt x="68" y="0"/>
                  </a:moveTo>
                  <a:lnTo>
                    <a:pt x="53" y="0"/>
                  </a:lnTo>
                  <a:lnTo>
                    <a:pt x="53" y="6"/>
                  </a:lnTo>
                  <a:lnTo>
                    <a:pt x="68" y="6"/>
                  </a:lnTo>
                  <a:lnTo>
                    <a:pt x="68" y="0"/>
                  </a:lnTo>
                  <a:close/>
                  <a:moveTo>
                    <a:pt x="47" y="0"/>
                  </a:moveTo>
                  <a:lnTo>
                    <a:pt x="32" y="0"/>
                  </a:lnTo>
                  <a:lnTo>
                    <a:pt x="32" y="6"/>
                  </a:lnTo>
                  <a:lnTo>
                    <a:pt x="47" y="6"/>
                  </a:lnTo>
                  <a:lnTo>
                    <a:pt x="47" y="0"/>
                  </a:lnTo>
                  <a:close/>
                  <a:moveTo>
                    <a:pt x="27" y="0"/>
                  </a:moveTo>
                  <a:lnTo>
                    <a:pt x="12" y="0"/>
                  </a:lnTo>
                  <a:lnTo>
                    <a:pt x="12" y="6"/>
                  </a:lnTo>
                  <a:lnTo>
                    <a:pt x="27" y="6"/>
                  </a:lnTo>
                  <a:lnTo>
                    <a:pt x="27" y="0"/>
                  </a:lnTo>
                  <a:close/>
                  <a:moveTo>
                    <a:pt x="7" y="0"/>
                  </a:moveTo>
                  <a:lnTo>
                    <a:pt x="0" y="0"/>
                  </a:lnTo>
                  <a:lnTo>
                    <a:pt x="0" y="6"/>
                  </a:lnTo>
                  <a:lnTo>
                    <a:pt x="7" y="6"/>
                  </a:lnTo>
                  <a:lnTo>
                    <a:pt x="7" y="0"/>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AT" dirty="0"/>
            </a:p>
          </p:txBody>
        </p:sp>
        <p:sp>
          <p:nvSpPr>
            <p:cNvPr id="57" name="Freeform 54"/>
            <p:cNvSpPr>
              <a:spLocks/>
            </p:cNvSpPr>
            <p:nvPr/>
          </p:nvSpPr>
          <p:spPr bwMode="auto">
            <a:xfrm>
              <a:off x="6087" y="2059"/>
              <a:ext cx="89" cy="90"/>
            </a:xfrm>
            <a:custGeom>
              <a:avLst/>
              <a:gdLst>
                <a:gd name="T0" fmla="*/ 0 w 89"/>
                <a:gd name="T1" fmla="*/ 24 h 90"/>
                <a:gd name="T2" fmla="*/ 17 w 89"/>
                <a:gd name="T3" fmla="*/ 0 h 90"/>
                <a:gd name="T4" fmla="*/ 44 w 89"/>
                <a:gd name="T5" fmla="*/ 26 h 90"/>
                <a:gd name="T6" fmla="*/ 72 w 89"/>
                <a:gd name="T7" fmla="*/ 0 h 90"/>
                <a:gd name="T8" fmla="*/ 89 w 89"/>
                <a:gd name="T9" fmla="*/ 24 h 90"/>
                <a:gd name="T10" fmla="*/ 65 w 89"/>
                <a:gd name="T11" fmla="*/ 45 h 90"/>
                <a:gd name="T12" fmla="*/ 89 w 89"/>
                <a:gd name="T13" fmla="*/ 67 h 90"/>
                <a:gd name="T14" fmla="*/ 72 w 89"/>
                <a:gd name="T15" fmla="*/ 90 h 90"/>
                <a:gd name="T16" fmla="*/ 44 w 89"/>
                <a:gd name="T17" fmla="*/ 65 h 90"/>
                <a:gd name="T18" fmla="*/ 17 w 89"/>
                <a:gd name="T19" fmla="*/ 90 h 90"/>
                <a:gd name="T20" fmla="*/ 0 w 89"/>
                <a:gd name="T21" fmla="*/ 67 h 90"/>
                <a:gd name="T22" fmla="*/ 23 w 89"/>
                <a:gd name="T23" fmla="*/ 45 h 90"/>
                <a:gd name="T24" fmla="*/ 0 w 89"/>
                <a:gd name="T25" fmla="*/ 24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9" h="90">
                  <a:moveTo>
                    <a:pt x="0" y="24"/>
                  </a:moveTo>
                  <a:lnTo>
                    <a:pt x="17" y="0"/>
                  </a:lnTo>
                  <a:lnTo>
                    <a:pt x="44" y="26"/>
                  </a:lnTo>
                  <a:lnTo>
                    <a:pt x="72" y="0"/>
                  </a:lnTo>
                  <a:lnTo>
                    <a:pt x="89" y="24"/>
                  </a:lnTo>
                  <a:lnTo>
                    <a:pt x="65" y="45"/>
                  </a:lnTo>
                  <a:lnTo>
                    <a:pt x="89" y="67"/>
                  </a:lnTo>
                  <a:lnTo>
                    <a:pt x="72" y="90"/>
                  </a:lnTo>
                  <a:lnTo>
                    <a:pt x="44" y="65"/>
                  </a:lnTo>
                  <a:lnTo>
                    <a:pt x="17" y="90"/>
                  </a:lnTo>
                  <a:lnTo>
                    <a:pt x="0" y="67"/>
                  </a:lnTo>
                  <a:lnTo>
                    <a:pt x="23" y="45"/>
                  </a:lnTo>
                  <a:lnTo>
                    <a:pt x="0" y="2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58" name="Freeform 55"/>
            <p:cNvSpPr>
              <a:spLocks/>
            </p:cNvSpPr>
            <p:nvPr/>
          </p:nvSpPr>
          <p:spPr bwMode="auto">
            <a:xfrm>
              <a:off x="6087" y="2059"/>
              <a:ext cx="89" cy="90"/>
            </a:xfrm>
            <a:custGeom>
              <a:avLst/>
              <a:gdLst>
                <a:gd name="T0" fmla="*/ 0 w 89"/>
                <a:gd name="T1" fmla="*/ 24 h 90"/>
                <a:gd name="T2" fmla="*/ 17 w 89"/>
                <a:gd name="T3" fmla="*/ 0 h 90"/>
                <a:gd name="T4" fmla="*/ 44 w 89"/>
                <a:gd name="T5" fmla="*/ 26 h 90"/>
                <a:gd name="T6" fmla="*/ 72 w 89"/>
                <a:gd name="T7" fmla="*/ 0 h 90"/>
                <a:gd name="T8" fmla="*/ 89 w 89"/>
                <a:gd name="T9" fmla="*/ 24 h 90"/>
                <a:gd name="T10" fmla="*/ 65 w 89"/>
                <a:gd name="T11" fmla="*/ 45 h 90"/>
                <a:gd name="T12" fmla="*/ 89 w 89"/>
                <a:gd name="T13" fmla="*/ 67 h 90"/>
                <a:gd name="T14" fmla="*/ 72 w 89"/>
                <a:gd name="T15" fmla="*/ 90 h 90"/>
                <a:gd name="T16" fmla="*/ 44 w 89"/>
                <a:gd name="T17" fmla="*/ 65 h 90"/>
                <a:gd name="T18" fmla="*/ 17 w 89"/>
                <a:gd name="T19" fmla="*/ 90 h 90"/>
                <a:gd name="T20" fmla="*/ 0 w 89"/>
                <a:gd name="T21" fmla="*/ 67 h 90"/>
                <a:gd name="T22" fmla="*/ 23 w 89"/>
                <a:gd name="T23" fmla="*/ 45 h 90"/>
                <a:gd name="T24" fmla="*/ 0 w 89"/>
                <a:gd name="T25" fmla="*/ 24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9" h="90">
                  <a:moveTo>
                    <a:pt x="0" y="24"/>
                  </a:moveTo>
                  <a:lnTo>
                    <a:pt x="17" y="0"/>
                  </a:lnTo>
                  <a:lnTo>
                    <a:pt x="44" y="26"/>
                  </a:lnTo>
                  <a:lnTo>
                    <a:pt x="72" y="0"/>
                  </a:lnTo>
                  <a:lnTo>
                    <a:pt x="89" y="24"/>
                  </a:lnTo>
                  <a:lnTo>
                    <a:pt x="65" y="45"/>
                  </a:lnTo>
                  <a:lnTo>
                    <a:pt x="89" y="67"/>
                  </a:lnTo>
                  <a:lnTo>
                    <a:pt x="72" y="90"/>
                  </a:lnTo>
                  <a:lnTo>
                    <a:pt x="44" y="65"/>
                  </a:lnTo>
                  <a:lnTo>
                    <a:pt x="17" y="90"/>
                  </a:lnTo>
                  <a:lnTo>
                    <a:pt x="0" y="67"/>
                  </a:lnTo>
                  <a:lnTo>
                    <a:pt x="23" y="45"/>
                  </a:lnTo>
                  <a:lnTo>
                    <a:pt x="0" y="24"/>
                  </a:lnTo>
                  <a:close/>
                </a:path>
              </a:pathLst>
            </a:custGeom>
            <a:noFill/>
            <a:ln w="1587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AT" dirty="0"/>
            </a:p>
          </p:txBody>
        </p:sp>
        <p:sp>
          <p:nvSpPr>
            <p:cNvPr id="59" name="Freeform 56"/>
            <p:cNvSpPr>
              <a:spLocks noEditPoints="1"/>
            </p:cNvSpPr>
            <p:nvPr/>
          </p:nvSpPr>
          <p:spPr bwMode="auto">
            <a:xfrm>
              <a:off x="6126" y="2089"/>
              <a:ext cx="5" cy="1260"/>
            </a:xfrm>
            <a:custGeom>
              <a:avLst/>
              <a:gdLst>
                <a:gd name="T0" fmla="*/ 0 w 5"/>
                <a:gd name="T1" fmla="*/ 0 h 1260"/>
                <a:gd name="T2" fmla="*/ 0 w 5"/>
                <a:gd name="T3" fmla="*/ 23 h 1260"/>
                <a:gd name="T4" fmla="*/ 0 w 5"/>
                <a:gd name="T5" fmla="*/ 45 h 1260"/>
                <a:gd name="T6" fmla="*/ 0 w 5"/>
                <a:gd name="T7" fmla="*/ 68 h 1260"/>
                <a:gd name="T8" fmla="*/ 0 w 5"/>
                <a:gd name="T9" fmla="*/ 90 h 1260"/>
                <a:gd name="T10" fmla="*/ 0 w 5"/>
                <a:gd name="T11" fmla="*/ 113 h 1260"/>
                <a:gd name="T12" fmla="*/ 0 w 5"/>
                <a:gd name="T13" fmla="*/ 135 h 1260"/>
                <a:gd name="T14" fmla="*/ 0 w 5"/>
                <a:gd name="T15" fmla="*/ 158 h 1260"/>
                <a:gd name="T16" fmla="*/ 0 w 5"/>
                <a:gd name="T17" fmla="*/ 180 h 1260"/>
                <a:gd name="T18" fmla="*/ 0 w 5"/>
                <a:gd name="T19" fmla="*/ 202 h 1260"/>
                <a:gd name="T20" fmla="*/ 0 w 5"/>
                <a:gd name="T21" fmla="*/ 225 h 1260"/>
                <a:gd name="T22" fmla="*/ 0 w 5"/>
                <a:gd name="T23" fmla="*/ 247 h 1260"/>
                <a:gd name="T24" fmla="*/ 0 w 5"/>
                <a:gd name="T25" fmla="*/ 270 h 1260"/>
                <a:gd name="T26" fmla="*/ 0 w 5"/>
                <a:gd name="T27" fmla="*/ 292 h 1260"/>
                <a:gd name="T28" fmla="*/ 0 w 5"/>
                <a:gd name="T29" fmla="*/ 315 h 1260"/>
                <a:gd name="T30" fmla="*/ 0 w 5"/>
                <a:gd name="T31" fmla="*/ 337 h 1260"/>
                <a:gd name="T32" fmla="*/ 0 w 5"/>
                <a:gd name="T33" fmla="*/ 360 h 1260"/>
                <a:gd name="T34" fmla="*/ 0 w 5"/>
                <a:gd name="T35" fmla="*/ 382 h 1260"/>
                <a:gd name="T36" fmla="*/ 0 w 5"/>
                <a:gd name="T37" fmla="*/ 405 h 1260"/>
                <a:gd name="T38" fmla="*/ 0 w 5"/>
                <a:gd name="T39" fmla="*/ 427 h 1260"/>
                <a:gd name="T40" fmla="*/ 0 w 5"/>
                <a:gd name="T41" fmla="*/ 449 h 1260"/>
                <a:gd name="T42" fmla="*/ 0 w 5"/>
                <a:gd name="T43" fmla="*/ 472 h 1260"/>
                <a:gd name="T44" fmla="*/ 0 w 5"/>
                <a:gd name="T45" fmla="*/ 494 h 1260"/>
                <a:gd name="T46" fmla="*/ 0 w 5"/>
                <a:gd name="T47" fmla="*/ 517 h 1260"/>
                <a:gd name="T48" fmla="*/ 0 w 5"/>
                <a:gd name="T49" fmla="*/ 539 h 1260"/>
                <a:gd name="T50" fmla="*/ 0 w 5"/>
                <a:gd name="T51" fmla="*/ 562 h 1260"/>
                <a:gd name="T52" fmla="*/ 0 w 5"/>
                <a:gd name="T53" fmla="*/ 584 h 1260"/>
                <a:gd name="T54" fmla="*/ 0 w 5"/>
                <a:gd name="T55" fmla="*/ 607 h 1260"/>
                <a:gd name="T56" fmla="*/ 0 w 5"/>
                <a:gd name="T57" fmla="*/ 629 h 1260"/>
                <a:gd name="T58" fmla="*/ 0 w 5"/>
                <a:gd name="T59" fmla="*/ 652 h 1260"/>
                <a:gd name="T60" fmla="*/ 0 w 5"/>
                <a:gd name="T61" fmla="*/ 674 h 1260"/>
                <a:gd name="T62" fmla="*/ 0 w 5"/>
                <a:gd name="T63" fmla="*/ 696 h 1260"/>
                <a:gd name="T64" fmla="*/ 0 w 5"/>
                <a:gd name="T65" fmla="*/ 719 h 1260"/>
                <a:gd name="T66" fmla="*/ 0 w 5"/>
                <a:gd name="T67" fmla="*/ 741 h 1260"/>
                <a:gd name="T68" fmla="*/ 0 w 5"/>
                <a:gd name="T69" fmla="*/ 764 h 1260"/>
                <a:gd name="T70" fmla="*/ 0 w 5"/>
                <a:gd name="T71" fmla="*/ 786 h 1260"/>
                <a:gd name="T72" fmla="*/ 0 w 5"/>
                <a:gd name="T73" fmla="*/ 809 h 1260"/>
                <a:gd name="T74" fmla="*/ 0 w 5"/>
                <a:gd name="T75" fmla="*/ 831 h 1260"/>
                <a:gd name="T76" fmla="*/ 0 w 5"/>
                <a:gd name="T77" fmla="*/ 854 h 1260"/>
                <a:gd name="T78" fmla="*/ 0 w 5"/>
                <a:gd name="T79" fmla="*/ 876 h 1260"/>
                <a:gd name="T80" fmla="*/ 0 w 5"/>
                <a:gd name="T81" fmla="*/ 898 h 1260"/>
                <a:gd name="T82" fmla="*/ 0 w 5"/>
                <a:gd name="T83" fmla="*/ 921 h 1260"/>
                <a:gd name="T84" fmla="*/ 0 w 5"/>
                <a:gd name="T85" fmla="*/ 943 h 1260"/>
                <a:gd name="T86" fmla="*/ 0 w 5"/>
                <a:gd name="T87" fmla="*/ 966 h 1260"/>
                <a:gd name="T88" fmla="*/ 0 w 5"/>
                <a:gd name="T89" fmla="*/ 988 h 1260"/>
                <a:gd name="T90" fmla="*/ 0 w 5"/>
                <a:gd name="T91" fmla="*/ 1011 h 1260"/>
                <a:gd name="T92" fmla="*/ 0 w 5"/>
                <a:gd name="T93" fmla="*/ 1033 h 1260"/>
                <a:gd name="T94" fmla="*/ 0 w 5"/>
                <a:gd name="T95" fmla="*/ 1056 h 1260"/>
                <a:gd name="T96" fmla="*/ 0 w 5"/>
                <a:gd name="T97" fmla="*/ 1078 h 1260"/>
                <a:gd name="T98" fmla="*/ 0 w 5"/>
                <a:gd name="T99" fmla="*/ 1101 h 1260"/>
                <a:gd name="T100" fmla="*/ 0 w 5"/>
                <a:gd name="T101" fmla="*/ 1123 h 1260"/>
                <a:gd name="T102" fmla="*/ 0 w 5"/>
                <a:gd name="T103" fmla="*/ 1145 h 1260"/>
                <a:gd name="T104" fmla="*/ 0 w 5"/>
                <a:gd name="T105" fmla="*/ 1168 h 1260"/>
                <a:gd name="T106" fmla="*/ 0 w 5"/>
                <a:gd name="T107" fmla="*/ 1190 h 1260"/>
                <a:gd name="T108" fmla="*/ 0 w 5"/>
                <a:gd name="T109" fmla="*/ 1213 h 1260"/>
                <a:gd name="T110" fmla="*/ 0 w 5"/>
                <a:gd name="T111" fmla="*/ 1235 h 1260"/>
                <a:gd name="T112" fmla="*/ 0 w 5"/>
                <a:gd name="T113" fmla="*/ 1258 h 1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 h="1260">
                  <a:moveTo>
                    <a:pt x="0" y="0"/>
                  </a:moveTo>
                  <a:lnTo>
                    <a:pt x="0" y="17"/>
                  </a:lnTo>
                  <a:lnTo>
                    <a:pt x="5" y="17"/>
                  </a:lnTo>
                  <a:lnTo>
                    <a:pt x="5" y="0"/>
                  </a:lnTo>
                  <a:lnTo>
                    <a:pt x="0" y="0"/>
                  </a:lnTo>
                  <a:close/>
                  <a:moveTo>
                    <a:pt x="0" y="23"/>
                  </a:moveTo>
                  <a:lnTo>
                    <a:pt x="0" y="40"/>
                  </a:lnTo>
                  <a:lnTo>
                    <a:pt x="5" y="40"/>
                  </a:lnTo>
                  <a:lnTo>
                    <a:pt x="5" y="23"/>
                  </a:lnTo>
                  <a:lnTo>
                    <a:pt x="0" y="23"/>
                  </a:lnTo>
                  <a:close/>
                  <a:moveTo>
                    <a:pt x="0" y="45"/>
                  </a:moveTo>
                  <a:lnTo>
                    <a:pt x="0" y="62"/>
                  </a:lnTo>
                  <a:lnTo>
                    <a:pt x="5" y="62"/>
                  </a:lnTo>
                  <a:lnTo>
                    <a:pt x="5" y="45"/>
                  </a:lnTo>
                  <a:lnTo>
                    <a:pt x="0" y="45"/>
                  </a:lnTo>
                  <a:close/>
                  <a:moveTo>
                    <a:pt x="0" y="68"/>
                  </a:moveTo>
                  <a:lnTo>
                    <a:pt x="0" y="85"/>
                  </a:lnTo>
                  <a:lnTo>
                    <a:pt x="5" y="85"/>
                  </a:lnTo>
                  <a:lnTo>
                    <a:pt x="5" y="68"/>
                  </a:lnTo>
                  <a:lnTo>
                    <a:pt x="0" y="68"/>
                  </a:lnTo>
                  <a:close/>
                  <a:moveTo>
                    <a:pt x="0" y="90"/>
                  </a:moveTo>
                  <a:lnTo>
                    <a:pt x="0" y="107"/>
                  </a:lnTo>
                  <a:lnTo>
                    <a:pt x="5" y="107"/>
                  </a:lnTo>
                  <a:lnTo>
                    <a:pt x="5" y="90"/>
                  </a:lnTo>
                  <a:lnTo>
                    <a:pt x="0" y="90"/>
                  </a:lnTo>
                  <a:close/>
                  <a:moveTo>
                    <a:pt x="0" y="113"/>
                  </a:moveTo>
                  <a:lnTo>
                    <a:pt x="0" y="129"/>
                  </a:lnTo>
                  <a:lnTo>
                    <a:pt x="5" y="129"/>
                  </a:lnTo>
                  <a:lnTo>
                    <a:pt x="5" y="113"/>
                  </a:lnTo>
                  <a:lnTo>
                    <a:pt x="0" y="113"/>
                  </a:lnTo>
                  <a:close/>
                  <a:moveTo>
                    <a:pt x="0" y="135"/>
                  </a:moveTo>
                  <a:lnTo>
                    <a:pt x="0" y="152"/>
                  </a:lnTo>
                  <a:lnTo>
                    <a:pt x="5" y="152"/>
                  </a:lnTo>
                  <a:lnTo>
                    <a:pt x="5" y="135"/>
                  </a:lnTo>
                  <a:lnTo>
                    <a:pt x="0" y="135"/>
                  </a:lnTo>
                  <a:close/>
                  <a:moveTo>
                    <a:pt x="0" y="158"/>
                  </a:moveTo>
                  <a:lnTo>
                    <a:pt x="0" y="174"/>
                  </a:lnTo>
                  <a:lnTo>
                    <a:pt x="5" y="174"/>
                  </a:lnTo>
                  <a:lnTo>
                    <a:pt x="5" y="158"/>
                  </a:lnTo>
                  <a:lnTo>
                    <a:pt x="0" y="158"/>
                  </a:lnTo>
                  <a:close/>
                  <a:moveTo>
                    <a:pt x="0" y="180"/>
                  </a:moveTo>
                  <a:lnTo>
                    <a:pt x="0" y="197"/>
                  </a:lnTo>
                  <a:lnTo>
                    <a:pt x="5" y="197"/>
                  </a:lnTo>
                  <a:lnTo>
                    <a:pt x="5" y="180"/>
                  </a:lnTo>
                  <a:lnTo>
                    <a:pt x="0" y="180"/>
                  </a:lnTo>
                  <a:close/>
                  <a:moveTo>
                    <a:pt x="0" y="202"/>
                  </a:moveTo>
                  <a:lnTo>
                    <a:pt x="0" y="219"/>
                  </a:lnTo>
                  <a:lnTo>
                    <a:pt x="5" y="219"/>
                  </a:lnTo>
                  <a:lnTo>
                    <a:pt x="5" y="202"/>
                  </a:lnTo>
                  <a:lnTo>
                    <a:pt x="0" y="202"/>
                  </a:lnTo>
                  <a:close/>
                  <a:moveTo>
                    <a:pt x="0" y="225"/>
                  </a:moveTo>
                  <a:lnTo>
                    <a:pt x="0" y="242"/>
                  </a:lnTo>
                  <a:lnTo>
                    <a:pt x="5" y="242"/>
                  </a:lnTo>
                  <a:lnTo>
                    <a:pt x="5" y="225"/>
                  </a:lnTo>
                  <a:lnTo>
                    <a:pt x="0" y="225"/>
                  </a:lnTo>
                  <a:close/>
                  <a:moveTo>
                    <a:pt x="0" y="247"/>
                  </a:moveTo>
                  <a:lnTo>
                    <a:pt x="0" y="264"/>
                  </a:lnTo>
                  <a:lnTo>
                    <a:pt x="5" y="264"/>
                  </a:lnTo>
                  <a:lnTo>
                    <a:pt x="5" y="247"/>
                  </a:lnTo>
                  <a:lnTo>
                    <a:pt x="0" y="247"/>
                  </a:lnTo>
                  <a:close/>
                  <a:moveTo>
                    <a:pt x="0" y="270"/>
                  </a:moveTo>
                  <a:lnTo>
                    <a:pt x="0" y="287"/>
                  </a:lnTo>
                  <a:lnTo>
                    <a:pt x="5" y="287"/>
                  </a:lnTo>
                  <a:lnTo>
                    <a:pt x="5" y="270"/>
                  </a:lnTo>
                  <a:lnTo>
                    <a:pt x="0" y="270"/>
                  </a:lnTo>
                  <a:close/>
                  <a:moveTo>
                    <a:pt x="0" y="292"/>
                  </a:moveTo>
                  <a:lnTo>
                    <a:pt x="0" y="309"/>
                  </a:lnTo>
                  <a:lnTo>
                    <a:pt x="5" y="309"/>
                  </a:lnTo>
                  <a:lnTo>
                    <a:pt x="5" y="292"/>
                  </a:lnTo>
                  <a:lnTo>
                    <a:pt x="0" y="292"/>
                  </a:lnTo>
                  <a:close/>
                  <a:moveTo>
                    <a:pt x="0" y="315"/>
                  </a:moveTo>
                  <a:lnTo>
                    <a:pt x="0" y="332"/>
                  </a:lnTo>
                  <a:lnTo>
                    <a:pt x="5" y="332"/>
                  </a:lnTo>
                  <a:lnTo>
                    <a:pt x="5" y="315"/>
                  </a:lnTo>
                  <a:lnTo>
                    <a:pt x="0" y="315"/>
                  </a:lnTo>
                  <a:close/>
                  <a:moveTo>
                    <a:pt x="0" y="337"/>
                  </a:moveTo>
                  <a:lnTo>
                    <a:pt x="0" y="354"/>
                  </a:lnTo>
                  <a:lnTo>
                    <a:pt x="5" y="354"/>
                  </a:lnTo>
                  <a:lnTo>
                    <a:pt x="5" y="337"/>
                  </a:lnTo>
                  <a:lnTo>
                    <a:pt x="0" y="337"/>
                  </a:lnTo>
                  <a:close/>
                  <a:moveTo>
                    <a:pt x="0" y="360"/>
                  </a:moveTo>
                  <a:lnTo>
                    <a:pt x="0" y="376"/>
                  </a:lnTo>
                  <a:lnTo>
                    <a:pt x="5" y="376"/>
                  </a:lnTo>
                  <a:lnTo>
                    <a:pt x="5" y="360"/>
                  </a:lnTo>
                  <a:lnTo>
                    <a:pt x="0" y="360"/>
                  </a:lnTo>
                  <a:close/>
                  <a:moveTo>
                    <a:pt x="0" y="382"/>
                  </a:moveTo>
                  <a:lnTo>
                    <a:pt x="0" y="399"/>
                  </a:lnTo>
                  <a:lnTo>
                    <a:pt x="5" y="399"/>
                  </a:lnTo>
                  <a:lnTo>
                    <a:pt x="5" y="382"/>
                  </a:lnTo>
                  <a:lnTo>
                    <a:pt x="0" y="382"/>
                  </a:lnTo>
                  <a:close/>
                  <a:moveTo>
                    <a:pt x="0" y="405"/>
                  </a:moveTo>
                  <a:lnTo>
                    <a:pt x="0" y="421"/>
                  </a:lnTo>
                  <a:lnTo>
                    <a:pt x="5" y="421"/>
                  </a:lnTo>
                  <a:lnTo>
                    <a:pt x="5" y="405"/>
                  </a:lnTo>
                  <a:lnTo>
                    <a:pt x="0" y="405"/>
                  </a:lnTo>
                  <a:close/>
                  <a:moveTo>
                    <a:pt x="0" y="427"/>
                  </a:moveTo>
                  <a:lnTo>
                    <a:pt x="0" y="444"/>
                  </a:lnTo>
                  <a:lnTo>
                    <a:pt x="5" y="444"/>
                  </a:lnTo>
                  <a:lnTo>
                    <a:pt x="5" y="427"/>
                  </a:lnTo>
                  <a:lnTo>
                    <a:pt x="0" y="427"/>
                  </a:lnTo>
                  <a:close/>
                  <a:moveTo>
                    <a:pt x="0" y="449"/>
                  </a:moveTo>
                  <a:lnTo>
                    <a:pt x="0" y="466"/>
                  </a:lnTo>
                  <a:lnTo>
                    <a:pt x="5" y="466"/>
                  </a:lnTo>
                  <a:lnTo>
                    <a:pt x="5" y="449"/>
                  </a:lnTo>
                  <a:lnTo>
                    <a:pt x="0" y="449"/>
                  </a:lnTo>
                  <a:close/>
                  <a:moveTo>
                    <a:pt x="0" y="472"/>
                  </a:moveTo>
                  <a:lnTo>
                    <a:pt x="0" y="489"/>
                  </a:lnTo>
                  <a:lnTo>
                    <a:pt x="5" y="489"/>
                  </a:lnTo>
                  <a:lnTo>
                    <a:pt x="5" y="472"/>
                  </a:lnTo>
                  <a:lnTo>
                    <a:pt x="0" y="472"/>
                  </a:lnTo>
                  <a:close/>
                  <a:moveTo>
                    <a:pt x="0" y="494"/>
                  </a:moveTo>
                  <a:lnTo>
                    <a:pt x="0" y="511"/>
                  </a:lnTo>
                  <a:lnTo>
                    <a:pt x="5" y="511"/>
                  </a:lnTo>
                  <a:lnTo>
                    <a:pt x="5" y="494"/>
                  </a:lnTo>
                  <a:lnTo>
                    <a:pt x="0" y="494"/>
                  </a:lnTo>
                  <a:close/>
                  <a:moveTo>
                    <a:pt x="0" y="517"/>
                  </a:moveTo>
                  <a:lnTo>
                    <a:pt x="0" y="534"/>
                  </a:lnTo>
                  <a:lnTo>
                    <a:pt x="5" y="534"/>
                  </a:lnTo>
                  <a:lnTo>
                    <a:pt x="5" y="517"/>
                  </a:lnTo>
                  <a:lnTo>
                    <a:pt x="0" y="517"/>
                  </a:lnTo>
                  <a:close/>
                  <a:moveTo>
                    <a:pt x="0" y="539"/>
                  </a:moveTo>
                  <a:lnTo>
                    <a:pt x="0" y="556"/>
                  </a:lnTo>
                  <a:lnTo>
                    <a:pt x="5" y="556"/>
                  </a:lnTo>
                  <a:lnTo>
                    <a:pt x="5" y="539"/>
                  </a:lnTo>
                  <a:lnTo>
                    <a:pt x="0" y="539"/>
                  </a:lnTo>
                  <a:close/>
                  <a:moveTo>
                    <a:pt x="0" y="562"/>
                  </a:moveTo>
                  <a:lnTo>
                    <a:pt x="0" y="579"/>
                  </a:lnTo>
                  <a:lnTo>
                    <a:pt x="5" y="579"/>
                  </a:lnTo>
                  <a:lnTo>
                    <a:pt x="5" y="562"/>
                  </a:lnTo>
                  <a:lnTo>
                    <a:pt x="0" y="562"/>
                  </a:lnTo>
                  <a:close/>
                  <a:moveTo>
                    <a:pt x="0" y="584"/>
                  </a:moveTo>
                  <a:lnTo>
                    <a:pt x="0" y="601"/>
                  </a:lnTo>
                  <a:lnTo>
                    <a:pt x="5" y="601"/>
                  </a:lnTo>
                  <a:lnTo>
                    <a:pt x="5" y="584"/>
                  </a:lnTo>
                  <a:lnTo>
                    <a:pt x="0" y="584"/>
                  </a:lnTo>
                  <a:close/>
                  <a:moveTo>
                    <a:pt x="0" y="607"/>
                  </a:moveTo>
                  <a:lnTo>
                    <a:pt x="0" y="623"/>
                  </a:lnTo>
                  <a:lnTo>
                    <a:pt x="5" y="623"/>
                  </a:lnTo>
                  <a:lnTo>
                    <a:pt x="5" y="607"/>
                  </a:lnTo>
                  <a:lnTo>
                    <a:pt x="0" y="607"/>
                  </a:lnTo>
                  <a:close/>
                  <a:moveTo>
                    <a:pt x="0" y="629"/>
                  </a:moveTo>
                  <a:lnTo>
                    <a:pt x="0" y="646"/>
                  </a:lnTo>
                  <a:lnTo>
                    <a:pt x="5" y="646"/>
                  </a:lnTo>
                  <a:lnTo>
                    <a:pt x="5" y="629"/>
                  </a:lnTo>
                  <a:lnTo>
                    <a:pt x="0" y="629"/>
                  </a:lnTo>
                  <a:close/>
                  <a:moveTo>
                    <a:pt x="0" y="652"/>
                  </a:moveTo>
                  <a:lnTo>
                    <a:pt x="0" y="668"/>
                  </a:lnTo>
                  <a:lnTo>
                    <a:pt x="5" y="668"/>
                  </a:lnTo>
                  <a:lnTo>
                    <a:pt x="5" y="652"/>
                  </a:lnTo>
                  <a:lnTo>
                    <a:pt x="0" y="652"/>
                  </a:lnTo>
                  <a:close/>
                  <a:moveTo>
                    <a:pt x="0" y="674"/>
                  </a:moveTo>
                  <a:lnTo>
                    <a:pt x="0" y="691"/>
                  </a:lnTo>
                  <a:lnTo>
                    <a:pt x="5" y="691"/>
                  </a:lnTo>
                  <a:lnTo>
                    <a:pt x="5" y="674"/>
                  </a:lnTo>
                  <a:lnTo>
                    <a:pt x="0" y="674"/>
                  </a:lnTo>
                  <a:close/>
                  <a:moveTo>
                    <a:pt x="0" y="696"/>
                  </a:moveTo>
                  <a:lnTo>
                    <a:pt x="0" y="713"/>
                  </a:lnTo>
                  <a:lnTo>
                    <a:pt x="5" y="713"/>
                  </a:lnTo>
                  <a:lnTo>
                    <a:pt x="5" y="696"/>
                  </a:lnTo>
                  <a:lnTo>
                    <a:pt x="0" y="696"/>
                  </a:lnTo>
                  <a:close/>
                  <a:moveTo>
                    <a:pt x="0" y="719"/>
                  </a:moveTo>
                  <a:lnTo>
                    <a:pt x="0" y="736"/>
                  </a:lnTo>
                  <a:lnTo>
                    <a:pt x="5" y="736"/>
                  </a:lnTo>
                  <a:lnTo>
                    <a:pt x="5" y="719"/>
                  </a:lnTo>
                  <a:lnTo>
                    <a:pt x="0" y="719"/>
                  </a:lnTo>
                  <a:close/>
                  <a:moveTo>
                    <a:pt x="0" y="741"/>
                  </a:moveTo>
                  <a:lnTo>
                    <a:pt x="0" y="758"/>
                  </a:lnTo>
                  <a:lnTo>
                    <a:pt x="5" y="758"/>
                  </a:lnTo>
                  <a:lnTo>
                    <a:pt x="5" y="741"/>
                  </a:lnTo>
                  <a:lnTo>
                    <a:pt x="0" y="741"/>
                  </a:lnTo>
                  <a:close/>
                  <a:moveTo>
                    <a:pt x="0" y="764"/>
                  </a:moveTo>
                  <a:lnTo>
                    <a:pt x="0" y="781"/>
                  </a:lnTo>
                  <a:lnTo>
                    <a:pt x="5" y="781"/>
                  </a:lnTo>
                  <a:lnTo>
                    <a:pt x="5" y="764"/>
                  </a:lnTo>
                  <a:lnTo>
                    <a:pt x="0" y="764"/>
                  </a:lnTo>
                  <a:close/>
                  <a:moveTo>
                    <a:pt x="0" y="786"/>
                  </a:moveTo>
                  <a:lnTo>
                    <a:pt x="0" y="803"/>
                  </a:lnTo>
                  <a:lnTo>
                    <a:pt x="5" y="803"/>
                  </a:lnTo>
                  <a:lnTo>
                    <a:pt x="5" y="786"/>
                  </a:lnTo>
                  <a:lnTo>
                    <a:pt x="0" y="786"/>
                  </a:lnTo>
                  <a:close/>
                  <a:moveTo>
                    <a:pt x="0" y="809"/>
                  </a:moveTo>
                  <a:lnTo>
                    <a:pt x="0" y="826"/>
                  </a:lnTo>
                  <a:lnTo>
                    <a:pt x="5" y="826"/>
                  </a:lnTo>
                  <a:lnTo>
                    <a:pt x="5" y="809"/>
                  </a:lnTo>
                  <a:lnTo>
                    <a:pt x="0" y="809"/>
                  </a:lnTo>
                  <a:close/>
                  <a:moveTo>
                    <a:pt x="0" y="831"/>
                  </a:moveTo>
                  <a:lnTo>
                    <a:pt x="0" y="848"/>
                  </a:lnTo>
                  <a:lnTo>
                    <a:pt x="5" y="848"/>
                  </a:lnTo>
                  <a:lnTo>
                    <a:pt x="5" y="831"/>
                  </a:lnTo>
                  <a:lnTo>
                    <a:pt x="0" y="831"/>
                  </a:lnTo>
                  <a:close/>
                  <a:moveTo>
                    <a:pt x="0" y="854"/>
                  </a:moveTo>
                  <a:lnTo>
                    <a:pt x="0" y="870"/>
                  </a:lnTo>
                  <a:lnTo>
                    <a:pt x="5" y="870"/>
                  </a:lnTo>
                  <a:lnTo>
                    <a:pt x="5" y="854"/>
                  </a:lnTo>
                  <a:lnTo>
                    <a:pt x="0" y="854"/>
                  </a:lnTo>
                  <a:close/>
                  <a:moveTo>
                    <a:pt x="0" y="876"/>
                  </a:moveTo>
                  <a:lnTo>
                    <a:pt x="0" y="893"/>
                  </a:lnTo>
                  <a:lnTo>
                    <a:pt x="5" y="893"/>
                  </a:lnTo>
                  <a:lnTo>
                    <a:pt x="5" y="876"/>
                  </a:lnTo>
                  <a:lnTo>
                    <a:pt x="0" y="876"/>
                  </a:lnTo>
                  <a:close/>
                  <a:moveTo>
                    <a:pt x="0" y="898"/>
                  </a:moveTo>
                  <a:lnTo>
                    <a:pt x="0" y="915"/>
                  </a:lnTo>
                  <a:lnTo>
                    <a:pt x="5" y="915"/>
                  </a:lnTo>
                  <a:lnTo>
                    <a:pt x="5" y="898"/>
                  </a:lnTo>
                  <a:lnTo>
                    <a:pt x="0" y="898"/>
                  </a:lnTo>
                  <a:close/>
                  <a:moveTo>
                    <a:pt x="0" y="921"/>
                  </a:moveTo>
                  <a:lnTo>
                    <a:pt x="0" y="938"/>
                  </a:lnTo>
                  <a:lnTo>
                    <a:pt x="5" y="938"/>
                  </a:lnTo>
                  <a:lnTo>
                    <a:pt x="5" y="921"/>
                  </a:lnTo>
                  <a:lnTo>
                    <a:pt x="0" y="921"/>
                  </a:lnTo>
                  <a:close/>
                  <a:moveTo>
                    <a:pt x="0" y="943"/>
                  </a:moveTo>
                  <a:lnTo>
                    <a:pt x="0" y="960"/>
                  </a:lnTo>
                  <a:lnTo>
                    <a:pt x="5" y="960"/>
                  </a:lnTo>
                  <a:lnTo>
                    <a:pt x="5" y="943"/>
                  </a:lnTo>
                  <a:lnTo>
                    <a:pt x="0" y="943"/>
                  </a:lnTo>
                  <a:close/>
                  <a:moveTo>
                    <a:pt x="0" y="966"/>
                  </a:moveTo>
                  <a:lnTo>
                    <a:pt x="0" y="983"/>
                  </a:lnTo>
                  <a:lnTo>
                    <a:pt x="5" y="983"/>
                  </a:lnTo>
                  <a:lnTo>
                    <a:pt x="5" y="966"/>
                  </a:lnTo>
                  <a:lnTo>
                    <a:pt x="0" y="966"/>
                  </a:lnTo>
                  <a:close/>
                  <a:moveTo>
                    <a:pt x="0" y="988"/>
                  </a:moveTo>
                  <a:lnTo>
                    <a:pt x="0" y="1005"/>
                  </a:lnTo>
                  <a:lnTo>
                    <a:pt x="5" y="1005"/>
                  </a:lnTo>
                  <a:lnTo>
                    <a:pt x="5" y="988"/>
                  </a:lnTo>
                  <a:lnTo>
                    <a:pt x="0" y="988"/>
                  </a:lnTo>
                  <a:close/>
                  <a:moveTo>
                    <a:pt x="0" y="1011"/>
                  </a:moveTo>
                  <a:lnTo>
                    <a:pt x="0" y="1028"/>
                  </a:lnTo>
                  <a:lnTo>
                    <a:pt x="5" y="1028"/>
                  </a:lnTo>
                  <a:lnTo>
                    <a:pt x="5" y="1011"/>
                  </a:lnTo>
                  <a:lnTo>
                    <a:pt x="0" y="1011"/>
                  </a:lnTo>
                  <a:close/>
                  <a:moveTo>
                    <a:pt x="0" y="1033"/>
                  </a:moveTo>
                  <a:lnTo>
                    <a:pt x="0" y="1050"/>
                  </a:lnTo>
                  <a:lnTo>
                    <a:pt x="5" y="1050"/>
                  </a:lnTo>
                  <a:lnTo>
                    <a:pt x="5" y="1033"/>
                  </a:lnTo>
                  <a:lnTo>
                    <a:pt x="0" y="1033"/>
                  </a:lnTo>
                  <a:close/>
                  <a:moveTo>
                    <a:pt x="0" y="1056"/>
                  </a:moveTo>
                  <a:lnTo>
                    <a:pt x="0" y="1072"/>
                  </a:lnTo>
                  <a:lnTo>
                    <a:pt x="5" y="1072"/>
                  </a:lnTo>
                  <a:lnTo>
                    <a:pt x="5" y="1056"/>
                  </a:lnTo>
                  <a:lnTo>
                    <a:pt x="0" y="1056"/>
                  </a:lnTo>
                  <a:close/>
                  <a:moveTo>
                    <a:pt x="0" y="1078"/>
                  </a:moveTo>
                  <a:lnTo>
                    <a:pt x="0" y="1095"/>
                  </a:lnTo>
                  <a:lnTo>
                    <a:pt x="5" y="1095"/>
                  </a:lnTo>
                  <a:lnTo>
                    <a:pt x="5" y="1078"/>
                  </a:lnTo>
                  <a:lnTo>
                    <a:pt x="0" y="1078"/>
                  </a:lnTo>
                  <a:close/>
                  <a:moveTo>
                    <a:pt x="0" y="1101"/>
                  </a:moveTo>
                  <a:lnTo>
                    <a:pt x="0" y="1117"/>
                  </a:lnTo>
                  <a:lnTo>
                    <a:pt x="5" y="1117"/>
                  </a:lnTo>
                  <a:lnTo>
                    <a:pt x="5" y="1101"/>
                  </a:lnTo>
                  <a:lnTo>
                    <a:pt x="0" y="1101"/>
                  </a:lnTo>
                  <a:close/>
                  <a:moveTo>
                    <a:pt x="0" y="1123"/>
                  </a:moveTo>
                  <a:lnTo>
                    <a:pt x="0" y="1140"/>
                  </a:lnTo>
                  <a:lnTo>
                    <a:pt x="5" y="1140"/>
                  </a:lnTo>
                  <a:lnTo>
                    <a:pt x="5" y="1123"/>
                  </a:lnTo>
                  <a:lnTo>
                    <a:pt x="0" y="1123"/>
                  </a:lnTo>
                  <a:close/>
                  <a:moveTo>
                    <a:pt x="0" y="1145"/>
                  </a:moveTo>
                  <a:lnTo>
                    <a:pt x="0" y="1162"/>
                  </a:lnTo>
                  <a:lnTo>
                    <a:pt x="5" y="1162"/>
                  </a:lnTo>
                  <a:lnTo>
                    <a:pt x="5" y="1145"/>
                  </a:lnTo>
                  <a:lnTo>
                    <a:pt x="0" y="1145"/>
                  </a:lnTo>
                  <a:close/>
                  <a:moveTo>
                    <a:pt x="0" y="1168"/>
                  </a:moveTo>
                  <a:lnTo>
                    <a:pt x="0" y="1185"/>
                  </a:lnTo>
                  <a:lnTo>
                    <a:pt x="5" y="1185"/>
                  </a:lnTo>
                  <a:lnTo>
                    <a:pt x="5" y="1168"/>
                  </a:lnTo>
                  <a:lnTo>
                    <a:pt x="0" y="1168"/>
                  </a:lnTo>
                  <a:close/>
                  <a:moveTo>
                    <a:pt x="0" y="1190"/>
                  </a:moveTo>
                  <a:lnTo>
                    <a:pt x="0" y="1207"/>
                  </a:lnTo>
                  <a:lnTo>
                    <a:pt x="5" y="1207"/>
                  </a:lnTo>
                  <a:lnTo>
                    <a:pt x="5" y="1190"/>
                  </a:lnTo>
                  <a:lnTo>
                    <a:pt x="0" y="1190"/>
                  </a:lnTo>
                  <a:close/>
                  <a:moveTo>
                    <a:pt x="0" y="1213"/>
                  </a:moveTo>
                  <a:lnTo>
                    <a:pt x="0" y="1230"/>
                  </a:lnTo>
                  <a:lnTo>
                    <a:pt x="5" y="1230"/>
                  </a:lnTo>
                  <a:lnTo>
                    <a:pt x="5" y="1213"/>
                  </a:lnTo>
                  <a:lnTo>
                    <a:pt x="0" y="1213"/>
                  </a:lnTo>
                  <a:close/>
                  <a:moveTo>
                    <a:pt x="0" y="1235"/>
                  </a:moveTo>
                  <a:lnTo>
                    <a:pt x="0" y="1252"/>
                  </a:lnTo>
                  <a:lnTo>
                    <a:pt x="5" y="1252"/>
                  </a:lnTo>
                  <a:lnTo>
                    <a:pt x="5" y="1235"/>
                  </a:lnTo>
                  <a:lnTo>
                    <a:pt x="0" y="1235"/>
                  </a:lnTo>
                  <a:close/>
                  <a:moveTo>
                    <a:pt x="0" y="1258"/>
                  </a:moveTo>
                  <a:lnTo>
                    <a:pt x="0" y="1260"/>
                  </a:lnTo>
                  <a:lnTo>
                    <a:pt x="5" y="1260"/>
                  </a:lnTo>
                  <a:lnTo>
                    <a:pt x="5" y="1258"/>
                  </a:lnTo>
                  <a:lnTo>
                    <a:pt x="0" y="1258"/>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AT" dirty="0"/>
            </a:p>
          </p:txBody>
        </p:sp>
        <p:sp>
          <p:nvSpPr>
            <p:cNvPr id="60" name="Freeform 57"/>
            <p:cNvSpPr>
              <a:spLocks noEditPoints="1"/>
            </p:cNvSpPr>
            <p:nvPr/>
          </p:nvSpPr>
          <p:spPr bwMode="auto">
            <a:xfrm>
              <a:off x="5153" y="2777"/>
              <a:ext cx="5" cy="563"/>
            </a:xfrm>
            <a:custGeom>
              <a:avLst/>
              <a:gdLst>
                <a:gd name="T0" fmla="*/ 5 w 5"/>
                <a:gd name="T1" fmla="*/ 17 h 563"/>
                <a:gd name="T2" fmla="*/ 0 w 5"/>
                <a:gd name="T3" fmla="*/ 22 h 563"/>
                <a:gd name="T4" fmla="*/ 5 w 5"/>
                <a:gd name="T5" fmla="*/ 22 h 563"/>
                <a:gd name="T6" fmla="*/ 0 w 5"/>
                <a:gd name="T7" fmla="*/ 62 h 563"/>
                <a:gd name="T8" fmla="*/ 0 w 5"/>
                <a:gd name="T9" fmla="*/ 45 h 563"/>
                <a:gd name="T10" fmla="*/ 5 w 5"/>
                <a:gd name="T11" fmla="*/ 84 h 563"/>
                <a:gd name="T12" fmla="*/ 0 w 5"/>
                <a:gd name="T13" fmla="*/ 90 h 563"/>
                <a:gd name="T14" fmla="*/ 5 w 5"/>
                <a:gd name="T15" fmla="*/ 90 h 563"/>
                <a:gd name="T16" fmla="*/ 0 w 5"/>
                <a:gd name="T17" fmla="*/ 129 h 563"/>
                <a:gd name="T18" fmla="*/ 0 w 5"/>
                <a:gd name="T19" fmla="*/ 112 h 563"/>
                <a:gd name="T20" fmla="*/ 5 w 5"/>
                <a:gd name="T21" fmla="*/ 152 h 563"/>
                <a:gd name="T22" fmla="*/ 0 w 5"/>
                <a:gd name="T23" fmla="*/ 157 h 563"/>
                <a:gd name="T24" fmla="*/ 5 w 5"/>
                <a:gd name="T25" fmla="*/ 157 h 563"/>
                <a:gd name="T26" fmla="*/ 0 w 5"/>
                <a:gd name="T27" fmla="*/ 196 h 563"/>
                <a:gd name="T28" fmla="*/ 0 w 5"/>
                <a:gd name="T29" fmla="*/ 180 h 563"/>
                <a:gd name="T30" fmla="*/ 5 w 5"/>
                <a:gd name="T31" fmla="*/ 219 h 563"/>
                <a:gd name="T32" fmla="*/ 0 w 5"/>
                <a:gd name="T33" fmla="*/ 225 h 563"/>
                <a:gd name="T34" fmla="*/ 5 w 5"/>
                <a:gd name="T35" fmla="*/ 225 h 563"/>
                <a:gd name="T36" fmla="*/ 0 w 5"/>
                <a:gd name="T37" fmla="*/ 264 h 563"/>
                <a:gd name="T38" fmla="*/ 0 w 5"/>
                <a:gd name="T39" fmla="*/ 247 h 563"/>
                <a:gd name="T40" fmla="*/ 5 w 5"/>
                <a:gd name="T41" fmla="*/ 286 h 563"/>
                <a:gd name="T42" fmla="*/ 0 w 5"/>
                <a:gd name="T43" fmla="*/ 292 h 563"/>
                <a:gd name="T44" fmla="*/ 5 w 5"/>
                <a:gd name="T45" fmla="*/ 292 h 563"/>
                <a:gd name="T46" fmla="*/ 0 w 5"/>
                <a:gd name="T47" fmla="*/ 331 h 563"/>
                <a:gd name="T48" fmla="*/ 0 w 5"/>
                <a:gd name="T49" fmla="*/ 314 h 563"/>
                <a:gd name="T50" fmla="*/ 5 w 5"/>
                <a:gd name="T51" fmla="*/ 354 h 563"/>
                <a:gd name="T52" fmla="*/ 0 w 5"/>
                <a:gd name="T53" fmla="*/ 359 h 563"/>
                <a:gd name="T54" fmla="*/ 5 w 5"/>
                <a:gd name="T55" fmla="*/ 359 h 563"/>
                <a:gd name="T56" fmla="*/ 0 w 5"/>
                <a:gd name="T57" fmla="*/ 399 h 563"/>
                <a:gd name="T58" fmla="*/ 0 w 5"/>
                <a:gd name="T59" fmla="*/ 382 h 563"/>
                <a:gd name="T60" fmla="*/ 5 w 5"/>
                <a:gd name="T61" fmla="*/ 421 h 563"/>
                <a:gd name="T62" fmla="*/ 0 w 5"/>
                <a:gd name="T63" fmla="*/ 427 h 563"/>
                <a:gd name="T64" fmla="*/ 5 w 5"/>
                <a:gd name="T65" fmla="*/ 427 h 563"/>
                <a:gd name="T66" fmla="*/ 0 w 5"/>
                <a:gd name="T67" fmla="*/ 466 h 563"/>
                <a:gd name="T68" fmla="*/ 0 w 5"/>
                <a:gd name="T69" fmla="*/ 449 h 563"/>
                <a:gd name="T70" fmla="*/ 5 w 5"/>
                <a:gd name="T71" fmla="*/ 488 h 563"/>
                <a:gd name="T72" fmla="*/ 0 w 5"/>
                <a:gd name="T73" fmla="*/ 494 h 563"/>
                <a:gd name="T74" fmla="*/ 5 w 5"/>
                <a:gd name="T75" fmla="*/ 494 h 563"/>
                <a:gd name="T76" fmla="*/ 0 w 5"/>
                <a:gd name="T77" fmla="*/ 533 h 563"/>
                <a:gd name="T78" fmla="*/ 0 w 5"/>
                <a:gd name="T79" fmla="*/ 516 h 563"/>
                <a:gd name="T80" fmla="*/ 5 w 5"/>
                <a:gd name="T81" fmla="*/ 556 h 563"/>
                <a:gd name="T82" fmla="*/ 0 w 5"/>
                <a:gd name="T83" fmla="*/ 561 h 563"/>
                <a:gd name="T84" fmla="*/ 5 w 5"/>
                <a:gd name="T85" fmla="*/ 561 h 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5" h="563">
                  <a:moveTo>
                    <a:pt x="0" y="0"/>
                  </a:moveTo>
                  <a:lnTo>
                    <a:pt x="0" y="17"/>
                  </a:lnTo>
                  <a:lnTo>
                    <a:pt x="5" y="17"/>
                  </a:lnTo>
                  <a:lnTo>
                    <a:pt x="5" y="0"/>
                  </a:lnTo>
                  <a:lnTo>
                    <a:pt x="0" y="0"/>
                  </a:lnTo>
                  <a:close/>
                  <a:moveTo>
                    <a:pt x="0" y="22"/>
                  </a:moveTo>
                  <a:lnTo>
                    <a:pt x="0" y="39"/>
                  </a:lnTo>
                  <a:lnTo>
                    <a:pt x="5" y="39"/>
                  </a:lnTo>
                  <a:lnTo>
                    <a:pt x="5" y="22"/>
                  </a:lnTo>
                  <a:lnTo>
                    <a:pt x="0" y="22"/>
                  </a:lnTo>
                  <a:close/>
                  <a:moveTo>
                    <a:pt x="0" y="45"/>
                  </a:moveTo>
                  <a:lnTo>
                    <a:pt x="0" y="62"/>
                  </a:lnTo>
                  <a:lnTo>
                    <a:pt x="5" y="62"/>
                  </a:lnTo>
                  <a:lnTo>
                    <a:pt x="5" y="45"/>
                  </a:lnTo>
                  <a:lnTo>
                    <a:pt x="0" y="45"/>
                  </a:lnTo>
                  <a:close/>
                  <a:moveTo>
                    <a:pt x="0" y="67"/>
                  </a:moveTo>
                  <a:lnTo>
                    <a:pt x="0" y="84"/>
                  </a:lnTo>
                  <a:lnTo>
                    <a:pt x="5" y="84"/>
                  </a:lnTo>
                  <a:lnTo>
                    <a:pt x="5" y="67"/>
                  </a:lnTo>
                  <a:lnTo>
                    <a:pt x="0" y="67"/>
                  </a:lnTo>
                  <a:close/>
                  <a:moveTo>
                    <a:pt x="0" y="90"/>
                  </a:moveTo>
                  <a:lnTo>
                    <a:pt x="0" y="107"/>
                  </a:lnTo>
                  <a:lnTo>
                    <a:pt x="5" y="107"/>
                  </a:lnTo>
                  <a:lnTo>
                    <a:pt x="5" y="90"/>
                  </a:lnTo>
                  <a:lnTo>
                    <a:pt x="0" y="90"/>
                  </a:lnTo>
                  <a:close/>
                  <a:moveTo>
                    <a:pt x="0" y="112"/>
                  </a:moveTo>
                  <a:lnTo>
                    <a:pt x="0" y="129"/>
                  </a:lnTo>
                  <a:lnTo>
                    <a:pt x="5" y="129"/>
                  </a:lnTo>
                  <a:lnTo>
                    <a:pt x="5" y="112"/>
                  </a:lnTo>
                  <a:lnTo>
                    <a:pt x="0" y="112"/>
                  </a:lnTo>
                  <a:close/>
                  <a:moveTo>
                    <a:pt x="0" y="135"/>
                  </a:moveTo>
                  <a:lnTo>
                    <a:pt x="0" y="152"/>
                  </a:lnTo>
                  <a:lnTo>
                    <a:pt x="5" y="152"/>
                  </a:lnTo>
                  <a:lnTo>
                    <a:pt x="5" y="135"/>
                  </a:lnTo>
                  <a:lnTo>
                    <a:pt x="0" y="135"/>
                  </a:lnTo>
                  <a:close/>
                  <a:moveTo>
                    <a:pt x="0" y="157"/>
                  </a:moveTo>
                  <a:lnTo>
                    <a:pt x="0" y="174"/>
                  </a:lnTo>
                  <a:lnTo>
                    <a:pt x="5" y="174"/>
                  </a:lnTo>
                  <a:lnTo>
                    <a:pt x="5" y="157"/>
                  </a:lnTo>
                  <a:lnTo>
                    <a:pt x="0" y="157"/>
                  </a:lnTo>
                  <a:close/>
                  <a:moveTo>
                    <a:pt x="0" y="180"/>
                  </a:moveTo>
                  <a:lnTo>
                    <a:pt x="0" y="196"/>
                  </a:lnTo>
                  <a:lnTo>
                    <a:pt x="5" y="196"/>
                  </a:lnTo>
                  <a:lnTo>
                    <a:pt x="5" y="180"/>
                  </a:lnTo>
                  <a:lnTo>
                    <a:pt x="0" y="180"/>
                  </a:lnTo>
                  <a:close/>
                  <a:moveTo>
                    <a:pt x="0" y="202"/>
                  </a:moveTo>
                  <a:lnTo>
                    <a:pt x="0" y="219"/>
                  </a:lnTo>
                  <a:lnTo>
                    <a:pt x="5" y="219"/>
                  </a:lnTo>
                  <a:lnTo>
                    <a:pt x="5" y="202"/>
                  </a:lnTo>
                  <a:lnTo>
                    <a:pt x="0" y="202"/>
                  </a:lnTo>
                  <a:close/>
                  <a:moveTo>
                    <a:pt x="0" y="225"/>
                  </a:moveTo>
                  <a:lnTo>
                    <a:pt x="0" y="241"/>
                  </a:lnTo>
                  <a:lnTo>
                    <a:pt x="5" y="241"/>
                  </a:lnTo>
                  <a:lnTo>
                    <a:pt x="5" y="225"/>
                  </a:lnTo>
                  <a:lnTo>
                    <a:pt x="0" y="225"/>
                  </a:lnTo>
                  <a:close/>
                  <a:moveTo>
                    <a:pt x="0" y="247"/>
                  </a:moveTo>
                  <a:lnTo>
                    <a:pt x="0" y="264"/>
                  </a:lnTo>
                  <a:lnTo>
                    <a:pt x="5" y="264"/>
                  </a:lnTo>
                  <a:lnTo>
                    <a:pt x="5" y="247"/>
                  </a:lnTo>
                  <a:lnTo>
                    <a:pt x="0" y="247"/>
                  </a:lnTo>
                  <a:close/>
                  <a:moveTo>
                    <a:pt x="0" y="269"/>
                  </a:moveTo>
                  <a:lnTo>
                    <a:pt x="0" y="286"/>
                  </a:lnTo>
                  <a:lnTo>
                    <a:pt x="5" y="286"/>
                  </a:lnTo>
                  <a:lnTo>
                    <a:pt x="5" y="269"/>
                  </a:lnTo>
                  <a:lnTo>
                    <a:pt x="0" y="269"/>
                  </a:lnTo>
                  <a:close/>
                  <a:moveTo>
                    <a:pt x="0" y="292"/>
                  </a:moveTo>
                  <a:lnTo>
                    <a:pt x="0" y="309"/>
                  </a:lnTo>
                  <a:lnTo>
                    <a:pt x="5" y="309"/>
                  </a:lnTo>
                  <a:lnTo>
                    <a:pt x="5" y="292"/>
                  </a:lnTo>
                  <a:lnTo>
                    <a:pt x="0" y="292"/>
                  </a:lnTo>
                  <a:close/>
                  <a:moveTo>
                    <a:pt x="0" y="314"/>
                  </a:moveTo>
                  <a:lnTo>
                    <a:pt x="0" y="331"/>
                  </a:lnTo>
                  <a:lnTo>
                    <a:pt x="5" y="331"/>
                  </a:lnTo>
                  <a:lnTo>
                    <a:pt x="5" y="314"/>
                  </a:lnTo>
                  <a:lnTo>
                    <a:pt x="0" y="314"/>
                  </a:lnTo>
                  <a:close/>
                  <a:moveTo>
                    <a:pt x="0" y="337"/>
                  </a:moveTo>
                  <a:lnTo>
                    <a:pt x="0" y="354"/>
                  </a:lnTo>
                  <a:lnTo>
                    <a:pt x="5" y="354"/>
                  </a:lnTo>
                  <a:lnTo>
                    <a:pt x="5" y="337"/>
                  </a:lnTo>
                  <a:lnTo>
                    <a:pt x="0" y="337"/>
                  </a:lnTo>
                  <a:close/>
                  <a:moveTo>
                    <a:pt x="0" y="359"/>
                  </a:moveTo>
                  <a:lnTo>
                    <a:pt x="0" y="376"/>
                  </a:lnTo>
                  <a:lnTo>
                    <a:pt x="5" y="376"/>
                  </a:lnTo>
                  <a:lnTo>
                    <a:pt x="5" y="359"/>
                  </a:lnTo>
                  <a:lnTo>
                    <a:pt x="0" y="359"/>
                  </a:lnTo>
                  <a:close/>
                  <a:moveTo>
                    <a:pt x="0" y="382"/>
                  </a:moveTo>
                  <a:lnTo>
                    <a:pt x="0" y="399"/>
                  </a:lnTo>
                  <a:lnTo>
                    <a:pt x="5" y="399"/>
                  </a:lnTo>
                  <a:lnTo>
                    <a:pt x="5" y="382"/>
                  </a:lnTo>
                  <a:lnTo>
                    <a:pt x="0" y="382"/>
                  </a:lnTo>
                  <a:close/>
                  <a:moveTo>
                    <a:pt x="0" y="404"/>
                  </a:moveTo>
                  <a:lnTo>
                    <a:pt x="0" y="421"/>
                  </a:lnTo>
                  <a:lnTo>
                    <a:pt x="5" y="421"/>
                  </a:lnTo>
                  <a:lnTo>
                    <a:pt x="5" y="404"/>
                  </a:lnTo>
                  <a:lnTo>
                    <a:pt x="0" y="404"/>
                  </a:lnTo>
                  <a:close/>
                  <a:moveTo>
                    <a:pt x="0" y="427"/>
                  </a:moveTo>
                  <a:lnTo>
                    <a:pt x="0" y="443"/>
                  </a:lnTo>
                  <a:lnTo>
                    <a:pt x="5" y="443"/>
                  </a:lnTo>
                  <a:lnTo>
                    <a:pt x="5" y="427"/>
                  </a:lnTo>
                  <a:lnTo>
                    <a:pt x="0" y="427"/>
                  </a:lnTo>
                  <a:close/>
                  <a:moveTo>
                    <a:pt x="0" y="449"/>
                  </a:moveTo>
                  <a:lnTo>
                    <a:pt x="0" y="466"/>
                  </a:lnTo>
                  <a:lnTo>
                    <a:pt x="5" y="466"/>
                  </a:lnTo>
                  <a:lnTo>
                    <a:pt x="5" y="449"/>
                  </a:lnTo>
                  <a:lnTo>
                    <a:pt x="0" y="449"/>
                  </a:lnTo>
                  <a:close/>
                  <a:moveTo>
                    <a:pt x="0" y="472"/>
                  </a:moveTo>
                  <a:lnTo>
                    <a:pt x="0" y="488"/>
                  </a:lnTo>
                  <a:lnTo>
                    <a:pt x="5" y="488"/>
                  </a:lnTo>
                  <a:lnTo>
                    <a:pt x="5" y="472"/>
                  </a:lnTo>
                  <a:lnTo>
                    <a:pt x="0" y="472"/>
                  </a:lnTo>
                  <a:close/>
                  <a:moveTo>
                    <a:pt x="0" y="494"/>
                  </a:moveTo>
                  <a:lnTo>
                    <a:pt x="0" y="511"/>
                  </a:lnTo>
                  <a:lnTo>
                    <a:pt x="5" y="511"/>
                  </a:lnTo>
                  <a:lnTo>
                    <a:pt x="5" y="494"/>
                  </a:lnTo>
                  <a:lnTo>
                    <a:pt x="0" y="494"/>
                  </a:lnTo>
                  <a:close/>
                  <a:moveTo>
                    <a:pt x="0" y="516"/>
                  </a:moveTo>
                  <a:lnTo>
                    <a:pt x="0" y="533"/>
                  </a:lnTo>
                  <a:lnTo>
                    <a:pt x="5" y="533"/>
                  </a:lnTo>
                  <a:lnTo>
                    <a:pt x="5" y="516"/>
                  </a:lnTo>
                  <a:lnTo>
                    <a:pt x="0" y="516"/>
                  </a:lnTo>
                  <a:close/>
                  <a:moveTo>
                    <a:pt x="0" y="539"/>
                  </a:moveTo>
                  <a:lnTo>
                    <a:pt x="0" y="556"/>
                  </a:lnTo>
                  <a:lnTo>
                    <a:pt x="5" y="556"/>
                  </a:lnTo>
                  <a:lnTo>
                    <a:pt x="5" y="539"/>
                  </a:lnTo>
                  <a:lnTo>
                    <a:pt x="0" y="539"/>
                  </a:lnTo>
                  <a:close/>
                  <a:moveTo>
                    <a:pt x="0" y="561"/>
                  </a:moveTo>
                  <a:lnTo>
                    <a:pt x="0" y="563"/>
                  </a:lnTo>
                  <a:lnTo>
                    <a:pt x="5" y="563"/>
                  </a:lnTo>
                  <a:lnTo>
                    <a:pt x="5" y="561"/>
                  </a:lnTo>
                  <a:lnTo>
                    <a:pt x="0" y="561"/>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AT" dirty="0"/>
            </a:p>
          </p:txBody>
        </p:sp>
        <p:sp>
          <p:nvSpPr>
            <p:cNvPr id="61" name="Freeform 58"/>
            <p:cNvSpPr>
              <a:spLocks/>
            </p:cNvSpPr>
            <p:nvPr/>
          </p:nvSpPr>
          <p:spPr bwMode="auto">
            <a:xfrm>
              <a:off x="6151" y="2120"/>
              <a:ext cx="158" cy="607"/>
            </a:xfrm>
            <a:custGeom>
              <a:avLst/>
              <a:gdLst>
                <a:gd name="T0" fmla="*/ 0 w 2000"/>
                <a:gd name="T1" fmla="*/ 0 h 6912"/>
                <a:gd name="T2" fmla="*/ 1000 w 2000"/>
                <a:gd name="T3" fmla="*/ 167 h 6912"/>
                <a:gd name="T4" fmla="*/ 1000 w 2000"/>
                <a:gd name="T5" fmla="*/ 3290 h 6912"/>
                <a:gd name="T6" fmla="*/ 2000 w 2000"/>
                <a:gd name="T7" fmla="*/ 3456 h 6912"/>
                <a:gd name="T8" fmla="*/ 1000 w 2000"/>
                <a:gd name="T9" fmla="*/ 3623 h 6912"/>
                <a:gd name="T10" fmla="*/ 1000 w 2000"/>
                <a:gd name="T11" fmla="*/ 6746 h 6912"/>
                <a:gd name="T12" fmla="*/ 0 w 2000"/>
                <a:gd name="T13" fmla="*/ 6912 h 6912"/>
              </a:gdLst>
              <a:ahLst/>
              <a:cxnLst>
                <a:cxn ang="0">
                  <a:pos x="T0" y="T1"/>
                </a:cxn>
                <a:cxn ang="0">
                  <a:pos x="T2" y="T3"/>
                </a:cxn>
                <a:cxn ang="0">
                  <a:pos x="T4" y="T5"/>
                </a:cxn>
                <a:cxn ang="0">
                  <a:pos x="T6" y="T7"/>
                </a:cxn>
                <a:cxn ang="0">
                  <a:pos x="T8" y="T9"/>
                </a:cxn>
                <a:cxn ang="0">
                  <a:pos x="T10" y="T11"/>
                </a:cxn>
                <a:cxn ang="0">
                  <a:pos x="T12" y="T13"/>
                </a:cxn>
              </a:cxnLst>
              <a:rect l="0" t="0" r="r" b="b"/>
              <a:pathLst>
                <a:path w="2000" h="6912">
                  <a:moveTo>
                    <a:pt x="0" y="0"/>
                  </a:moveTo>
                  <a:cubicBezTo>
                    <a:pt x="553" y="0"/>
                    <a:pt x="1000" y="75"/>
                    <a:pt x="1000" y="167"/>
                  </a:cubicBezTo>
                  <a:lnTo>
                    <a:pt x="1000" y="3290"/>
                  </a:lnTo>
                  <a:cubicBezTo>
                    <a:pt x="1000" y="3382"/>
                    <a:pt x="1448" y="3456"/>
                    <a:pt x="2000" y="3456"/>
                  </a:cubicBezTo>
                  <a:cubicBezTo>
                    <a:pt x="1448" y="3456"/>
                    <a:pt x="1000" y="3531"/>
                    <a:pt x="1000" y="3623"/>
                  </a:cubicBezTo>
                  <a:lnTo>
                    <a:pt x="1000" y="6746"/>
                  </a:lnTo>
                  <a:cubicBezTo>
                    <a:pt x="1000" y="6838"/>
                    <a:pt x="553" y="6912"/>
                    <a:pt x="0" y="6912"/>
                  </a:cubicBezTo>
                </a:path>
              </a:pathLst>
            </a:custGeom>
            <a:noFill/>
            <a:ln w="15875" cap="flat">
              <a:solidFill>
                <a:srgbClr val="ED7D3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AT" dirty="0"/>
            </a:p>
          </p:txBody>
        </p:sp>
        <p:sp>
          <p:nvSpPr>
            <p:cNvPr id="62" name="Freeform 59"/>
            <p:cNvSpPr>
              <a:spLocks/>
            </p:cNvSpPr>
            <p:nvPr/>
          </p:nvSpPr>
          <p:spPr bwMode="auto">
            <a:xfrm>
              <a:off x="5117" y="2686"/>
              <a:ext cx="89" cy="89"/>
            </a:xfrm>
            <a:custGeom>
              <a:avLst/>
              <a:gdLst>
                <a:gd name="T0" fmla="*/ 0 w 89"/>
                <a:gd name="T1" fmla="*/ 23 h 89"/>
                <a:gd name="T2" fmla="*/ 17 w 89"/>
                <a:gd name="T3" fmla="*/ 0 h 89"/>
                <a:gd name="T4" fmla="*/ 44 w 89"/>
                <a:gd name="T5" fmla="*/ 26 h 89"/>
                <a:gd name="T6" fmla="*/ 72 w 89"/>
                <a:gd name="T7" fmla="*/ 0 h 89"/>
                <a:gd name="T8" fmla="*/ 89 w 89"/>
                <a:gd name="T9" fmla="*/ 23 h 89"/>
                <a:gd name="T10" fmla="*/ 65 w 89"/>
                <a:gd name="T11" fmla="*/ 45 h 89"/>
                <a:gd name="T12" fmla="*/ 89 w 89"/>
                <a:gd name="T13" fmla="*/ 66 h 89"/>
                <a:gd name="T14" fmla="*/ 72 w 89"/>
                <a:gd name="T15" fmla="*/ 89 h 89"/>
                <a:gd name="T16" fmla="*/ 44 w 89"/>
                <a:gd name="T17" fmla="*/ 64 h 89"/>
                <a:gd name="T18" fmla="*/ 17 w 89"/>
                <a:gd name="T19" fmla="*/ 89 h 89"/>
                <a:gd name="T20" fmla="*/ 0 w 89"/>
                <a:gd name="T21" fmla="*/ 66 h 89"/>
                <a:gd name="T22" fmla="*/ 23 w 89"/>
                <a:gd name="T23" fmla="*/ 45 h 89"/>
                <a:gd name="T24" fmla="*/ 0 w 89"/>
                <a:gd name="T25" fmla="*/ 23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9" h="89">
                  <a:moveTo>
                    <a:pt x="0" y="23"/>
                  </a:moveTo>
                  <a:lnTo>
                    <a:pt x="17" y="0"/>
                  </a:lnTo>
                  <a:lnTo>
                    <a:pt x="44" y="26"/>
                  </a:lnTo>
                  <a:lnTo>
                    <a:pt x="72" y="0"/>
                  </a:lnTo>
                  <a:lnTo>
                    <a:pt x="89" y="23"/>
                  </a:lnTo>
                  <a:lnTo>
                    <a:pt x="65" y="45"/>
                  </a:lnTo>
                  <a:lnTo>
                    <a:pt x="89" y="66"/>
                  </a:lnTo>
                  <a:lnTo>
                    <a:pt x="72" y="89"/>
                  </a:lnTo>
                  <a:lnTo>
                    <a:pt x="44" y="64"/>
                  </a:lnTo>
                  <a:lnTo>
                    <a:pt x="17" y="89"/>
                  </a:lnTo>
                  <a:lnTo>
                    <a:pt x="0" y="66"/>
                  </a:lnTo>
                  <a:lnTo>
                    <a:pt x="23" y="45"/>
                  </a:lnTo>
                  <a:lnTo>
                    <a:pt x="0" y="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63" name="Freeform 60"/>
            <p:cNvSpPr>
              <a:spLocks/>
            </p:cNvSpPr>
            <p:nvPr/>
          </p:nvSpPr>
          <p:spPr bwMode="auto">
            <a:xfrm>
              <a:off x="5127" y="2691"/>
              <a:ext cx="89" cy="89"/>
            </a:xfrm>
            <a:custGeom>
              <a:avLst/>
              <a:gdLst>
                <a:gd name="T0" fmla="*/ 0 w 89"/>
                <a:gd name="T1" fmla="*/ 23 h 89"/>
                <a:gd name="T2" fmla="*/ 17 w 89"/>
                <a:gd name="T3" fmla="*/ 0 h 89"/>
                <a:gd name="T4" fmla="*/ 44 w 89"/>
                <a:gd name="T5" fmla="*/ 26 h 89"/>
                <a:gd name="T6" fmla="*/ 72 w 89"/>
                <a:gd name="T7" fmla="*/ 0 h 89"/>
                <a:gd name="T8" fmla="*/ 89 w 89"/>
                <a:gd name="T9" fmla="*/ 23 h 89"/>
                <a:gd name="T10" fmla="*/ 65 w 89"/>
                <a:gd name="T11" fmla="*/ 45 h 89"/>
                <a:gd name="T12" fmla="*/ 89 w 89"/>
                <a:gd name="T13" fmla="*/ 66 h 89"/>
                <a:gd name="T14" fmla="*/ 72 w 89"/>
                <a:gd name="T15" fmla="*/ 89 h 89"/>
                <a:gd name="T16" fmla="*/ 44 w 89"/>
                <a:gd name="T17" fmla="*/ 64 h 89"/>
                <a:gd name="T18" fmla="*/ 17 w 89"/>
                <a:gd name="T19" fmla="*/ 89 h 89"/>
                <a:gd name="T20" fmla="*/ 0 w 89"/>
                <a:gd name="T21" fmla="*/ 66 h 89"/>
                <a:gd name="T22" fmla="*/ 23 w 89"/>
                <a:gd name="T23" fmla="*/ 45 h 89"/>
                <a:gd name="T24" fmla="*/ 0 w 89"/>
                <a:gd name="T25" fmla="*/ 23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9" h="89">
                  <a:moveTo>
                    <a:pt x="0" y="23"/>
                  </a:moveTo>
                  <a:lnTo>
                    <a:pt x="17" y="0"/>
                  </a:lnTo>
                  <a:lnTo>
                    <a:pt x="44" y="26"/>
                  </a:lnTo>
                  <a:lnTo>
                    <a:pt x="72" y="0"/>
                  </a:lnTo>
                  <a:lnTo>
                    <a:pt x="89" y="23"/>
                  </a:lnTo>
                  <a:lnTo>
                    <a:pt x="65" y="45"/>
                  </a:lnTo>
                  <a:lnTo>
                    <a:pt x="89" y="66"/>
                  </a:lnTo>
                  <a:lnTo>
                    <a:pt x="72" y="89"/>
                  </a:lnTo>
                  <a:lnTo>
                    <a:pt x="44" y="64"/>
                  </a:lnTo>
                  <a:lnTo>
                    <a:pt x="17" y="89"/>
                  </a:lnTo>
                  <a:lnTo>
                    <a:pt x="0" y="66"/>
                  </a:lnTo>
                  <a:lnTo>
                    <a:pt x="23" y="45"/>
                  </a:lnTo>
                  <a:lnTo>
                    <a:pt x="0" y="23"/>
                  </a:lnTo>
                  <a:close/>
                </a:path>
              </a:pathLst>
            </a:custGeom>
            <a:noFill/>
            <a:ln w="1587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AT" dirty="0"/>
            </a:p>
          </p:txBody>
        </p:sp>
      </p:grpSp>
      <p:sp>
        <p:nvSpPr>
          <p:cNvPr id="64" name="Freeform 60"/>
          <p:cNvSpPr>
            <a:spLocks/>
          </p:cNvSpPr>
          <p:nvPr/>
        </p:nvSpPr>
        <p:spPr bwMode="auto">
          <a:xfrm>
            <a:off x="9669463" y="4279372"/>
            <a:ext cx="141288" cy="141288"/>
          </a:xfrm>
          <a:custGeom>
            <a:avLst/>
            <a:gdLst>
              <a:gd name="T0" fmla="*/ 0 w 89"/>
              <a:gd name="T1" fmla="*/ 23 h 89"/>
              <a:gd name="T2" fmla="*/ 17 w 89"/>
              <a:gd name="T3" fmla="*/ 0 h 89"/>
              <a:gd name="T4" fmla="*/ 44 w 89"/>
              <a:gd name="T5" fmla="*/ 26 h 89"/>
              <a:gd name="T6" fmla="*/ 72 w 89"/>
              <a:gd name="T7" fmla="*/ 0 h 89"/>
              <a:gd name="T8" fmla="*/ 89 w 89"/>
              <a:gd name="T9" fmla="*/ 23 h 89"/>
              <a:gd name="T10" fmla="*/ 65 w 89"/>
              <a:gd name="T11" fmla="*/ 45 h 89"/>
              <a:gd name="T12" fmla="*/ 89 w 89"/>
              <a:gd name="T13" fmla="*/ 66 h 89"/>
              <a:gd name="T14" fmla="*/ 72 w 89"/>
              <a:gd name="T15" fmla="*/ 89 h 89"/>
              <a:gd name="T16" fmla="*/ 44 w 89"/>
              <a:gd name="T17" fmla="*/ 64 h 89"/>
              <a:gd name="T18" fmla="*/ 17 w 89"/>
              <a:gd name="T19" fmla="*/ 89 h 89"/>
              <a:gd name="T20" fmla="*/ 0 w 89"/>
              <a:gd name="T21" fmla="*/ 66 h 89"/>
              <a:gd name="T22" fmla="*/ 23 w 89"/>
              <a:gd name="T23" fmla="*/ 45 h 89"/>
              <a:gd name="T24" fmla="*/ 0 w 89"/>
              <a:gd name="T25" fmla="*/ 23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9" h="89">
                <a:moveTo>
                  <a:pt x="0" y="23"/>
                </a:moveTo>
                <a:lnTo>
                  <a:pt x="17" y="0"/>
                </a:lnTo>
                <a:lnTo>
                  <a:pt x="44" y="26"/>
                </a:lnTo>
                <a:lnTo>
                  <a:pt x="72" y="0"/>
                </a:lnTo>
                <a:lnTo>
                  <a:pt x="89" y="23"/>
                </a:lnTo>
                <a:lnTo>
                  <a:pt x="65" y="45"/>
                </a:lnTo>
                <a:lnTo>
                  <a:pt x="89" y="66"/>
                </a:lnTo>
                <a:lnTo>
                  <a:pt x="72" y="89"/>
                </a:lnTo>
                <a:lnTo>
                  <a:pt x="44" y="64"/>
                </a:lnTo>
                <a:lnTo>
                  <a:pt x="17" y="89"/>
                </a:lnTo>
                <a:lnTo>
                  <a:pt x="0" y="66"/>
                </a:lnTo>
                <a:lnTo>
                  <a:pt x="23" y="45"/>
                </a:lnTo>
                <a:lnTo>
                  <a:pt x="0" y="23"/>
                </a:lnTo>
                <a:close/>
              </a:path>
            </a:pathLst>
          </a:custGeom>
          <a:solidFill>
            <a:schemeClr val="tx1"/>
          </a:solidFill>
          <a:ln w="15875" cap="flat">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de-AT" dirty="0"/>
          </a:p>
        </p:txBody>
      </p:sp>
      <p:sp>
        <p:nvSpPr>
          <p:cNvPr id="66" name="Textfeld 65"/>
          <p:cNvSpPr txBox="1"/>
          <p:nvPr/>
        </p:nvSpPr>
        <p:spPr>
          <a:xfrm>
            <a:off x="9274173" y="5892912"/>
            <a:ext cx="1812929" cy="338554"/>
          </a:xfrm>
          <a:prstGeom prst="rect">
            <a:avLst/>
          </a:prstGeom>
          <a:noFill/>
        </p:spPr>
        <p:txBody>
          <a:bodyPr wrap="square" rtlCol="0">
            <a:spAutoFit/>
          </a:bodyPr>
          <a:lstStyle/>
          <a:p>
            <a:r>
              <a:rPr lang="de-AT" sz="1600" dirty="0"/>
              <a:t>Eigene Darstellung</a:t>
            </a:r>
          </a:p>
        </p:txBody>
      </p:sp>
    </p:spTree>
    <p:extLst>
      <p:ext uri="{BB962C8B-B14F-4D97-AF65-F5344CB8AC3E}">
        <p14:creationId xmlns:p14="http://schemas.microsoft.com/office/powerpoint/2010/main" val="366150151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4000" b="1" dirty="0"/>
              <a:t>Investitionsgüternachfrage</a:t>
            </a:r>
          </a:p>
        </p:txBody>
      </p:sp>
      <p:sp>
        <p:nvSpPr>
          <p:cNvPr id="3" name="Inhaltsplatzhalter 2"/>
          <p:cNvSpPr>
            <a:spLocks noGrp="1"/>
          </p:cNvSpPr>
          <p:nvPr>
            <p:ph idx="1"/>
          </p:nvPr>
        </p:nvSpPr>
        <p:spPr>
          <a:xfrm>
            <a:off x="838200" y="1690688"/>
            <a:ext cx="10515600" cy="4485668"/>
          </a:xfrm>
        </p:spPr>
        <p:txBody>
          <a:bodyPr/>
          <a:lstStyle/>
          <a:p>
            <a:r>
              <a:rPr lang="de-AT" dirty="0"/>
              <a:t>Investitionsnachfrage der Unternehmen ist vom Marktzins sowie von den Ertragserwartungen der Investitionen (Grenzleistungsfähigkeit des Kapitals) abhängig</a:t>
            </a:r>
          </a:p>
          <a:p>
            <a:pPr marL="0" indent="0" algn="ctr">
              <a:spcBef>
                <a:spcPts val="0"/>
              </a:spcBef>
              <a:buNone/>
            </a:pPr>
            <a:r>
              <a:rPr lang="de-AT" dirty="0">
                <a:cs typeface="Times New Roman" panose="02020603050405020304" pitchFamily="18" charset="0"/>
              </a:rPr>
              <a:t>        </a:t>
            </a:r>
            <a:r>
              <a:rPr lang="de-AT" sz="2400" dirty="0">
                <a:cs typeface="Times New Roman" panose="02020603050405020304" pitchFamily="18" charset="0"/>
              </a:rPr>
              <a:t>(-)(+)</a:t>
            </a:r>
          </a:p>
          <a:p>
            <a:pPr marL="0" indent="0" algn="ctr">
              <a:spcBef>
                <a:spcPts val="0"/>
              </a:spcBef>
              <a:buNone/>
            </a:pPr>
            <a:r>
              <a:rPr lang="de-AT" dirty="0">
                <a:cs typeface="Times New Roman" panose="02020603050405020304" pitchFamily="18" charset="0"/>
              </a:rPr>
              <a:t>I = I (i, q)</a:t>
            </a:r>
          </a:p>
          <a:p>
            <a:pPr>
              <a:spcBef>
                <a:spcPts val="600"/>
              </a:spcBef>
            </a:pPr>
            <a:r>
              <a:rPr lang="de-AT" dirty="0"/>
              <a:t>Durchführung von Investitionen wenn q &gt; i</a:t>
            </a:r>
          </a:p>
          <a:p>
            <a:pPr>
              <a:spcBef>
                <a:spcPts val="0"/>
              </a:spcBef>
            </a:pPr>
            <a:r>
              <a:rPr lang="de-AT" dirty="0"/>
              <a:t>Investitionsnachfrage als Quelle der marktwirtschaftlichen Instabilität</a:t>
            </a:r>
          </a:p>
          <a:p>
            <a:pPr lvl="1">
              <a:spcBef>
                <a:spcPts val="600"/>
              </a:spcBef>
              <a:buFont typeface="Courier New" panose="02070309020205020404" pitchFamily="49" charset="0"/>
              <a:buChar char="o"/>
            </a:pPr>
            <a:r>
              <a:rPr lang="de-AT" dirty="0"/>
              <a:t>Veränderungen von Produktion und Beschäftigung v.a. auf Veränderungen der unternehmerischen Investitionstätigkeit zurückzuführen</a:t>
            </a:r>
          </a:p>
          <a:p>
            <a:pPr lvl="1">
              <a:spcBef>
                <a:spcPts val="600"/>
              </a:spcBef>
              <a:buFont typeface="Courier New" panose="02070309020205020404" pitchFamily="49" charset="0"/>
              <a:buChar char="o"/>
            </a:pPr>
            <a:r>
              <a:rPr lang="de-AT" dirty="0"/>
              <a:t>Investitionen können plötzlichen, starken Schwankungen unterliegen</a:t>
            </a:r>
          </a:p>
        </p:txBody>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48</a:t>
            </a:fld>
            <a:endParaRPr lang="en-US" dirty="0"/>
          </a:p>
        </p:txBody>
      </p:sp>
    </p:spTree>
    <p:extLst>
      <p:ext uri="{BB962C8B-B14F-4D97-AF65-F5344CB8AC3E}">
        <p14:creationId xmlns:p14="http://schemas.microsoft.com/office/powerpoint/2010/main" val="157871804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4000" b="1" dirty="0"/>
              <a:t>Investitionsgüternachfrage</a:t>
            </a:r>
          </a:p>
        </p:txBody>
      </p:sp>
      <p:sp>
        <p:nvSpPr>
          <p:cNvPr id="3" name="Inhaltsplatzhalter 2"/>
          <p:cNvSpPr>
            <a:spLocks noGrp="1"/>
          </p:cNvSpPr>
          <p:nvPr>
            <p:ph idx="1"/>
          </p:nvPr>
        </p:nvSpPr>
        <p:spPr>
          <a:xfrm>
            <a:off x="838200" y="1690687"/>
            <a:ext cx="10515600" cy="4450339"/>
          </a:xfrm>
        </p:spPr>
        <p:txBody>
          <a:bodyPr>
            <a:normAutofit/>
          </a:bodyPr>
          <a:lstStyle/>
          <a:p>
            <a:r>
              <a:rPr lang="de-AT" dirty="0"/>
              <a:t>Grenzleistungsfähigkeit des Kapitals </a:t>
            </a:r>
            <a:r>
              <a:rPr lang="de-AT" i="1" dirty="0"/>
              <a:t>(marginal efficiency of capital</a:t>
            </a:r>
            <a:r>
              <a:rPr lang="de-AT" dirty="0"/>
              <a:t>) als erwartete Rentabilität des in einer Investition gebundenen Kapitals</a:t>
            </a:r>
          </a:p>
          <a:p>
            <a:pPr lvl="1">
              <a:buFont typeface="Courier New" panose="02070309020205020404" pitchFamily="49" charset="0"/>
              <a:buChar char="o"/>
            </a:pPr>
            <a:r>
              <a:rPr lang="de-AT" dirty="0"/>
              <a:t>q basiert auf unternehmerischen Schätzungen: Verhältnis aus voraussichtlichen Erträgen und Produktionskosten einer Investition</a:t>
            </a:r>
          </a:p>
          <a:p>
            <a:pPr lvl="1">
              <a:buFont typeface="Courier New" panose="02070309020205020404" pitchFamily="49" charset="0"/>
              <a:buChar char="o"/>
            </a:pPr>
            <a:r>
              <a:rPr lang="de-AT" dirty="0"/>
              <a:t>Keynes betont die zentrale Rolle von Ertragserwartungen der Investoren</a:t>
            </a:r>
          </a:p>
          <a:p>
            <a:pPr lvl="1">
              <a:buFont typeface="Courier New" panose="02070309020205020404" pitchFamily="49" charset="0"/>
              <a:buChar char="o"/>
            </a:pPr>
            <a:r>
              <a:rPr lang="de-AT" dirty="0"/>
              <a:t>Erwartungen unterliegen dabei starken Unsicherheiten (z.B. Absatzchancen, Wirtschaftsentwicklung)</a:t>
            </a:r>
          </a:p>
          <a:p>
            <a:pPr lvl="1">
              <a:buFont typeface="Courier New" panose="02070309020205020404" pitchFamily="49" charset="0"/>
              <a:buChar char="o"/>
            </a:pPr>
            <a:r>
              <a:rPr lang="de-AT" dirty="0"/>
              <a:t>Unsicherheit (zukünftige Ereignisse nicht mir Wahrscheinlichkeiten zu beziffern) ≠ Risiko (wahrscheinlichkeitstechnisch darstellbar)</a:t>
            </a:r>
          </a:p>
          <a:p>
            <a:r>
              <a:rPr lang="de-AT" dirty="0"/>
              <a:t>Marktzinssatz wird auf dem Geldmarkt in Abhängigkeit von Geldangebot und Geldnachfrage (Liquiditätspräferenz) gebildet</a:t>
            </a:r>
          </a:p>
        </p:txBody>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49</a:t>
            </a:fld>
            <a:endParaRPr lang="en-US" dirty="0"/>
          </a:p>
        </p:txBody>
      </p:sp>
    </p:spTree>
    <p:extLst>
      <p:ext uri="{BB962C8B-B14F-4D97-AF65-F5344CB8AC3E}">
        <p14:creationId xmlns:p14="http://schemas.microsoft.com/office/powerpoint/2010/main" val="40344699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4000" b="1" dirty="0"/>
              <a:t>Dogmengeschichtliche Einordnung</a:t>
            </a:r>
          </a:p>
        </p:txBody>
      </p:sp>
      <p:sp>
        <p:nvSpPr>
          <p:cNvPr id="3" name="Inhaltsplatzhalter 2"/>
          <p:cNvSpPr>
            <a:spLocks noGrp="1"/>
          </p:cNvSpPr>
          <p:nvPr>
            <p:ph idx="1"/>
          </p:nvPr>
        </p:nvSpPr>
        <p:spPr>
          <a:xfrm>
            <a:off x="838200" y="1690688"/>
            <a:ext cx="10515600" cy="4486275"/>
          </a:xfrm>
        </p:spPr>
        <p:txBody>
          <a:bodyPr/>
          <a:lstStyle/>
          <a:p>
            <a:r>
              <a:rPr lang="de-AT" dirty="0"/>
              <a:t>Durch Weltwirtschaftskrise (WWK) ab 1929 kam es zur Diskreditierung wirtschaftsliberaler Ideologien</a:t>
            </a:r>
          </a:p>
          <a:p>
            <a:pPr lvl="1">
              <a:buFont typeface="Courier New" panose="02070309020205020404" pitchFamily="49" charset="0"/>
              <a:buChar char="o"/>
            </a:pPr>
            <a:r>
              <a:rPr lang="de-AT" dirty="0"/>
              <a:t>Vermehrte Rufe nach einer aktiveren staatlichen Wirtschaftspolitik anstelle der </a:t>
            </a:r>
            <a:r>
              <a:rPr lang="de-AT" i="1" dirty="0"/>
              <a:t>Laissez-faire Doktrin</a:t>
            </a:r>
          </a:p>
          <a:p>
            <a:pPr lvl="1">
              <a:buFont typeface="Courier New" panose="02070309020205020404" pitchFamily="49" charset="0"/>
              <a:buChar char="o"/>
            </a:pPr>
            <a:r>
              <a:rPr lang="de-AT" dirty="0"/>
              <a:t>Verlust der Vormachtstellung der (alten) Neoklassik</a:t>
            </a:r>
          </a:p>
          <a:p>
            <a:r>
              <a:rPr lang="de-AT" dirty="0"/>
              <a:t>Beginn eines keynesianischen Zeitalters auf</a:t>
            </a:r>
          </a:p>
          <a:p>
            <a:pPr marL="971550" lvl="1" indent="-514350">
              <a:buAutoNum type="romanLcParenBoth"/>
            </a:pPr>
            <a:r>
              <a:rPr lang="de-AT" dirty="0"/>
              <a:t>wirtschaftstheoretischer Ebene durch Keynes </a:t>
            </a:r>
            <a:r>
              <a:rPr lang="de-AT" i="1" dirty="0"/>
              <a:t>„General Theory“ </a:t>
            </a:r>
            <a:r>
              <a:rPr lang="de-AT" dirty="0"/>
              <a:t>(1936)</a:t>
            </a:r>
          </a:p>
          <a:p>
            <a:pPr marL="971550" lvl="1" indent="-514350">
              <a:buAutoNum type="romanLcParenBoth"/>
            </a:pPr>
            <a:r>
              <a:rPr lang="de-AT" dirty="0"/>
              <a:t>wirtschaftspolitischer Ebene in westlichen Industrienationen durch das Konzept einer gesteuerten Marktwirtschaft vom Ende des 2. Weltkriegs bis in die 1970er Jahre (</a:t>
            </a:r>
            <a:r>
              <a:rPr lang="de-AT" i="1" dirty="0"/>
              <a:t>Golden Age of Capitalism</a:t>
            </a:r>
            <a:r>
              <a:rPr lang="de-AT" dirty="0"/>
              <a:t>) </a:t>
            </a:r>
          </a:p>
        </p:txBody>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5</a:t>
            </a:fld>
            <a:endParaRPr lang="en-US" dirty="0"/>
          </a:p>
        </p:txBody>
      </p:sp>
    </p:spTree>
    <p:extLst>
      <p:ext uri="{BB962C8B-B14F-4D97-AF65-F5344CB8AC3E}">
        <p14:creationId xmlns:p14="http://schemas.microsoft.com/office/powerpoint/2010/main" val="226661153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4000" b="1" dirty="0"/>
              <a:t>Investitionsgüternachfrage</a:t>
            </a:r>
          </a:p>
        </p:txBody>
      </p:sp>
      <p:sp>
        <p:nvSpPr>
          <p:cNvPr id="3" name="Inhaltsplatzhalter 2"/>
          <p:cNvSpPr>
            <a:spLocks noGrp="1"/>
          </p:cNvSpPr>
          <p:nvPr>
            <p:ph idx="1"/>
          </p:nvPr>
        </p:nvSpPr>
        <p:spPr>
          <a:xfrm>
            <a:off x="702733" y="1825625"/>
            <a:ext cx="11322689" cy="4351338"/>
          </a:xfrm>
        </p:spPr>
        <p:txBody>
          <a:bodyPr>
            <a:normAutofit/>
          </a:bodyPr>
          <a:lstStyle/>
          <a:p>
            <a:pPr>
              <a:buFont typeface="Courier New" panose="02070309020205020404" pitchFamily="49" charset="0"/>
              <a:buChar char="o"/>
            </a:pPr>
            <a:r>
              <a:rPr lang="de-AT" sz="2400" dirty="0"/>
              <a:t>I-Kurve zeigt Abhängigkeit der Investitionen                                                                          vom Zinssatz i bei gegebener q</a:t>
            </a:r>
          </a:p>
          <a:p>
            <a:pPr>
              <a:buFont typeface="Courier New" panose="02070309020205020404" pitchFamily="49" charset="0"/>
              <a:buChar char="o"/>
            </a:pPr>
            <a:r>
              <a:rPr lang="de-AT" sz="2400" dirty="0"/>
              <a:t>Bei Zinssatz i 1 wir I 1 investiert</a:t>
            </a:r>
          </a:p>
          <a:p>
            <a:pPr>
              <a:buFont typeface="Courier New" panose="02070309020205020404" pitchFamily="49" charset="0"/>
              <a:buChar char="o"/>
            </a:pPr>
            <a:r>
              <a:rPr lang="de-AT" sz="2400" dirty="0"/>
              <a:t>Bei sinkendem Zinssatz auf i 2 erhöht sich                                                                                 das Investitionsvolumen auf I 2</a:t>
            </a:r>
          </a:p>
          <a:p>
            <a:pPr>
              <a:buFont typeface="Courier New" panose="02070309020205020404" pitchFamily="49" charset="0"/>
              <a:buChar char="o"/>
            </a:pPr>
            <a:r>
              <a:rPr lang="de-AT" sz="2400" dirty="0"/>
              <a:t>Bei gestiegener q (optimistische                                                                                 Zukunftserwartung) verschiebt sich                                                                                       Kurve nach rechts (I</a:t>
            </a:r>
            <a:r>
              <a:rPr lang="el-GR" sz="2400" b="1" dirty="0"/>
              <a:t>΄</a:t>
            </a:r>
            <a:r>
              <a:rPr lang="de-AT" sz="2400" dirty="0"/>
              <a:t>): Bei gegebenem i 1                                                                           erhöhen sich Investitionen von I 1 auf I 3</a:t>
            </a:r>
          </a:p>
          <a:p>
            <a:pPr>
              <a:buFont typeface="Courier New" panose="02070309020205020404" pitchFamily="49" charset="0"/>
              <a:buChar char="o"/>
            </a:pPr>
            <a:r>
              <a:rPr lang="de-AT" sz="2400" dirty="0"/>
              <a:t> Analog hierzu Verschiebung nach links bei                                                                        pessimistischeren Zukunftserwartungen                </a:t>
            </a:r>
          </a:p>
        </p:txBody>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50</a:t>
            </a:fld>
            <a:endParaRPr lang="en-US" dirty="0"/>
          </a:p>
        </p:txBody>
      </p:sp>
      <p:grpSp>
        <p:nvGrpSpPr>
          <p:cNvPr id="4" name="Group 4"/>
          <p:cNvGrpSpPr>
            <a:grpSpLocks noChangeAspect="1"/>
          </p:cNvGrpSpPr>
          <p:nvPr/>
        </p:nvGrpSpPr>
        <p:grpSpPr bwMode="auto">
          <a:xfrm>
            <a:off x="6184901" y="1349375"/>
            <a:ext cx="7593012" cy="4740276"/>
            <a:chOff x="3896" y="850"/>
            <a:chExt cx="4783" cy="2986"/>
          </a:xfrm>
        </p:grpSpPr>
        <p:sp>
          <p:nvSpPr>
            <p:cNvPr id="5" name="AutoShape 3"/>
            <p:cNvSpPr>
              <a:spLocks noChangeAspect="1" noChangeArrowheads="1" noTextEdit="1"/>
            </p:cNvSpPr>
            <p:nvPr/>
          </p:nvSpPr>
          <p:spPr bwMode="auto">
            <a:xfrm>
              <a:off x="3896" y="850"/>
              <a:ext cx="4783" cy="28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7" name="Rectangle 5"/>
            <p:cNvSpPr>
              <a:spLocks noChangeArrowheads="1"/>
            </p:cNvSpPr>
            <p:nvPr/>
          </p:nvSpPr>
          <p:spPr bwMode="auto">
            <a:xfrm>
              <a:off x="4165" y="1006"/>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5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9" name="Rectangle 6"/>
            <p:cNvSpPr>
              <a:spLocks noChangeArrowheads="1"/>
            </p:cNvSpPr>
            <p:nvPr/>
          </p:nvSpPr>
          <p:spPr bwMode="auto">
            <a:xfrm>
              <a:off x="4192" y="963"/>
              <a:ext cx="124"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100" b="1" i="0" u="none" strike="noStrike" cap="none" normalizeH="0" baseline="0" dirty="0">
                  <a:ln>
                    <a:noFill/>
                  </a:ln>
                  <a:solidFill>
                    <a:srgbClr val="000000"/>
                  </a:solidFill>
                  <a:effectLst/>
                  <a:latin typeface="Calibri" panose="020F0502020204030204" pitchFamily="34" charset="0"/>
                </a:rPr>
                <a:t>i</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0" name="Rectangle 7"/>
            <p:cNvSpPr>
              <a:spLocks noChangeArrowheads="1"/>
            </p:cNvSpPr>
            <p:nvPr/>
          </p:nvSpPr>
          <p:spPr bwMode="auto">
            <a:xfrm>
              <a:off x="4231" y="963"/>
              <a:ext cx="120"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100" b="1"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1" name="Rectangle 8"/>
            <p:cNvSpPr>
              <a:spLocks noChangeArrowheads="1"/>
            </p:cNvSpPr>
            <p:nvPr/>
          </p:nvSpPr>
          <p:spPr bwMode="auto">
            <a:xfrm>
              <a:off x="4165" y="1236"/>
              <a:ext cx="96" cy="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7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2" name="Rectangle 9"/>
            <p:cNvSpPr>
              <a:spLocks noChangeArrowheads="1"/>
            </p:cNvSpPr>
            <p:nvPr/>
          </p:nvSpPr>
          <p:spPr bwMode="auto">
            <a:xfrm>
              <a:off x="4165" y="1465"/>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5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3" name="Rectangle 10"/>
            <p:cNvSpPr>
              <a:spLocks noChangeArrowheads="1"/>
            </p:cNvSpPr>
            <p:nvPr/>
          </p:nvSpPr>
          <p:spPr bwMode="auto">
            <a:xfrm>
              <a:off x="4165" y="1683"/>
              <a:ext cx="96" cy="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7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4" name="Rectangle 11"/>
            <p:cNvSpPr>
              <a:spLocks noChangeArrowheads="1"/>
            </p:cNvSpPr>
            <p:nvPr/>
          </p:nvSpPr>
          <p:spPr bwMode="auto">
            <a:xfrm>
              <a:off x="4165" y="1913"/>
              <a:ext cx="156"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de-DE" altLang="de-DE" sz="2000" dirty="0">
                  <a:solidFill>
                    <a:srgbClr val="000000"/>
                  </a:solidFill>
                  <a:latin typeface="Calibri" panose="020F0502020204030204" pitchFamily="34" charset="0"/>
                </a:rPr>
                <a:t>i</a:t>
              </a:r>
              <a:r>
                <a:rPr kumimoji="0" lang="de-DE" altLang="de-DE" sz="2000" b="0" i="0" u="none" strike="noStrike" cap="none" normalizeH="0" baseline="0" dirty="0">
                  <a:ln>
                    <a:noFill/>
                  </a:ln>
                  <a:solidFill>
                    <a:srgbClr val="000000"/>
                  </a:solidFill>
                  <a:effectLst/>
                  <a:latin typeface="Calibri" panose="020F0502020204030204" pitchFamily="34" charset="0"/>
                </a:rPr>
                <a:t> 1</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5" name="Rectangle 12"/>
            <p:cNvSpPr>
              <a:spLocks noChangeArrowheads="1"/>
            </p:cNvSpPr>
            <p:nvPr/>
          </p:nvSpPr>
          <p:spPr bwMode="auto">
            <a:xfrm>
              <a:off x="4274" y="1913"/>
              <a:ext cx="113"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6" name="Rectangle 13"/>
            <p:cNvSpPr>
              <a:spLocks noChangeArrowheads="1"/>
            </p:cNvSpPr>
            <p:nvPr/>
          </p:nvSpPr>
          <p:spPr bwMode="auto">
            <a:xfrm>
              <a:off x="4165" y="2170"/>
              <a:ext cx="113"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7" name="Rectangle 14"/>
            <p:cNvSpPr>
              <a:spLocks noChangeArrowheads="1"/>
            </p:cNvSpPr>
            <p:nvPr/>
          </p:nvSpPr>
          <p:spPr bwMode="auto">
            <a:xfrm>
              <a:off x="4165" y="2429"/>
              <a:ext cx="113"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8" name="Rectangle 15"/>
            <p:cNvSpPr>
              <a:spLocks noChangeArrowheads="1"/>
            </p:cNvSpPr>
            <p:nvPr/>
          </p:nvSpPr>
          <p:spPr bwMode="auto">
            <a:xfrm>
              <a:off x="4165" y="2686"/>
              <a:ext cx="156"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de-DE" altLang="de-DE" sz="2000" dirty="0">
                  <a:solidFill>
                    <a:srgbClr val="000000"/>
                  </a:solidFill>
                  <a:latin typeface="Calibri" panose="020F0502020204030204" pitchFamily="34" charset="0"/>
                </a:rPr>
                <a:t>i</a:t>
              </a:r>
              <a:r>
                <a:rPr kumimoji="0" lang="de-DE" altLang="de-DE" sz="2000" b="0" i="0" u="none" strike="noStrike" cap="none" normalizeH="0" baseline="0" dirty="0">
                  <a:ln>
                    <a:noFill/>
                  </a:ln>
                  <a:solidFill>
                    <a:srgbClr val="000000"/>
                  </a:solidFill>
                  <a:effectLst/>
                  <a:latin typeface="Calibri" panose="020F0502020204030204" pitchFamily="34" charset="0"/>
                </a:rPr>
                <a:t> 2</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9" name="Rectangle 16"/>
            <p:cNvSpPr>
              <a:spLocks noChangeArrowheads="1"/>
            </p:cNvSpPr>
            <p:nvPr/>
          </p:nvSpPr>
          <p:spPr bwMode="auto">
            <a:xfrm>
              <a:off x="4274" y="2686"/>
              <a:ext cx="113"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0" name="Rectangle 17"/>
            <p:cNvSpPr>
              <a:spLocks noChangeArrowheads="1"/>
            </p:cNvSpPr>
            <p:nvPr/>
          </p:nvSpPr>
          <p:spPr bwMode="auto">
            <a:xfrm>
              <a:off x="4165" y="2977"/>
              <a:ext cx="3114" cy="1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500" b="0" i="0" u="none" strike="noStrike" cap="none" normalizeH="0" baseline="0" dirty="0">
                  <a:ln>
                    <a:noFill/>
                  </a:ln>
                  <a:solidFill>
                    <a:srgbClr val="000000"/>
                  </a:solidFill>
                  <a:effectLst/>
                  <a:latin typeface="Calibri" panose="020F0502020204030204" pitchFamily="34" charset="0"/>
                </a:rPr>
                <a:t>                                                                                                                </a:t>
              </a:r>
              <a:r>
                <a:rPr kumimoji="0" lang="de-DE" altLang="de-DE" sz="2800" b="0" i="0" u="none" strike="noStrike" cap="none" normalizeH="0" baseline="30000" dirty="0">
                  <a:ln>
                    <a:noFill/>
                  </a:ln>
                  <a:solidFill>
                    <a:srgbClr val="000000"/>
                  </a:solidFill>
                  <a:effectLst/>
                  <a:latin typeface="Calibri" panose="020F0502020204030204" pitchFamily="34" charset="0"/>
                </a:rPr>
                <a:t>'</a:t>
              </a:r>
              <a:r>
                <a:rPr kumimoji="0" lang="de-DE" altLang="de-DE" sz="15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1" name="Rectangle 18"/>
            <p:cNvSpPr>
              <a:spLocks noChangeArrowheads="1"/>
            </p:cNvSpPr>
            <p:nvPr/>
          </p:nvSpPr>
          <p:spPr bwMode="auto">
            <a:xfrm>
              <a:off x="7155" y="2944"/>
              <a:ext cx="116"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000000"/>
                  </a:solidFill>
                  <a:effectLst/>
                  <a:latin typeface="Calibri" panose="020F0502020204030204" pitchFamily="34" charset="0"/>
                </a:rPr>
                <a:t>I</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3" name="Rectangle 20"/>
            <p:cNvSpPr>
              <a:spLocks noChangeArrowheads="1"/>
            </p:cNvSpPr>
            <p:nvPr/>
          </p:nvSpPr>
          <p:spPr bwMode="auto">
            <a:xfrm>
              <a:off x="7237" y="2944"/>
              <a:ext cx="113"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4" name="Rectangle 21"/>
            <p:cNvSpPr>
              <a:spLocks noChangeArrowheads="1"/>
            </p:cNvSpPr>
            <p:nvPr/>
          </p:nvSpPr>
          <p:spPr bwMode="auto">
            <a:xfrm>
              <a:off x="4165" y="3201"/>
              <a:ext cx="1676"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5" name="Rectangle 22"/>
            <p:cNvSpPr>
              <a:spLocks noChangeArrowheads="1"/>
            </p:cNvSpPr>
            <p:nvPr/>
          </p:nvSpPr>
          <p:spPr bwMode="auto">
            <a:xfrm>
              <a:off x="5731" y="3201"/>
              <a:ext cx="895"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6" name="Rectangle 23"/>
            <p:cNvSpPr>
              <a:spLocks noChangeArrowheads="1"/>
            </p:cNvSpPr>
            <p:nvPr/>
          </p:nvSpPr>
          <p:spPr bwMode="auto">
            <a:xfrm>
              <a:off x="6531" y="3201"/>
              <a:ext cx="316"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8" name="Rectangle 25"/>
            <p:cNvSpPr>
              <a:spLocks noChangeArrowheads="1"/>
            </p:cNvSpPr>
            <p:nvPr/>
          </p:nvSpPr>
          <p:spPr bwMode="auto">
            <a:xfrm>
              <a:off x="6562" y="3280"/>
              <a:ext cx="1186"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700" b="0" i="0" u="none" strike="noStrike" cap="none" normalizeH="0" baseline="0" dirty="0">
                  <a:ln>
                    <a:noFill/>
                  </a:ln>
                  <a:solidFill>
                    <a:srgbClr val="000000"/>
                  </a:solidFill>
                  <a:effectLst/>
                  <a:latin typeface="Calibri" panose="020F0502020204030204" pitchFamily="34" charset="0"/>
                </a:rPr>
                <a:t>Investitionsfunktion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9" name="Rectangle 26"/>
            <p:cNvSpPr>
              <a:spLocks noChangeArrowheads="1"/>
            </p:cNvSpPr>
            <p:nvPr/>
          </p:nvSpPr>
          <p:spPr bwMode="auto">
            <a:xfrm>
              <a:off x="4165" y="3442"/>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5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30" name="Rectangle 27"/>
            <p:cNvSpPr>
              <a:spLocks noChangeArrowheads="1"/>
            </p:cNvSpPr>
            <p:nvPr/>
          </p:nvSpPr>
          <p:spPr bwMode="auto">
            <a:xfrm>
              <a:off x="4165" y="3631"/>
              <a:ext cx="793"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5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31" name="Rectangle 28"/>
            <p:cNvSpPr>
              <a:spLocks noChangeArrowheads="1"/>
            </p:cNvSpPr>
            <p:nvPr/>
          </p:nvSpPr>
          <p:spPr bwMode="auto">
            <a:xfrm>
              <a:off x="4874" y="3598"/>
              <a:ext cx="572"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000000"/>
                  </a:solidFill>
                  <a:effectLst/>
                  <a:latin typeface="Calibri" panose="020F0502020204030204" pitchFamily="34" charset="0"/>
                </a:rPr>
                <a:t>I 1       I 2</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32" name="Rectangle 29"/>
            <p:cNvSpPr>
              <a:spLocks noChangeArrowheads="1"/>
            </p:cNvSpPr>
            <p:nvPr/>
          </p:nvSpPr>
          <p:spPr bwMode="auto">
            <a:xfrm>
              <a:off x="5496" y="3598"/>
              <a:ext cx="218"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33" name="Rectangle 30"/>
            <p:cNvSpPr>
              <a:spLocks noChangeArrowheads="1"/>
            </p:cNvSpPr>
            <p:nvPr/>
          </p:nvSpPr>
          <p:spPr bwMode="auto">
            <a:xfrm>
              <a:off x="5662" y="3598"/>
              <a:ext cx="113"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34" name="Rectangle 31"/>
            <p:cNvSpPr>
              <a:spLocks noChangeArrowheads="1"/>
            </p:cNvSpPr>
            <p:nvPr/>
          </p:nvSpPr>
          <p:spPr bwMode="auto">
            <a:xfrm>
              <a:off x="5696" y="3598"/>
              <a:ext cx="113"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35" name="Rectangle 32"/>
            <p:cNvSpPr>
              <a:spLocks noChangeArrowheads="1"/>
            </p:cNvSpPr>
            <p:nvPr/>
          </p:nvSpPr>
          <p:spPr bwMode="auto">
            <a:xfrm>
              <a:off x="5729" y="3598"/>
              <a:ext cx="116"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000000"/>
                  </a:solidFill>
                  <a:effectLst/>
                  <a:latin typeface="Calibri" panose="020F0502020204030204" pitchFamily="34" charset="0"/>
                </a:rPr>
                <a:t>I</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36" name="Rectangle 33"/>
            <p:cNvSpPr>
              <a:spLocks noChangeArrowheads="1"/>
            </p:cNvSpPr>
            <p:nvPr/>
          </p:nvSpPr>
          <p:spPr bwMode="auto">
            <a:xfrm>
              <a:off x="5765" y="3598"/>
              <a:ext cx="118"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000000"/>
                  </a:solidFill>
                  <a:effectLst/>
                  <a:latin typeface="Calibri" panose="020F0502020204030204" pitchFamily="34" charset="0"/>
                </a:rPr>
                <a:t> 3</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37" name="Rectangle 34"/>
            <p:cNvSpPr>
              <a:spLocks noChangeArrowheads="1"/>
            </p:cNvSpPr>
            <p:nvPr/>
          </p:nvSpPr>
          <p:spPr bwMode="auto">
            <a:xfrm>
              <a:off x="5841" y="3598"/>
              <a:ext cx="1473"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38" name="Rectangle 35"/>
            <p:cNvSpPr>
              <a:spLocks noChangeArrowheads="1"/>
            </p:cNvSpPr>
            <p:nvPr/>
          </p:nvSpPr>
          <p:spPr bwMode="auto">
            <a:xfrm>
              <a:off x="7208" y="3588"/>
              <a:ext cx="126"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100" b="1" i="0" u="none" strike="noStrike" cap="none" normalizeH="0" baseline="0" dirty="0">
                  <a:ln>
                    <a:noFill/>
                  </a:ln>
                  <a:solidFill>
                    <a:srgbClr val="000000"/>
                  </a:solidFill>
                  <a:effectLst/>
                  <a:latin typeface="Calibri" panose="020F0502020204030204" pitchFamily="34" charset="0"/>
                </a:rPr>
                <a:t>I</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39" name="Rectangle 36"/>
            <p:cNvSpPr>
              <a:spLocks noChangeArrowheads="1"/>
            </p:cNvSpPr>
            <p:nvPr/>
          </p:nvSpPr>
          <p:spPr bwMode="auto">
            <a:xfrm>
              <a:off x="7251" y="3598"/>
              <a:ext cx="113"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40" name="Freeform 37"/>
            <p:cNvSpPr>
              <a:spLocks/>
            </p:cNvSpPr>
            <p:nvPr/>
          </p:nvSpPr>
          <p:spPr bwMode="auto">
            <a:xfrm>
              <a:off x="5585" y="1613"/>
              <a:ext cx="1499" cy="1408"/>
            </a:xfrm>
            <a:custGeom>
              <a:avLst/>
              <a:gdLst>
                <a:gd name="T0" fmla="*/ 0 w 1499"/>
                <a:gd name="T1" fmla="*/ 0 h 1408"/>
                <a:gd name="T2" fmla="*/ 561 w 1499"/>
                <a:gd name="T3" fmla="*/ 1111 h 1408"/>
                <a:gd name="T4" fmla="*/ 1499 w 1499"/>
                <a:gd name="T5" fmla="*/ 1408 h 1408"/>
              </a:gdLst>
              <a:ahLst/>
              <a:cxnLst>
                <a:cxn ang="0">
                  <a:pos x="T0" y="T1"/>
                </a:cxn>
                <a:cxn ang="0">
                  <a:pos x="T2" y="T3"/>
                </a:cxn>
                <a:cxn ang="0">
                  <a:pos x="T4" y="T5"/>
                </a:cxn>
              </a:cxnLst>
              <a:rect l="0" t="0" r="r" b="b"/>
              <a:pathLst>
                <a:path w="1499" h="1408">
                  <a:moveTo>
                    <a:pt x="0" y="0"/>
                  </a:moveTo>
                  <a:cubicBezTo>
                    <a:pt x="155" y="438"/>
                    <a:pt x="311" y="876"/>
                    <a:pt x="561" y="1111"/>
                  </a:cubicBezTo>
                  <a:cubicBezTo>
                    <a:pt x="811" y="1345"/>
                    <a:pt x="1155" y="1377"/>
                    <a:pt x="1499" y="1408"/>
                  </a:cubicBezTo>
                </a:path>
              </a:pathLst>
            </a:custGeom>
            <a:noFill/>
            <a:ln w="25400" cap="flat">
              <a:solidFill>
                <a:srgbClr val="7030A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AT" dirty="0"/>
            </a:p>
          </p:txBody>
        </p:sp>
        <p:sp>
          <p:nvSpPr>
            <p:cNvPr id="41" name="Freeform 38"/>
            <p:cNvSpPr>
              <a:spLocks/>
            </p:cNvSpPr>
            <p:nvPr/>
          </p:nvSpPr>
          <p:spPr bwMode="auto">
            <a:xfrm>
              <a:off x="4789" y="1671"/>
              <a:ext cx="1923" cy="1607"/>
            </a:xfrm>
            <a:custGeom>
              <a:avLst/>
              <a:gdLst>
                <a:gd name="T0" fmla="*/ 0 w 1923"/>
                <a:gd name="T1" fmla="*/ 0 h 1607"/>
                <a:gd name="T2" fmla="*/ 720 w 1923"/>
                <a:gd name="T3" fmla="*/ 1268 h 1607"/>
                <a:gd name="T4" fmla="*/ 1923 w 1923"/>
                <a:gd name="T5" fmla="*/ 1607 h 1607"/>
              </a:gdLst>
              <a:ahLst/>
              <a:cxnLst>
                <a:cxn ang="0">
                  <a:pos x="T0" y="T1"/>
                </a:cxn>
                <a:cxn ang="0">
                  <a:pos x="T2" y="T3"/>
                </a:cxn>
                <a:cxn ang="0">
                  <a:pos x="T4" y="T5"/>
                </a:cxn>
              </a:cxnLst>
              <a:rect l="0" t="0" r="r" b="b"/>
              <a:pathLst>
                <a:path w="1923" h="1607">
                  <a:moveTo>
                    <a:pt x="0" y="0"/>
                  </a:moveTo>
                  <a:cubicBezTo>
                    <a:pt x="200" y="500"/>
                    <a:pt x="400" y="1000"/>
                    <a:pt x="720" y="1268"/>
                  </a:cubicBezTo>
                  <a:cubicBezTo>
                    <a:pt x="1041" y="1536"/>
                    <a:pt x="1482" y="1571"/>
                    <a:pt x="1923" y="1607"/>
                  </a:cubicBezTo>
                </a:path>
              </a:pathLst>
            </a:custGeom>
            <a:noFill/>
            <a:ln w="25400" cap="flat">
              <a:solidFill>
                <a:srgbClr val="7030A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AT" dirty="0"/>
            </a:p>
          </p:txBody>
        </p:sp>
        <p:sp>
          <p:nvSpPr>
            <p:cNvPr id="42" name="Freeform 39"/>
            <p:cNvSpPr>
              <a:spLocks noEditPoints="1"/>
            </p:cNvSpPr>
            <p:nvPr/>
          </p:nvSpPr>
          <p:spPr bwMode="auto">
            <a:xfrm>
              <a:off x="4436" y="3459"/>
              <a:ext cx="2840" cy="67"/>
            </a:xfrm>
            <a:custGeom>
              <a:avLst/>
              <a:gdLst>
                <a:gd name="T0" fmla="*/ 0 w 2840"/>
                <a:gd name="T1" fmla="*/ 40 h 67"/>
                <a:gd name="T2" fmla="*/ 2787 w 2840"/>
                <a:gd name="T3" fmla="*/ 40 h 67"/>
                <a:gd name="T4" fmla="*/ 2787 w 2840"/>
                <a:gd name="T5" fmla="*/ 28 h 67"/>
                <a:gd name="T6" fmla="*/ 0 w 2840"/>
                <a:gd name="T7" fmla="*/ 28 h 67"/>
                <a:gd name="T8" fmla="*/ 0 w 2840"/>
                <a:gd name="T9" fmla="*/ 40 h 67"/>
                <a:gd name="T10" fmla="*/ 2776 w 2840"/>
                <a:gd name="T11" fmla="*/ 67 h 67"/>
                <a:gd name="T12" fmla="*/ 2840 w 2840"/>
                <a:gd name="T13" fmla="*/ 34 h 67"/>
                <a:gd name="T14" fmla="*/ 2776 w 2840"/>
                <a:gd name="T15" fmla="*/ 0 h 67"/>
                <a:gd name="T16" fmla="*/ 2776 w 2840"/>
                <a:gd name="T17" fmla="*/ 67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40" h="67">
                  <a:moveTo>
                    <a:pt x="0" y="40"/>
                  </a:moveTo>
                  <a:lnTo>
                    <a:pt x="2787" y="40"/>
                  </a:lnTo>
                  <a:lnTo>
                    <a:pt x="2787" y="28"/>
                  </a:lnTo>
                  <a:lnTo>
                    <a:pt x="0" y="28"/>
                  </a:lnTo>
                  <a:lnTo>
                    <a:pt x="0" y="40"/>
                  </a:lnTo>
                  <a:close/>
                  <a:moveTo>
                    <a:pt x="2776" y="67"/>
                  </a:moveTo>
                  <a:lnTo>
                    <a:pt x="2840" y="34"/>
                  </a:lnTo>
                  <a:lnTo>
                    <a:pt x="2776" y="0"/>
                  </a:lnTo>
                  <a:lnTo>
                    <a:pt x="2776" y="67"/>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AT" dirty="0"/>
            </a:p>
          </p:txBody>
        </p:sp>
        <p:sp>
          <p:nvSpPr>
            <p:cNvPr id="43" name="Freeform 40"/>
            <p:cNvSpPr>
              <a:spLocks noEditPoints="1"/>
            </p:cNvSpPr>
            <p:nvPr/>
          </p:nvSpPr>
          <p:spPr bwMode="auto">
            <a:xfrm>
              <a:off x="4411" y="1020"/>
              <a:ext cx="63" cy="2467"/>
            </a:xfrm>
            <a:custGeom>
              <a:avLst/>
              <a:gdLst>
                <a:gd name="T0" fmla="*/ 37 w 63"/>
                <a:gd name="T1" fmla="*/ 2467 h 2467"/>
                <a:gd name="T2" fmla="*/ 37 w 63"/>
                <a:gd name="T3" fmla="*/ 55 h 2467"/>
                <a:gd name="T4" fmla="*/ 26 w 63"/>
                <a:gd name="T5" fmla="*/ 55 h 2467"/>
                <a:gd name="T6" fmla="*/ 26 w 63"/>
                <a:gd name="T7" fmla="*/ 2467 h 2467"/>
                <a:gd name="T8" fmla="*/ 37 w 63"/>
                <a:gd name="T9" fmla="*/ 2467 h 2467"/>
                <a:gd name="T10" fmla="*/ 63 w 63"/>
                <a:gd name="T11" fmla="*/ 67 h 2467"/>
                <a:gd name="T12" fmla="*/ 31 w 63"/>
                <a:gd name="T13" fmla="*/ 0 h 2467"/>
                <a:gd name="T14" fmla="*/ 0 w 63"/>
                <a:gd name="T15" fmla="*/ 67 h 2467"/>
                <a:gd name="T16" fmla="*/ 63 w 63"/>
                <a:gd name="T17" fmla="*/ 67 h 24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3" h="2467">
                  <a:moveTo>
                    <a:pt x="37" y="2467"/>
                  </a:moveTo>
                  <a:lnTo>
                    <a:pt x="37" y="55"/>
                  </a:lnTo>
                  <a:lnTo>
                    <a:pt x="26" y="55"/>
                  </a:lnTo>
                  <a:lnTo>
                    <a:pt x="26" y="2467"/>
                  </a:lnTo>
                  <a:lnTo>
                    <a:pt x="37" y="2467"/>
                  </a:lnTo>
                  <a:close/>
                  <a:moveTo>
                    <a:pt x="63" y="67"/>
                  </a:moveTo>
                  <a:lnTo>
                    <a:pt x="31" y="0"/>
                  </a:lnTo>
                  <a:lnTo>
                    <a:pt x="0" y="67"/>
                  </a:lnTo>
                  <a:lnTo>
                    <a:pt x="63" y="67"/>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AT" dirty="0"/>
            </a:p>
          </p:txBody>
        </p:sp>
        <p:sp>
          <p:nvSpPr>
            <p:cNvPr id="44" name="Freeform 41"/>
            <p:cNvSpPr>
              <a:spLocks/>
            </p:cNvSpPr>
            <p:nvPr/>
          </p:nvSpPr>
          <p:spPr bwMode="auto">
            <a:xfrm>
              <a:off x="5290" y="2717"/>
              <a:ext cx="90" cy="85"/>
            </a:xfrm>
            <a:custGeom>
              <a:avLst/>
              <a:gdLst>
                <a:gd name="T0" fmla="*/ 0 w 90"/>
                <a:gd name="T1" fmla="*/ 22 h 85"/>
                <a:gd name="T2" fmla="*/ 17 w 90"/>
                <a:gd name="T3" fmla="*/ 0 h 85"/>
                <a:gd name="T4" fmla="*/ 45 w 90"/>
                <a:gd name="T5" fmla="*/ 24 h 85"/>
                <a:gd name="T6" fmla="*/ 72 w 90"/>
                <a:gd name="T7" fmla="*/ 0 h 85"/>
                <a:gd name="T8" fmla="*/ 90 w 90"/>
                <a:gd name="T9" fmla="*/ 22 h 85"/>
                <a:gd name="T10" fmla="*/ 66 w 90"/>
                <a:gd name="T11" fmla="*/ 43 h 85"/>
                <a:gd name="T12" fmla="*/ 90 w 90"/>
                <a:gd name="T13" fmla="*/ 63 h 85"/>
                <a:gd name="T14" fmla="*/ 72 w 90"/>
                <a:gd name="T15" fmla="*/ 85 h 85"/>
                <a:gd name="T16" fmla="*/ 45 w 90"/>
                <a:gd name="T17" fmla="*/ 61 h 85"/>
                <a:gd name="T18" fmla="*/ 17 w 90"/>
                <a:gd name="T19" fmla="*/ 85 h 85"/>
                <a:gd name="T20" fmla="*/ 0 w 90"/>
                <a:gd name="T21" fmla="*/ 63 h 85"/>
                <a:gd name="T22" fmla="*/ 24 w 90"/>
                <a:gd name="T23" fmla="*/ 43 h 85"/>
                <a:gd name="T24" fmla="*/ 0 w 90"/>
                <a:gd name="T25" fmla="*/ 22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 h="85">
                  <a:moveTo>
                    <a:pt x="0" y="22"/>
                  </a:moveTo>
                  <a:lnTo>
                    <a:pt x="17" y="0"/>
                  </a:lnTo>
                  <a:lnTo>
                    <a:pt x="45" y="24"/>
                  </a:lnTo>
                  <a:lnTo>
                    <a:pt x="72" y="0"/>
                  </a:lnTo>
                  <a:lnTo>
                    <a:pt x="90" y="22"/>
                  </a:lnTo>
                  <a:lnTo>
                    <a:pt x="66" y="43"/>
                  </a:lnTo>
                  <a:lnTo>
                    <a:pt x="90" y="63"/>
                  </a:lnTo>
                  <a:lnTo>
                    <a:pt x="72" y="85"/>
                  </a:lnTo>
                  <a:lnTo>
                    <a:pt x="45" y="61"/>
                  </a:lnTo>
                  <a:lnTo>
                    <a:pt x="17" y="85"/>
                  </a:lnTo>
                  <a:lnTo>
                    <a:pt x="0" y="63"/>
                  </a:lnTo>
                  <a:lnTo>
                    <a:pt x="24" y="43"/>
                  </a:lnTo>
                  <a:lnTo>
                    <a:pt x="0" y="2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45" name="Freeform 42"/>
            <p:cNvSpPr>
              <a:spLocks/>
            </p:cNvSpPr>
            <p:nvPr/>
          </p:nvSpPr>
          <p:spPr bwMode="auto">
            <a:xfrm>
              <a:off x="5290" y="2717"/>
              <a:ext cx="90" cy="85"/>
            </a:xfrm>
            <a:custGeom>
              <a:avLst/>
              <a:gdLst>
                <a:gd name="T0" fmla="*/ 0 w 90"/>
                <a:gd name="T1" fmla="*/ 22 h 85"/>
                <a:gd name="T2" fmla="*/ 17 w 90"/>
                <a:gd name="T3" fmla="*/ 0 h 85"/>
                <a:gd name="T4" fmla="*/ 45 w 90"/>
                <a:gd name="T5" fmla="*/ 24 h 85"/>
                <a:gd name="T6" fmla="*/ 72 w 90"/>
                <a:gd name="T7" fmla="*/ 0 h 85"/>
                <a:gd name="T8" fmla="*/ 90 w 90"/>
                <a:gd name="T9" fmla="*/ 22 h 85"/>
                <a:gd name="T10" fmla="*/ 66 w 90"/>
                <a:gd name="T11" fmla="*/ 43 h 85"/>
                <a:gd name="T12" fmla="*/ 90 w 90"/>
                <a:gd name="T13" fmla="*/ 63 h 85"/>
                <a:gd name="T14" fmla="*/ 72 w 90"/>
                <a:gd name="T15" fmla="*/ 85 h 85"/>
                <a:gd name="T16" fmla="*/ 45 w 90"/>
                <a:gd name="T17" fmla="*/ 61 h 85"/>
                <a:gd name="T18" fmla="*/ 17 w 90"/>
                <a:gd name="T19" fmla="*/ 85 h 85"/>
                <a:gd name="T20" fmla="*/ 0 w 90"/>
                <a:gd name="T21" fmla="*/ 63 h 85"/>
                <a:gd name="T22" fmla="*/ 24 w 90"/>
                <a:gd name="T23" fmla="*/ 43 h 85"/>
                <a:gd name="T24" fmla="*/ 0 w 90"/>
                <a:gd name="T25" fmla="*/ 22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 h="85">
                  <a:moveTo>
                    <a:pt x="0" y="22"/>
                  </a:moveTo>
                  <a:lnTo>
                    <a:pt x="17" y="0"/>
                  </a:lnTo>
                  <a:lnTo>
                    <a:pt x="45" y="24"/>
                  </a:lnTo>
                  <a:lnTo>
                    <a:pt x="72" y="0"/>
                  </a:lnTo>
                  <a:lnTo>
                    <a:pt x="90" y="22"/>
                  </a:lnTo>
                  <a:lnTo>
                    <a:pt x="66" y="43"/>
                  </a:lnTo>
                  <a:lnTo>
                    <a:pt x="90" y="63"/>
                  </a:lnTo>
                  <a:lnTo>
                    <a:pt x="72" y="85"/>
                  </a:lnTo>
                  <a:lnTo>
                    <a:pt x="45" y="61"/>
                  </a:lnTo>
                  <a:lnTo>
                    <a:pt x="17" y="85"/>
                  </a:lnTo>
                  <a:lnTo>
                    <a:pt x="0" y="63"/>
                  </a:lnTo>
                  <a:lnTo>
                    <a:pt x="24" y="43"/>
                  </a:lnTo>
                  <a:lnTo>
                    <a:pt x="0" y="22"/>
                  </a:lnTo>
                  <a:close/>
                </a:path>
              </a:pathLst>
            </a:custGeom>
            <a:noFill/>
            <a:ln w="1587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AT" dirty="0"/>
            </a:p>
          </p:txBody>
        </p:sp>
        <p:sp>
          <p:nvSpPr>
            <p:cNvPr id="46" name="Freeform 43"/>
            <p:cNvSpPr>
              <a:spLocks noEditPoints="1"/>
            </p:cNvSpPr>
            <p:nvPr/>
          </p:nvSpPr>
          <p:spPr bwMode="auto">
            <a:xfrm>
              <a:off x="4437" y="2755"/>
              <a:ext cx="898" cy="5"/>
            </a:xfrm>
            <a:custGeom>
              <a:avLst/>
              <a:gdLst>
                <a:gd name="T0" fmla="*/ 898 w 898"/>
                <a:gd name="T1" fmla="*/ 5 h 5"/>
                <a:gd name="T2" fmla="*/ 863 w 898"/>
                <a:gd name="T3" fmla="*/ 5 h 5"/>
                <a:gd name="T4" fmla="*/ 842 w 898"/>
                <a:gd name="T5" fmla="*/ 0 h 5"/>
                <a:gd name="T6" fmla="*/ 837 w 898"/>
                <a:gd name="T7" fmla="*/ 0 h 5"/>
                <a:gd name="T8" fmla="*/ 837 w 898"/>
                <a:gd name="T9" fmla="*/ 0 h 5"/>
                <a:gd name="T10" fmla="*/ 817 w 898"/>
                <a:gd name="T11" fmla="*/ 5 h 5"/>
                <a:gd name="T12" fmla="*/ 782 w 898"/>
                <a:gd name="T13" fmla="*/ 5 h 5"/>
                <a:gd name="T14" fmla="*/ 761 w 898"/>
                <a:gd name="T15" fmla="*/ 0 h 5"/>
                <a:gd name="T16" fmla="*/ 756 w 898"/>
                <a:gd name="T17" fmla="*/ 0 h 5"/>
                <a:gd name="T18" fmla="*/ 756 w 898"/>
                <a:gd name="T19" fmla="*/ 0 h 5"/>
                <a:gd name="T20" fmla="*/ 736 w 898"/>
                <a:gd name="T21" fmla="*/ 5 h 5"/>
                <a:gd name="T22" fmla="*/ 701 w 898"/>
                <a:gd name="T23" fmla="*/ 5 h 5"/>
                <a:gd name="T24" fmla="*/ 680 w 898"/>
                <a:gd name="T25" fmla="*/ 0 h 5"/>
                <a:gd name="T26" fmla="*/ 675 w 898"/>
                <a:gd name="T27" fmla="*/ 0 h 5"/>
                <a:gd name="T28" fmla="*/ 675 w 898"/>
                <a:gd name="T29" fmla="*/ 0 h 5"/>
                <a:gd name="T30" fmla="*/ 655 w 898"/>
                <a:gd name="T31" fmla="*/ 5 h 5"/>
                <a:gd name="T32" fmla="*/ 620 w 898"/>
                <a:gd name="T33" fmla="*/ 5 h 5"/>
                <a:gd name="T34" fmla="*/ 600 w 898"/>
                <a:gd name="T35" fmla="*/ 0 h 5"/>
                <a:gd name="T36" fmla="*/ 595 w 898"/>
                <a:gd name="T37" fmla="*/ 0 h 5"/>
                <a:gd name="T38" fmla="*/ 595 w 898"/>
                <a:gd name="T39" fmla="*/ 0 h 5"/>
                <a:gd name="T40" fmla="*/ 574 w 898"/>
                <a:gd name="T41" fmla="*/ 5 h 5"/>
                <a:gd name="T42" fmla="*/ 539 w 898"/>
                <a:gd name="T43" fmla="*/ 5 h 5"/>
                <a:gd name="T44" fmla="*/ 519 w 898"/>
                <a:gd name="T45" fmla="*/ 0 h 5"/>
                <a:gd name="T46" fmla="*/ 514 w 898"/>
                <a:gd name="T47" fmla="*/ 0 h 5"/>
                <a:gd name="T48" fmla="*/ 514 w 898"/>
                <a:gd name="T49" fmla="*/ 0 h 5"/>
                <a:gd name="T50" fmla="*/ 493 w 898"/>
                <a:gd name="T51" fmla="*/ 5 h 5"/>
                <a:gd name="T52" fmla="*/ 458 w 898"/>
                <a:gd name="T53" fmla="*/ 5 h 5"/>
                <a:gd name="T54" fmla="*/ 438 w 898"/>
                <a:gd name="T55" fmla="*/ 0 h 5"/>
                <a:gd name="T56" fmla="*/ 433 w 898"/>
                <a:gd name="T57" fmla="*/ 0 h 5"/>
                <a:gd name="T58" fmla="*/ 433 w 898"/>
                <a:gd name="T59" fmla="*/ 0 h 5"/>
                <a:gd name="T60" fmla="*/ 413 w 898"/>
                <a:gd name="T61" fmla="*/ 5 h 5"/>
                <a:gd name="T62" fmla="*/ 377 w 898"/>
                <a:gd name="T63" fmla="*/ 5 h 5"/>
                <a:gd name="T64" fmla="*/ 357 w 898"/>
                <a:gd name="T65" fmla="*/ 0 h 5"/>
                <a:gd name="T66" fmla="*/ 352 w 898"/>
                <a:gd name="T67" fmla="*/ 0 h 5"/>
                <a:gd name="T68" fmla="*/ 352 w 898"/>
                <a:gd name="T69" fmla="*/ 0 h 5"/>
                <a:gd name="T70" fmla="*/ 332 w 898"/>
                <a:gd name="T71" fmla="*/ 5 h 5"/>
                <a:gd name="T72" fmla="*/ 296 w 898"/>
                <a:gd name="T73" fmla="*/ 5 h 5"/>
                <a:gd name="T74" fmla="*/ 276 w 898"/>
                <a:gd name="T75" fmla="*/ 0 h 5"/>
                <a:gd name="T76" fmla="*/ 271 w 898"/>
                <a:gd name="T77" fmla="*/ 0 h 5"/>
                <a:gd name="T78" fmla="*/ 271 w 898"/>
                <a:gd name="T79" fmla="*/ 0 h 5"/>
                <a:gd name="T80" fmla="*/ 251 w 898"/>
                <a:gd name="T81" fmla="*/ 5 h 5"/>
                <a:gd name="T82" fmla="*/ 215 w 898"/>
                <a:gd name="T83" fmla="*/ 5 h 5"/>
                <a:gd name="T84" fmla="*/ 195 w 898"/>
                <a:gd name="T85" fmla="*/ 0 h 5"/>
                <a:gd name="T86" fmla="*/ 190 w 898"/>
                <a:gd name="T87" fmla="*/ 0 h 5"/>
                <a:gd name="T88" fmla="*/ 190 w 898"/>
                <a:gd name="T89" fmla="*/ 0 h 5"/>
                <a:gd name="T90" fmla="*/ 170 w 898"/>
                <a:gd name="T91" fmla="*/ 5 h 5"/>
                <a:gd name="T92" fmla="*/ 134 w 898"/>
                <a:gd name="T93" fmla="*/ 5 h 5"/>
                <a:gd name="T94" fmla="*/ 114 w 898"/>
                <a:gd name="T95" fmla="*/ 0 h 5"/>
                <a:gd name="T96" fmla="*/ 109 w 898"/>
                <a:gd name="T97" fmla="*/ 0 h 5"/>
                <a:gd name="T98" fmla="*/ 109 w 898"/>
                <a:gd name="T99" fmla="*/ 0 h 5"/>
                <a:gd name="T100" fmla="*/ 89 w 898"/>
                <a:gd name="T101" fmla="*/ 5 h 5"/>
                <a:gd name="T102" fmla="*/ 54 w 898"/>
                <a:gd name="T103" fmla="*/ 5 h 5"/>
                <a:gd name="T104" fmla="*/ 33 w 898"/>
                <a:gd name="T105" fmla="*/ 0 h 5"/>
                <a:gd name="T106" fmla="*/ 28 w 898"/>
                <a:gd name="T107" fmla="*/ 0 h 5"/>
                <a:gd name="T108" fmla="*/ 28 w 898"/>
                <a:gd name="T109" fmla="*/ 0 h 5"/>
                <a:gd name="T110" fmla="*/ 8 w 898"/>
                <a:gd name="T111" fmla="*/ 5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898" h="5">
                  <a:moveTo>
                    <a:pt x="898" y="0"/>
                  </a:moveTo>
                  <a:lnTo>
                    <a:pt x="883" y="0"/>
                  </a:lnTo>
                  <a:lnTo>
                    <a:pt x="883" y="5"/>
                  </a:lnTo>
                  <a:lnTo>
                    <a:pt x="898" y="5"/>
                  </a:lnTo>
                  <a:lnTo>
                    <a:pt x="898" y="0"/>
                  </a:lnTo>
                  <a:close/>
                  <a:moveTo>
                    <a:pt x="878" y="0"/>
                  </a:moveTo>
                  <a:lnTo>
                    <a:pt x="863" y="0"/>
                  </a:lnTo>
                  <a:lnTo>
                    <a:pt x="863" y="5"/>
                  </a:lnTo>
                  <a:lnTo>
                    <a:pt x="878" y="5"/>
                  </a:lnTo>
                  <a:lnTo>
                    <a:pt x="878" y="0"/>
                  </a:lnTo>
                  <a:close/>
                  <a:moveTo>
                    <a:pt x="857" y="0"/>
                  </a:moveTo>
                  <a:lnTo>
                    <a:pt x="842" y="0"/>
                  </a:lnTo>
                  <a:lnTo>
                    <a:pt x="842" y="5"/>
                  </a:lnTo>
                  <a:lnTo>
                    <a:pt x="857" y="5"/>
                  </a:lnTo>
                  <a:lnTo>
                    <a:pt x="857" y="0"/>
                  </a:lnTo>
                  <a:close/>
                  <a:moveTo>
                    <a:pt x="837" y="0"/>
                  </a:moveTo>
                  <a:lnTo>
                    <a:pt x="822" y="0"/>
                  </a:lnTo>
                  <a:lnTo>
                    <a:pt x="822" y="5"/>
                  </a:lnTo>
                  <a:lnTo>
                    <a:pt x="837" y="5"/>
                  </a:lnTo>
                  <a:lnTo>
                    <a:pt x="837" y="0"/>
                  </a:lnTo>
                  <a:close/>
                  <a:moveTo>
                    <a:pt x="817" y="0"/>
                  </a:moveTo>
                  <a:lnTo>
                    <a:pt x="802" y="0"/>
                  </a:lnTo>
                  <a:lnTo>
                    <a:pt x="802" y="5"/>
                  </a:lnTo>
                  <a:lnTo>
                    <a:pt x="817" y="5"/>
                  </a:lnTo>
                  <a:lnTo>
                    <a:pt x="817" y="0"/>
                  </a:lnTo>
                  <a:close/>
                  <a:moveTo>
                    <a:pt x="797" y="0"/>
                  </a:moveTo>
                  <a:lnTo>
                    <a:pt x="782" y="0"/>
                  </a:lnTo>
                  <a:lnTo>
                    <a:pt x="782" y="5"/>
                  </a:lnTo>
                  <a:lnTo>
                    <a:pt x="797" y="5"/>
                  </a:lnTo>
                  <a:lnTo>
                    <a:pt x="797" y="0"/>
                  </a:lnTo>
                  <a:close/>
                  <a:moveTo>
                    <a:pt x="777" y="0"/>
                  </a:moveTo>
                  <a:lnTo>
                    <a:pt x="761" y="0"/>
                  </a:lnTo>
                  <a:lnTo>
                    <a:pt x="761" y="5"/>
                  </a:lnTo>
                  <a:lnTo>
                    <a:pt x="777" y="5"/>
                  </a:lnTo>
                  <a:lnTo>
                    <a:pt x="777" y="0"/>
                  </a:lnTo>
                  <a:close/>
                  <a:moveTo>
                    <a:pt x="756" y="0"/>
                  </a:moveTo>
                  <a:lnTo>
                    <a:pt x="741" y="0"/>
                  </a:lnTo>
                  <a:lnTo>
                    <a:pt x="741" y="5"/>
                  </a:lnTo>
                  <a:lnTo>
                    <a:pt x="756" y="5"/>
                  </a:lnTo>
                  <a:lnTo>
                    <a:pt x="756" y="0"/>
                  </a:lnTo>
                  <a:close/>
                  <a:moveTo>
                    <a:pt x="736" y="0"/>
                  </a:moveTo>
                  <a:lnTo>
                    <a:pt x="721" y="0"/>
                  </a:lnTo>
                  <a:lnTo>
                    <a:pt x="721" y="5"/>
                  </a:lnTo>
                  <a:lnTo>
                    <a:pt x="736" y="5"/>
                  </a:lnTo>
                  <a:lnTo>
                    <a:pt x="736" y="0"/>
                  </a:lnTo>
                  <a:close/>
                  <a:moveTo>
                    <a:pt x="716" y="0"/>
                  </a:moveTo>
                  <a:lnTo>
                    <a:pt x="701" y="0"/>
                  </a:lnTo>
                  <a:lnTo>
                    <a:pt x="701" y="5"/>
                  </a:lnTo>
                  <a:lnTo>
                    <a:pt x="716" y="5"/>
                  </a:lnTo>
                  <a:lnTo>
                    <a:pt x="716" y="0"/>
                  </a:lnTo>
                  <a:close/>
                  <a:moveTo>
                    <a:pt x="696" y="0"/>
                  </a:moveTo>
                  <a:lnTo>
                    <a:pt x="680" y="0"/>
                  </a:lnTo>
                  <a:lnTo>
                    <a:pt x="680" y="5"/>
                  </a:lnTo>
                  <a:lnTo>
                    <a:pt x="696" y="5"/>
                  </a:lnTo>
                  <a:lnTo>
                    <a:pt x="696" y="0"/>
                  </a:lnTo>
                  <a:close/>
                  <a:moveTo>
                    <a:pt x="675" y="0"/>
                  </a:moveTo>
                  <a:lnTo>
                    <a:pt x="660" y="0"/>
                  </a:lnTo>
                  <a:lnTo>
                    <a:pt x="660" y="5"/>
                  </a:lnTo>
                  <a:lnTo>
                    <a:pt x="675" y="5"/>
                  </a:lnTo>
                  <a:lnTo>
                    <a:pt x="675" y="0"/>
                  </a:lnTo>
                  <a:close/>
                  <a:moveTo>
                    <a:pt x="655" y="0"/>
                  </a:moveTo>
                  <a:lnTo>
                    <a:pt x="640" y="0"/>
                  </a:lnTo>
                  <a:lnTo>
                    <a:pt x="640" y="5"/>
                  </a:lnTo>
                  <a:lnTo>
                    <a:pt x="655" y="5"/>
                  </a:lnTo>
                  <a:lnTo>
                    <a:pt x="655" y="0"/>
                  </a:lnTo>
                  <a:close/>
                  <a:moveTo>
                    <a:pt x="635" y="0"/>
                  </a:moveTo>
                  <a:lnTo>
                    <a:pt x="620" y="0"/>
                  </a:lnTo>
                  <a:lnTo>
                    <a:pt x="620" y="5"/>
                  </a:lnTo>
                  <a:lnTo>
                    <a:pt x="635" y="5"/>
                  </a:lnTo>
                  <a:lnTo>
                    <a:pt x="635" y="0"/>
                  </a:lnTo>
                  <a:close/>
                  <a:moveTo>
                    <a:pt x="615" y="0"/>
                  </a:moveTo>
                  <a:lnTo>
                    <a:pt x="600" y="0"/>
                  </a:lnTo>
                  <a:lnTo>
                    <a:pt x="600" y="5"/>
                  </a:lnTo>
                  <a:lnTo>
                    <a:pt x="615" y="5"/>
                  </a:lnTo>
                  <a:lnTo>
                    <a:pt x="615" y="0"/>
                  </a:lnTo>
                  <a:close/>
                  <a:moveTo>
                    <a:pt x="595" y="0"/>
                  </a:moveTo>
                  <a:lnTo>
                    <a:pt x="579" y="0"/>
                  </a:lnTo>
                  <a:lnTo>
                    <a:pt x="579" y="5"/>
                  </a:lnTo>
                  <a:lnTo>
                    <a:pt x="595" y="5"/>
                  </a:lnTo>
                  <a:lnTo>
                    <a:pt x="595" y="0"/>
                  </a:lnTo>
                  <a:close/>
                  <a:moveTo>
                    <a:pt x="574" y="0"/>
                  </a:moveTo>
                  <a:lnTo>
                    <a:pt x="559" y="0"/>
                  </a:lnTo>
                  <a:lnTo>
                    <a:pt x="559" y="5"/>
                  </a:lnTo>
                  <a:lnTo>
                    <a:pt x="574" y="5"/>
                  </a:lnTo>
                  <a:lnTo>
                    <a:pt x="574" y="0"/>
                  </a:lnTo>
                  <a:close/>
                  <a:moveTo>
                    <a:pt x="554" y="0"/>
                  </a:moveTo>
                  <a:lnTo>
                    <a:pt x="539" y="0"/>
                  </a:lnTo>
                  <a:lnTo>
                    <a:pt x="539" y="5"/>
                  </a:lnTo>
                  <a:lnTo>
                    <a:pt x="554" y="5"/>
                  </a:lnTo>
                  <a:lnTo>
                    <a:pt x="554" y="0"/>
                  </a:lnTo>
                  <a:close/>
                  <a:moveTo>
                    <a:pt x="534" y="0"/>
                  </a:moveTo>
                  <a:lnTo>
                    <a:pt x="519" y="0"/>
                  </a:lnTo>
                  <a:lnTo>
                    <a:pt x="519" y="5"/>
                  </a:lnTo>
                  <a:lnTo>
                    <a:pt x="534" y="5"/>
                  </a:lnTo>
                  <a:lnTo>
                    <a:pt x="534" y="0"/>
                  </a:lnTo>
                  <a:close/>
                  <a:moveTo>
                    <a:pt x="514" y="0"/>
                  </a:moveTo>
                  <a:lnTo>
                    <a:pt x="498" y="0"/>
                  </a:lnTo>
                  <a:lnTo>
                    <a:pt x="498" y="5"/>
                  </a:lnTo>
                  <a:lnTo>
                    <a:pt x="514" y="5"/>
                  </a:lnTo>
                  <a:lnTo>
                    <a:pt x="514" y="0"/>
                  </a:lnTo>
                  <a:close/>
                  <a:moveTo>
                    <a:pt x="493" y="0"/>
                  </a:moveTo>
                  <a:lnTo>
                    <a:pt x="478" y="0"/>
                  </a:lnTo>
                  <a:lnTo>
                    <a:pt x="478" y="5"/>
                  </a:lnTo>
                  <a:lnTo>
                    <a:pt x="493" y="5"/>
                  </a:lnTo>
                  <a:lnTo>
                    <a:pt x="493" y="0"/>
                  </a:lnTo>
                  <a:close/>
                  <a:moveTo>
                    <a:pt x="473" y="0"/>
                  </a:moveTo>
                  <a:lnTo>
                    <a:pt x="458" y="0"/>
                  </a:lnTo>
                  <a:lnTo>
                    <a:pt x="458" y="5"/>
                  </a:lnTo>
                  <a:lnTo>
                    <a:pt x="473" y="5"/>
                  </a:lnTo>
                  <a:lnTo>
                    <a:pt x="473" y="0"/>
                  </a:lnTo>
                  <a:close/>
                  <a:moveTo>
                    <a:pt x="453" y="0"/>
                  </a:moveTo>
                  <a:lnTo>
                    <a:pt x="438" y="0"/>
                  </a:lnTo>
                  <a:lnTo>
                    <a:pt x="438" y="5"/>
                  </a:lnTo>
                  <a:lnTo>
                    <a:pt x="453" y="5"/>
                  </a:lnTo>
                  <a:lnTo>
                    <a:pt x="453" y="0"/>
                  </a:lnTo>
                  <a:close/>
                  <a:moveTo>
                    <a:pt x="433" y="0"/>
                  </a:moveTo>
                  <a:lnTo>
                    <a:pt x="418" y="0"/>
                  </a:lnTo>
                  <a:lnTo>
                    <a:pt x="418" y="5"/>
                  </a:lnTo>
                  <a:lnTo>
                    <a:pt x="433" y="5"/>
                  </a:lnTo>
                  <a:lnTo>
                    <a:pt x="433" y="0"/>
                  </a:lnTo>
                  <a:close/>
                  <a:moveTo>
                    <a:pt x="413" y="0"/>
                  </a:moveTo>
                  <a:lnTo>
                    <a:pt x="397" y="0"/>
                  </a:lnTo>
                  <a:lnTo>
                    <a:pt x="397" y="5"/>
                  </a:lnTo>
                  <a:lnTo>
                    <a:pt x="413" y="5"/>
                  </a:lnTo>
                  <a:lnTo>
                    <a:pt x="413" y="0"/>
                  </a:lnTo>
                  <a:close/>
                  <a:moveTo>
                    <a:pt x="392" y="0"/>
                  </a:moveTo>
                  <a:lnTo>
                    <a:pt x="377" y="0"/>
                  </a:lnTo>
                  <a:lnTo>
                    <a:pt x="377" y="5"/>
                  </a:lnTo>
                  <a:lnTo>
                    <a:pt x="392" y="5"/>
                  </a:lnTo>
                  <a:lnTo>
                    <a:pt x="392" y="0"/>
                  </a:lnTo>
                  <a:close/>
                  <a:moveTo>
                    <a:pt x="372" y="0"/>
                  </a:moveTo>
                  <a:lnTo>
                    <a:pt x="357" y="0"/>
                  </a:lnTo>
                  <a:lnTo>
                    <a:pt x="357" y="5"/>
                  </a:lnTo>
                  <a:lnTo>
                    <a:pt x="372" y="5"/>
                  </a:lnTo>
                  <a:lnTo>
                    <a:pt x="372" y="0"/>
                  </a:lnTo>
                  <a:close/>
                  <a:moveTo>
                    <a:pt x="352" y="0"/>
                  </a:moveTo>
                  <a:lnTo>
                    <a:pt x="337" y="0"/>
                  </a:lnTo>
                  <a:lnTo>
                    <a:pt x="337" y="5"/>
                  </a:lnTo>
                  <a:lnTo>
                    <a:pt x="352" y="5"/>
                  </a:lnTo>
                  <a:lnTo>
                    <a:pt x="352" y="0"/>
                  </a:lnTo>
                  <a:close/>
                  <a:moveTo>
                    <a:pt x="332" y="0"/>
                  </a:moveTo>
                  <a:lnTo>
                    <a:pt x="316" y="0"/>
                  </a:lnTo>
                  <a:lnTo>
                    <a:pt x="316" y="5"/>
                  </a:lnTo>
                  <a:lnTo>
                    <a:pt x="332" y="5"/>
                  </a:lnTo>
                  <a:lnTo>
                    <a:pt x="332" y="0"/>
                  </a:lnTo>
                  <a:close/>
                  <a:moveTo>
                    <a:pt x="311" y="0"/>
                  </a:moveTo>
                  <a:lnTo>
                    <a:pt x="296" y="0"/>
                  </a:lnTo>
                  <a:lnTo>
                    <a:pt x="296" y="5"/>
                  </a:lnTo>
                  <a:lnTo>
                    <a:pt x="311" y="5"/>
                  </a:lnTo>
                  <a:lnTo>
                    <a:pt x="311" y="0"/>
                  </a:lnTo>
                  <a:close/>
                  <a:moveTo>
                    <a:pt x="291" y="0"/>
                  </a:moveTo>
                  <a:lnTo>
                    <a:pt x="276" y="0"/>
                  </a:lnTo>
                  <a:lnTo>
                    <a:pt x="276" y="5"/>
                  </a:lnTo>
                  <a:lnTo>
                    <a:pt x="291" y="5"/>
                  </a:lnTo>
                  <a:lnTo>
                    <a:pt x="291" y="0"/>
                  </a:lnTo>
                  <a:close/>
                  <a:moveTo>
                    <a:pt x="271" y="0"/>
                  </a:moveTo>
                  <a:lnTo>
                    <a:pt x="256" y="0"/>
                  </a:lnTo>
                  <a:lnTo>
                    <a:pt x="256" y="5"/>
                  </a:lnTo>
                  <a:lnTo>
                    <a:pt x="271" y="5"/>
                  </a:lnTo>
                  <a:lnTo>
                    <a:pt x="271" y="0"/>
                  </a:lnTo>
                  <a:close/>
                  <a:moveTo>
                    <a:pt x="251" y="0"/>
                  </a:moveTo>
                  <a:lnTo>
                    <a:pt x="236" y="0"/>
                  </a:lnTo>
                  <a:lnTo>
                    <a:pt x="236" y="5"/>
                  </a:lnTo>
                  <a:lnTo>
                    <a:pt x="251" y="5"/>
                  </a:lnTo>
                  <a:lnTo>
                    <a:pt x="251" y="0"/>
                  </a:lnTo>
                  <a:close/>
                  <a:moveTo>
                    <a:pt x="230" y="0"/>
                  </a:moveTo>
                  <a:lnTo>
                    <a:pt x="215" y="0"/>
                  </a:lnTo>
                  <a:lnTo>
                    <a:pt x="215" y="5"/>
                  </a:lnTo>
                  <a:lnTo>
                    <a:pt x="230" y="5"/>
                  </a:lnTo>
                  <a:lnTo>
                    <a:pt x="230" y="0"/>
                  </a:lnTo>
                  <a:close/>
                  <a:moveTo>
                    <a:pt x="210" y="0"/>
                  </a:moveTo>
                  <a:lnTo>
                    <a:pt x="195" y="0"/>
                  </a:lnTo>
                  <a:lnTo>
                    <a:pt x="195" y="5"/>
                  </a:lnTo>
                  <a:lnTo>
                    <a:pt x="210" y="5"/>
                  </a:lnTo>
                  <a:lnTo>
                    <a:pt x="210" y="0"/>
                  </a:lnTo>
                  <a:close/>
                  <a:moveTo>
                    <a:pt x="190" y="0"/>
                  </a:moveTo>
                  <a:lnTo>
                    <a:pt x="175" y="0"/>
                  </a:lnTo>
                  <a:lnTo>
                    <a:pt x="175" y="5"/>
                  </a:lnTo>
                  <a:lnTo>
                    <a:pt x="190" y="5"/>
                  </a:lnTo>
                  <a:lnTo>
                    <a:pt x="190" y="0"/>
                  </a:lnTo>
                  <a:close/>
                  <a:moveTo>
                    <a:pt x="170" y="0"/>
                  </a:moveTo>
                  <a:lnTo>
                    <a:pt x="155" y="0"/>
                  </a:lnTo>
                  <a:lnTo>
                    <a:pt x="155" y="5"/>
                  </a:lnTo>
                  <a:lnTo>
                    <a:pt x="170" y="5"/>
                  </a:lnTo>
                  <a:lnTo>
                    <a:pt x="170" y="0"/>
                  </a:lnTo>
                  <a:close/>
                  <a:moveTo>
                    <a:pt x="150" y="0"/>
                  </a:moveTo>
                  <a:lnTo>
                    <a:pt x="134" y="0"/>
                  </a:lnTo>
                  <a:lnTo>
                    <a:pt x="134" y="5"/>
                  </a:lnTo>
                  <a:lnTo>
                    <a:pt x="150" y="5"/>
                  </a:lnTo>
                  <a:lnTo>
                    <a:pt x="150" y="0"/>
                  </a:lnTo>
                  <a:close/>
                  <a:moveTo>
                    <a:pt x="129" y="0"/>
                  </a:moveTo>
                  <a:lnTo>
                    <a:pt x="114" y="0"/>
                  </a:lnTo>
                  <a:lnTo>
                    <a:pt x="114" y="5"/>
                  </a:lnTo>
                  <a:lnTo>
                    <a:pt x="129" y="5"/>
                  </a:lnTo>
                  <a:lnTo>
                    <a:pt x="129" y="0"/>
                  </a:lnTo>
                  <a:close/>
                  <a:moveTo>
                    <a:pt x="109" y="0"/>
                  </a:moveTo>
                  <a:lnTo>
                    <a:pt x="94" y="0"/>
                  </a:lnTo>
                  <a:lnTo>
                    <a:pt x="94" y="5"/>
                  </a:lnTo>
                  <a:lnTo>
                    <a:pt x="109" y="5"/>
                  </a:lnTo>
                  <a:lnTo>
                    <a:pt x="109" y="0"/>
                  </a:lnTo>
                  <a:close/>
                  <a:moveTo>
                    <a:pt x="89" y="0"/>
                  </a:moveTo>
                  <a:lnTo>
                    <a:pt x="74" y="0"/>
                  </a:lnTo>
                  <a:lnTo>
                    <a:pt x="74" y="5"/>
                  </a:lnTo>
                  <a:lnTo>
                    <a:pt x="89" y="5"/>
                  </a:lnTo>
                  <a:lnTo>
                    <a:pt x="89" y="0"/>
                  </a:lnTo>
                  <a:close/>
                  <a:moveTo>
                    <a:pt x="69" y="0"/>
                  </a:moveTo>
                  <a:lnTo>
                    <a:pt x="54" y="0"/>
                  </a:lnTo>
                  <a:lnTo>
                    <a:pt x="54" y="5"/>
                  </a:lnTo>
                  <a:lnTo>
                    <a:pt x="69" y="5"/>
                  </a:lnTo>
                  <a:lnTo>
                    <a:pt x="69" y="0"/>
                  </a:lnTo>
                  <a:close/>
                  <a:moveTo>
                    <a:pt x="48" y="0"/>
                  </a:moveTo>
                  <a:lnTo>
                    <a:pt x="33" y="0"/>
                  </a:lnTo>
                  <a:lnTo>
                    <a:pt x="33" y="5"/>
                  </a:lnTo>
                  <a:lnTo>
                    <a:pt x="48" y="5"/>
                  </a:lnTo>
                  <a:lnTo>
                    <a:pt x="48" y="0"/>
                  </a:lnTo>
                  <a:close/>
                  <a:moveTo>
                    <a:pt x="28" y="0"/>
                  </a:moveTo>
                  <a:lnTo>
                    <a:pt x="13" y="0"/>
                  </a:lnTo>
                  <a:lnTo>
                    <a:pt x="13" y="5"/>
                  </a:lnTo>
                  <a:lnTo>
                    <a:pt x="28" y="5"/>
                  </a:lnTo>
                  <a:lnTo>
                    <a:pt x="28" y="0"/>
                  </a:lnTo>
                  <a:close/>
                  <a:moveTo>
                    <a:pt x="8" y="0"/>
                  </a:moveTo>
                  <a:lnTo>
                    <a:pt x="0" y="0"/>
                  </a:lnTo>
                  <a:lnTo>
                    <a:pt x="0" y="5"/>
                  </a:lnTo>
                  <a:lnTo>
                    <a:pt x="8" y="5"/>
                  </a:lnTo>
                  <a:lnTo>
                    <a:pt x="8" y="0"/>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AT" dirty="0"/>
            </a:p>
          </p:txBody>
        </p:sp>
        <p:sp>
          <p:nvSpPr>
            <p:cNvPr id="47" name="Freeform 44"/>
            <p:cNvSpPr>
              <a:spLocks noEditPoints="1"/>
            </p:cNvSpPr>
            <p:nvPr/>
          </p:nvSpPr>
          <p:spPr bwMode="auto">
            <a:xfrm>
              <a:off x="4437" y="2028"/>
              <a:ext cx="1317" cy="5"/>
            </a:xfrm>
            <a:custGeom>
              <a:avLst/>
              <a:gdLst>
                <a:gd name="T0" fmla="*/ 1296 w 1317"/>
                <a:gd name="T1" fmla="*/ 5 h 5"/>
                <a:gd name="T2" fmla="*/ 1261 w 1317"/>
                <a:gd name="T3" fmla="*/ 5 h 5"/>
                <a:gd name="T4" fmla="*/ 1241 w 1317"/>
                <a:gd name="T5" fmla="*/ 0 h 5"/>
                <a:gd name="T6" fmla="*/ 1236 w 1317"/>
                <a:gd name="T7" fmla="*/ 0 h 5"/>
                <a:gd name="T8" fmla="*/ 1216 w 1317"/>
                <a:gd name="T9" fmla="*/ 5 h 5"/>
                <a:gd name="T10" fmla="*/ 1175 w 1317"/>
                <a:gd name="T11" fmla="*/ 5 h 5"/>
                <a:gd name="T12" fmla="*/ 1140 w 1317"/>
                <a:gd name="T13" fmla="*/ 5 h 5"/>
                <a:gd name="T14" fmla="*/ 1119 w 1317"/>
                <a:gd name="T15" fmla="*/ 0 h 5"/>
                <a:gd name="T16" fmla="*/ 1114 w 1317"/>
                <a:gd name="T17" fmla="*/ 0 h 5"/>
                <a:gd name="T18" fmla="*/ 1094 w 1317"/>
                <a:gd name="T19" fmla="*/ 5 h 5"/>
                <a:gd name="T20" fmla="*/ 1054 w 1317"/>
                <a:gd name="T21" fmla="*/ 5 h 5"/>
                <a:gd name="T22" fmla="*/ 1018 w 1317"/>
                <a:gd name="T23" fmla="*/ 5 h 5"/>
                <a:gd name="T24" fmla="*/ 998 w 1317"/>
                <a:gd name="T25" fmla="*/ 0 h 5"/>
                <a:gd name="T26" fmla="*/ 993 w 1317"/>
                <a:gd name="T27" fmla="*/ 0 h 5"/>
                <a:gd name="T28" fmla="*/ 973 w 1317"/>
                <a:gd name="T29" fmla="*/ 5 h 5"/>
                <a:gd name="T30" fmla="*/ 932 w 1317"/>
                <a:gd name="T31" fmla="*/ 5 h 5"/>
                <a:gd name="T32" fmla="*/ 897 w 1317"/>
                <a:gd name="T33" fmla="*/ 5 h 5"/>
                <a:gd name="T34" fmla="*/ 877 w 1317"/>
                <a:gd name="T35" fmla="*/ 0 h 5"/>
                <a:gd name="T36" fmla="*/ 872 w 1317"/>
                <a:gd name="T37" fmla="*/ 0 h 5"/>
                <a:gd name="T38" fmla="*/ 851 w 1317"/>
                <a:gd name="T39" fmla="*/ 5 h 5"/>
                <a:gd name="T40" fmla="*/ 811 w 1317"/>
                <a:gd name="T41" fmla="*/ 5 h 5"/>
                <a:gd name="T42" fmla="*/ 776 w 1317"/>
                <a:gd name="T43" fmla="*/ 5 h 5"/>
                <a:gd name="T44" fmla="*/ 755 w 1317"/>
                <a:gd name="T45" fmla="*/ 0 h 5"/>
                <a:gd name="T46" fmla="*/ 750 w 1317"/>
                <a:gd name="T47" fmla="*/ 0 h 5"/>
                <a:gd name="T48" fmla="*/ 730 w 1317"/>
                <a:gd name="T49" fmla="*/ 5 h 5"/>
                <a:gd name="T50" fmla="*/ 690 w 1317"/>
                <a:gd name="T51" fmla="*/ 5 h 5"/>
                <a:gd name="T52" fmla="*/ 654 w 1317"/>
                <a:gd name="T53" fmla="*/ 5 h 5"/>
                <a:gd name="T54" fmla="*/ 634 w 1317"/>
                <a:gd name="T55" fmla="*/ 0 h 5"/>
                <a:gd name="T56" fmla="*/ 629 w 1317"/>
                <a:gd name="T57" fmla="*/ 0 h 5"/>
                <a:gd name="T58" fmla="*/ 609 w 1317"/>
                <a:gd name="T59" fmla="*/ 5 h 5"/>
                <a:gd name="T60" fmla="*/ 568 w 1317"/>
                <a:gd name="T61" fmla="*/ 5 h 5"/>
                <a:gd name="T62" fmla="*/ 533 w 1317"/>
                <a:gd name="T63" fmla="*/ 5 h 5"/>
                <a:gd name="T64" fmla="*/ 513 w 1317"/>
                <a:gd name="T65" fmla="*/ 0 h 5"/>
                <a:gd name="T66" fmla="*/ 508 w 1317"/>
                <a:gd name="T67" fmla="*/ 0 h 5"/>
                <a:gd name="T68" fmla="*/ 487 w 1317"/>
                <a:gd name="T69" fmla="*/ 5 h 5"/>
                <a:gd name="T70" fmla="*/ 447 w 1317"/>
                <a:gd name="T71" fmla="*/ 5 h 5"/>
                <a:gd name="T72" fmla="*/ 412 w 1317"/>
                <a:gd name="T73" fmla="*/ 5 h 5"/>
                <a:gd name="T74" fmla="*/ 391 w 1317"/>
                <a:gd name="T75" fmla="*/ 0 h 5"/>
                <a:gd name="T76" fmla="*/ 386 w 1317"/>
                <a:gd name="T77" fmla="*/ 0 h 5"/>
                <a:gd name="T78" fmla="*/ 366 w 1317"/>
                <a:gd name="T79" fmla="*/ 5 h 5"/>
                <a:gd name="T80" fmla="*/ 326 w 1317"/>
                <a:gd name="T81" fmla="*/ 5 h 5"/>
                <a:gd name="T82" fmla="*/ 290 w 1317"/>
                <a:gd name="T83" fmla="*/ 5 h 5"/>
                <a:gd name="T84" fmla="*/ 270 w 1317"/>
                <a:gd name="T85" fmla="*/ 0 h 5"/>
                <a:gd name="T86" fmla="*/ 265 w 1317"/>
                <a:gd name="T87" fmla="*/ 0 h 5"/>
                <a:gd name="T88" fmla="*/ 245 w 1317"/>
                <a:gd name="T89" fmla="*/ 5 h 5"/>
                <a:gd name="T90" fmla="*/ 204 w 1317"/>
                <a:gd name="T91" fmla="*/ 5 h 5"/>
                <a:gd name="T92" fmla="*/ 169 w 1317"/>
                <a:gd name="T93" fmla="*/ 5 h 5"/>
                <a:gd name="T94" fmla="*/ 149 w 1317"/>
                <a:gd name="T95" fmla="*/ 0 h 5"/>
                <a:gd name="T96" fmla="*/ 144 w 1317"/>
                <a:gd name="T97" fmla="*/ 0 h 5"/>
                <a:gd name="T98" fmla="*/ 123 w 1317"/>
                <a:gd name="T99" fmla="*/ 5 h 5"/>
                <a:gd name="T100" fmla="*/ 83 w 1317"/>
                <a:gd name="T101" fmla="*/ 5 h 5"/>
                <a:gd name="T102" fmla="*/ 48 w 1317"/>
                <a:gd name="T103" fmla="*/ 5 h 5"/>
                <a:gd name="T104" fmla="*/ 27 w 1317"/>
                <a:gd name="T105" fmla="*/ 0 h 5"/>
                <a:gd name="T106" fmla="*/ 22 w 1317"/>
                <a:gd name="T107" fmla="*/ 0 h 5"/>
                <a:gd name="T108" fmla="*/ 2 w 1317"/>
                <a:gd name="T109" fmla="*/ 5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317" h="5">
                  <a:moveTo>
                    <a:pt x="1317" y="5"/>
                  </a:moveTo>
                  <a:lnTo>
                    <a:pt x="1301" y="5"/>
                  </a:lnTo>
                  <a:lnTo>
                    <a:pt x="1301" y="0"/>
                  </a:lnTo>
                  <a:lnTo>
                    <a:pt x="1317" y="0"/>
                  </a:lnTo>
                  <a:lnTo>
                    <a:pt x="1317" y="5"/>
                  </a:lnTo>
                  <a:close/>
                  <a:moveTo>
                    <a:pt x="1296" y="5"/>
                  </a:moveTo>
                  <a:lnTo>
                    <a:pt x="1281" y="5"/>
                  </a:lnTo>
                  <a:lnTo>
                    <a:pt x="1281" y="0"/>
                  </a:lnTo>
                  <a:lnTo>
                    <a:pt x="1296" y="0"/>
                  </a:lnTo>
                  <a:lnTo>
                    <a:pt x="1296" y="5"/>
                  </a:lnTo>
                  <a:close/>
                  <a:moveTo>
                    <a:pt x="1276" y="5"/>
                  </a:moveTo>
                  <a:lnTo>
                    <a:pt x="1261" y="5"/>
                  </a:lnTo>
                  <a:lnTo>
                    <a:pt x="1261" y="0"/>
                  </a:lnTo>
                  <a:lnTo>
                    <a:pt x="1276" y="0"/>
                  </a:lnTo>
                  <a:lnTo>
                    <a:pt x="1276" y="5"/>
                  </a:lnTo>
                  <a:close/>
                  <a:moveTo>
                    <a:pt x="1256" y="5"/>
                  </a:moveTo>
                  <a:lnTo>
                    <a:pt x="1241" y="5"/>
                  </a:lnTo>
                  <a:lnTo>
                    <a:pt x="1241" y="0"/>
                  </a:lnTo>
                  <a:lnTo>
                    <a:pt x="1256" y="0"/>
                  </a:lnTo>
                  <a:lnTo>
                    <a:pt x="1256" y="5"/>
                  </a:lnTo>
                  <a:close/>
                  <a:moveTo>
                    <a:pt x="1236" y="5"/>
                  </a:moveTo>
                  <a:lnTo>
                    <a:pt x="1221" y="5"/>
                  </a:lnTo>
                  <a:lnTo>
                    <a:pt x="1221" y="0"/>
                  </a:lnTo>
                  <a:lnTo>
                    <a:pt x="1236" y="0"/>
                  </a:lnTo>
                  <a:lnTo>
                    <a:pt x="1236" y="5"/>
                  </a:lnTo>
                  <a:close/>
                  <a:moveTo>
                    <a:pt x="1216" y="5"/>
                  </a:moveTo>
                  <a:lnTo>
                    <a:pt x="1200" y="5"/>
                  </a:lnTo>
                  <a:lnTo>
                    <a:pt x="1200" y="0"/>
                  </a:lnTo>
                  <a:lnTo>
                    <a:pt x="1216" y="0"/>
                  </a:lnTo>
                  <a:lnTo>
                    <a:pt x="1216" y="5"/>
                  </a:lnTo>
                  <a:close/>
                  <a:moveTo>
                    <a:pt x="1195" y="5"/>
                  </a:moveTo>
                  <a:lnTo>
                    <a:pt x="1180" y="5"/>
                  </a:lnTo>
                  <a:lnTo>
                    <a:pt x="1180" y="0"/>
                  </a:lnTo>
                  <a:lnTo>
                    <a:pt x="1195" y="0"/>
                  </a:lnTo>
                  <a:lnTo>
                    <a:pt x="1195" y="5"/>
                  </a:lnTo>
                  <a:close/>
                  <a:moveTo>
                    <a:pt x="1175" y="5"/>
                  </a:moveTo>
                  <a:lnTo>
                    <a:pt x="1160" y="5"/>
                  </a:lnTo>
                  <a:lnTo>
                    <a:pt x="1160" y="0"/>
                  </a:lnTo>
                  <a:lnTo>
                    <a:pt x="1175" y="0"/>
                  </a:lnTo>
                  <a:lnTo>
                    <a:pt x="1175" y="5"/>
                  </a:lnTo>
                  <a:close/>
                  <a:moveTo>
                    <a:pt x="1155" y="5"/>
                  </a:moveTo>
                  <a:lnTo>
                    <a:pt x="1140" y="5"/>
                  </a:lnTo>
                  <a:lnTo>
                    <a:pt x="1140" y="0"/>
                  </a:lnTo>
                  <a:lnTo>
                    <a:pt x="1155" y="0"/>
                  </a:lnTo>
                  <a:lnTo>
                    <a:pt x="1155" y="5"/>
                  </a:lnTo>
                  <a:close/>
                  <a:moveTo>
                    <a:pt x="1135" y="5"/>
                  </a:moveTo>
                  <a:lnTo>
                    <a:pt x="1119" y="5"/>
                  </a:lnTo>
                  <a:lnTo>
                    <a:pt x="1119" y="0"/>
                  </a:lnTo>
                  <a:lnTo>
                    <a:pt x="1135" y="0"/>
                  </a:lnTo>
                  <a:lnTo>
                    <a:pt x="1135" y="5"/>
                  </a:lnTo>
                  <a:close/>
                  <a:moveTo>
                    <a:pt x="1114" y="5"/>
                  </a:moveTo>
                  <a:lnTo>
                    <a:pt x="1099" y="5"/>
                  </a:lnTo>
                  <a:lnTo>
                    <a:pt x="1099" y="0"/>
                  </a:lnTo>
                  <a:lnTo>
                    <a:pt x="1114" y="0"/>
                  </a:lnTo>
                  <a:lnTo>
                    <a:pt x="1114" y="5"/>
                  </a:lnTo>
                  <a:close/>
                  <a:moveTo>
                    <a:pt x="1094" y="5"/>
                  </a:moveTo>
                  <a:lnTo>
                    <a:pt x="1079" y="5"/>
                  </a:lnTo>
                  <a:lnTo>
                    <a:pt x="1079" y="0"/>
                  </a:lnTo>
                  <a:lnTo>
                    <a:pt x="1094" y="0"/>
                  </a:lnTo>
                  <a:lnTo>
                    <a:pt x="1094" y="5"/>
                  </a:lnTo>
                  <a:close/>
                  <a:moveTo>
                    <a:pt x="1074" y="5"/>
                  </a:moveTo>
                  <a:lnTo>
                    <a:pt x="1059" y="5"/>
                  </a:lnTo>
                  <a:lnTo>
                    <a:pt x="1059" y="0"/>
                  </a:lnTo>
                  <a:lnTo>
                    <a:pt x="1074" y="0"/>
                  </a:lnTo>
                  <a:lnTo>
                    <a:pt x="1074" y="5"/>
                  </a:lnTo>
                  <a:close/>
                  <a:moveTo>
                    <a:pt x="1054" y="5"/>
                  </a:moveTo>
                  <a:lnTo>
                    <a:pt x="1039" y="5"/>
                  </a:lnTo>
                  <a:lnTo>
                    <a:pt x="1039" y="0"/>
                  </a:lnTo>
                  <a:lnTo>
                    <a:pt x="1054" y="0"/>
                  </a:lnTo>
                  <a:lnTo>
                    <a:pt x="1054" y="5"/>
                  </a:lnTo>
                  <a:close/>
                  <a:moveTo>
                    <a:pt x="1033" y="5"/>
                  </a:moveTo>
                  <a:lnTo>
                    <a:pt x="1018" y="5"/>
                  </a:lnTo>
                  <a:lnTo>
                    <a:pt x="1018" y="0"/>
                  </a:lnTo>
                  <a:lnTo>
                    <a:pt x="1033" y="0"/>
                  </a:lnTo>
                  <a:lnTo>
                    <a:pt x="1033" y="5"/>
                  </a:lnTo>
                  <a:close/>
                  <a:moveTo>
                    <a:pt x="1013" y="5"/>
                  </a:moveTo>
                  <a:lnTo>
                    <a:pt x="998" y="5"/>
                  </a:lnTo>
                  <a:lnTo>
                    <a:pt x="998" y="0"/>
                  </a:lnTo>
                  <a:lnTo>
                    <a:pt x="1013" y="0"/>
                  </a:lnTo>
                  <a:lnTo>
                    <a:pt x="1013" y="5"/>
                  </a:lnTo>
                  <a:close/>
                  <a:moveTo>
                    <a:pt x="993" y="5"/>
                  </a:moveTo>
                  <a:lnTo>
                    <a:pt x="978" y="5"/>
                  </a:lnTo>
                  <a:lnTo>
                    <a:pt x="978" y="0"/>
                  </a:lnTo>
                  <a:lnTo>
                    <a:pt x="993" y="0"/>
                  </a:lnTo>
                  <a:lnTo>
                    <a:pt x="993" y="5"/>
                  </a:lnTo>
                  <a:close/>
                  <a:moveTo>
                    <a:pt x="973" y="5"/>
                  </a:moveTo>
                  <a:lnTo>
                    <a:pt x="958" y="5"/>
                  </a:lnTo>
                  <a:lnTo>
                    <a:pt x="958" y="0"/>
                  </a:lnTo>
                  <a:lnTo>
                    <a:pt x="973" y="0"/>
                  </a:lnTo>
                  <a:lnTo>
                    <a:pt x="973" y="5"/>
                  </a:lnTo>
                  <a:close/>
                  <a:moveTo>
                    <a:pt x="953" y="5"/>
                  </a:moveTo>
                  <a:lnTo>
                    <a:pt x="937" y="5"/>
                  </a:lnTo>
                  <a:lnTo>
                    <a:pt x="937" y="0"/>
                  </a:lnTo>
                  <a:lnTo>
                    <a:pt x="953" y="0"/>
                  </a:lnTo>
                  <a:lnTo>
                    <a:pt x="953" y="5"/>
                  </a:lnTo>
                  <a:close/>
                  <a:moveTo>
                    <a:pt x="932" y="5"/>
                  </a:moveTo>
                  <a:lnTo>
                    <a:pt x="917" y="5"/>
                  </a:lnTo>
                  <a:lnTo>
                    <a:pt x="917" y="0"/>
                  </a:lnTo>
                  <a:lnTo>
                    <a:pt x="932" y="0"/>
                  </a:lnTo>
                  <a:lnTo>
                    <a:pt x="932" y="5"/>
                  </a:lnTo>
                  <a:close/>
                  <a:moveTo>
                    <a:pt x="912" y="5"/>
                  </a:moveTo>
                  <a:lnTo>
                    <a:pt x="897" y="5"/>
                  </a:lnTo>
                  <a:lnTo>
                    <a:pt x="897" y="0"/>
                  </a:lnTo>
                  <a:lnTo>
                    <a:pt x="912" y="0"/>
                  </a:lnTo>
                  <a:lnTo>
                    <a:pt x="912" y="5"/>
                  </a:lnTo>
                  <a:close/>
                  <a:moveTo>
                    <a:pt x="892" y="5"/>
                  </a:moveTo>
                  <a:lnTo>
                    <a:pt x="877" y="5"/>
                  </a:lnTo>
                  <a:lnTo>
                    <a:pt x="877" y="0"/>
                  </a:lnTo>
                  <a:lnTo>
                    <a:pt x="892" y="0"/>
                  </a:lnTo>
                  <a:lnTo>
                    <a:pt x="892" y="5"/>
                  </a:lnTo>
                  <a:close/>
                  <a:moveTo>
                    <a:pt x="872" y="5"/>
                  </a:moveTo>
                  <a:lnTo>
                    <a:pt x="857" y="5"/>
                  </a:lnTo>
                  <a:lnTo>
                    <a:pt x="857" y="0"/>
                  </a:lnTo>
                  <a:lnTo>
                    <a:pt x="872" y="0"/>
                  </a:lnTo>
                  <a:lnTo>
                    <a:pt x="872" y="5"/>
                  </a:lnTo>
                  <a:close/>
                  <a:moveTo>
                    <a:pt x="851" y="5"/>
                  </a:moveTo>
                  <a:lnTo>
                    <a:pt x="836" y="5"/>
                  </a:lnTo>
                  <a:lnTo>
                    <a:pt x="836" y="0"/>
                  </a:lnTo>
                  <a:lnTo>
                    <a:pt x="851" y="0"/>
                  </a:lnTo>
                  <a:lnTo>
                    <a:pt x="851" y="5"/>
                  </a:lnTo>
                  <a:close/>
                  <a:moveTo>
                    <a:pt x="831" y="5"/>
                  </a:moveTo>
                  <a:lnTo>
                    <a:pt x="816" y="5"/>
                  </a:lnTo>
                  <a:lnTo>
                    <a:pt x="816" y="0"/>
                  </a:lnTo>
                  <a:lnTo>
                    <a:pt x="831" y="0"/>
                  </a:lnTo>
                  <a:lnTo>
                    <a:pt x="831" y="5"/>
                  </a:lnTo>
                  <a:close/>
                  <a:moveTo>
                    <a:pt x="811" y="5"/>
                  </a:moveTo>
                  <a:lnTo>
                    <a:pt x="796" y="5"/>
                  </a:lnTo>
                  <a:lnTo>
                    <a:pt x="796" y="0"/>
                  </a:lnTo>
                  <a:lnTo>
                    <a:pt x="811" y="0"/>
                  </a:lnTo>
                  <a:lnTo>
                    <a:pt x="811" y="5"/>
                  </a:lnTo>
                  <a:close/>
                  <a:moveTo>
                    <a:pt x="791" y="5"/>
                  </a:moveTo>
                  <a:lnTo>
                    <a:pt x="776" y="5"/>
                  </a:lnTo>
                  <a:lnTo>
                    <a:pt x="776" y="0"/>
                  </a:lnTo>
                  <a:lnTo>
                    <a:pt x="791" y="0"/>
                  </a:lnTo>
                  <a:lnTo>
                    <a:pt x="791" y="5"/>
                  </a:lnTo>
                  <a:close/>
                  <a:moveTo>
                    <a:pt x="771" y="5"/>
                  </a:moveTo>
                  <a:lnTo>
                    <a:pt x="755" y="5"/>
                  </a:lnTo>
                  <a:lnTo>
                    <a:pt x="755" y="0"/>
                  </a:lnTo>
                  <a:lnTo>
                    <a:pt x="771" y="0"/>
                  </a:lnTo>
                  <a:lnTo>
                    <a:pt x="771" y="5"/>
                  </a:lnTo>
                  <a:close/>
                  <a:moveTo>
                    <a:pt x="750" y="5"/>
                  </a:moveTo>
                  <a:lnTo>
                    <a:pt x="735" y="5"/>
                  </a:lnTo>
                  <a:lnTo>
                    <a:pt x="735" y="0"/>
                  </a:lnTo>
                  <a:lnTo>
                    <a:pt x="750" y="0"/>
                  </a:lnTo>
                  <a:lnTo>
                    <a:pt x="750" y="5"/>
                  </a:lnTo>
                  <a:close/>
                  <a:moveTo>
                    <a:pt x="730" y="5"/>
                  </a:moveTo>
                  <a:lnTo>
                    <a:pt x="715" y="5"/>
                  </a:lnTo>
                  <a:lnTo>
                    <a:pt x="715" y="0"/>
                  </a:lnTo>
                  <a:lnTo>
                    <a:pt x="730" y="0"/>
                  </a:lnTo>
                  <a:lnTo>
                    <a:pt x="730" y="5"/>
                  </a:lnTo>
                  <a:close/>
                  <a:moveTo>
                    <a:pt x="710" y="5"/>
                  </a:moveTo>
                  <a:lnTo>
                    <a:pt x="695" y="5"/>
                  </a:lnTo>
                  <a:lnTo>
                    <a:pt x="695" y="0"/>
                  </a:lnTo>
                  <a:lnTo>
                    <a:pt x="710" y="0"/>
                  </a:lnTo>
                  <a:lnTo>
                    <a:pt x="710" y="5"/>
                  </a:lnTo>
                  <a:close/>
                  <a:moveTo>
                    <a:pt x="690" y="5"/>
                  </a:moveTo>
                  <a:lnTo>
                    <a:pt x="674" y="5"/>
                  </a:lnTo>
                  <a:lnTo>
                    <a:pt x="674" y="0"/>
                  </a:lnTo>
                  <a:lnTo>
                    <a:pt x="690" y="0"/>
                  </a:lnTo>
                  <a:lnTo>
                    <a:pt x="690" y="5"/>
                  </a:lnTo>
                  <a:close/>
                  <a:moveTo>
                    <a:pt x="669" y="5"/>
                  </a:moveTo>
                  <a:lnTo>
                    <a:pt x="654" y="5"/>
                  </a:lnTo>
                  <a:lnTo>
                    <a:pt x="654" y="0"/>
                  </a:lnTo>
                  <a:lnTo>
                    <a:pt x="669" y="0"/>
                  </a:lnTo>
                  <a:lnTo>
                    <a:pt x="669" y="5"/>
                  </a:lnTo>
                  <a:close/>
                  <a:moveTo>
                    <a:pt x="649" y="5"/>
                  </a:moveTo>
                  <a:lnTo>
                    <a:pt x="634" y="5"/>
                  </a:lnTo>
                  <a:lnTo>
                    <a:pt x="634" y="0"/>
                  </a:lnTo>
                  <a:lnTo>
                    <a:pt x="649" y="0"/>
                  </a:lnTo>
                  <a:lnTo>
                    <a:pt x="649" y="5"/>
                  </a:lnTo>
                  <a:close/>
                  <a:moveTo>
                    <a:pt x="629" y="5"/>
                  </a:moveTo>
                  <a:lnTo>
                    <a:pt x="614" y="5"/>
                  </a:lnTo>
                  <a:lnTo>
                    <a:pt x="614" y="0"/>
                  </a:lnTo>
                  <a:lnTo>
                    <a:pt x="629" y="0"/>
                  </a:lnTo>
                  <a:lnTo>
                    <a:pt x="629" y="5"/>
                  </a:lnTo>
                  <a:close/>
                  <a:moveTo>
                    <a:pt x="609" y="5"/>
                  </a:moveTo>
                  <a:lnTo>
                    <a:pt x="594" y="5"/>
                  </a:lnTo>
                  <a:lnTo>
                    <a:pt x="594" y="0"/>
                  </a:lnTo>
                  <a:lnTo>
                    <a:pt x="609" y="0"/>
                  </a:lnTo>
                  <a:lnTo>
                    <a:pt x="609" y="5"/>
                  </a:lnTo>
                  <a:close/>
                  <a:moveTo>
                    <a:pt x="589" y="5"/>
                  </a:moveTo>
                  <a:lnTo>
                    <a:pt x="573" y="5"/>
                  </a:lnTo>
                  <a:lnTo>
                    <a:pt x="573" y="0"/>
                  </a:lnTo>
                  <a:lnTo>
                    <a:pt x="589" y="0"/>
                  </a:lnTo>
                  <a:lnTo>
                    <a:pt x="589" y="5"/>
                  </a:lnTo>
                  <a:close/>
                  <a:moveTo>
                    <a:pt x="568" y="5"/>
                  </a:moveTo>
                  <a:lnTo>
                    <a:pt x="553" y="5"/>
                  </a:lnTo>
                  <a:lnTo>
                    <a:pt x="553" y="0"/>
                  </a:lnTo>
                  <a:lnTo>
                    <a:pt x="568" y="0"/>
                  </a:lnTo>
                  <a:lnTo>
                    <a:pt x="568" y="5"/>
                  </a:lnTo>
                  <a:close/>
                  <a:moveTo>
                    <a:pt x="548" y="5"/>
                  </a:moveTo>
                  <a:lnTo>
                    <a:pt x="533" y="5"/>
                  </a:lnTo>
                  <a:lnTo>
                    <a:pt x="533" y="0"/>
                  </a:lnTo>
                  <a:lnTo>
                    <a:pt x="548" y="0"/>
                  </a:lnTo>
                  <a:lnTo>
                    <a:pt x="548" y="5"/>
                  </a:lnTo>
                  <a:close/>
                  <a:moveTo>
                    <a:pt x="528" y="5"/>
                  </a:moveTo>
                  <a:lnTo>
                    <a:pt x="513" y="5"/>
                  </a:lnTo>
                  <a:lnTo>
                    <a:pt x="513" y="0"/>
                  </a:lnTo>
                  <a:lnTo>
                    <a:pt x="528" y="0"/>
                  </a:lnTo>
                  <a:lnTo>
                    <a:pt x="528" y="5"/>
                  </a:lnTo>
                  <a:close/>
                  <a:moveTo>
                    <a:pt x="508" y="5"/>
                  </a:moveTo>
                  <a:lnTo>
                    <a:pt x="492" y="5"/>
                  </a:lnTo>
                  <a:lnTo>
                    <a:pt x="492" y="0"/>
                  </a:lnTo>
                  <a:lnTo>
                    <a:pt x="508" y="0"/>
                  </a:lnTo>
                  <a:lnTo>
                    <a:pt x="508" y="5"/>
                  </a:lnTo>
                  <a:close/>
                  <a:moveTo>
                    <a:pt x="487" y="5"/>
                  </a:moveTo>
                  <a:lnTo>
                    <a:pt x="472" y="5"/>
                  </a:lnTo>
                  <a:lnTo>
                    <a:pt x="472" y="0"/>
                  </a:lnTo>
                  <a:lnTo>
                    <a:pt x="487" y="0"/>
                  </a:lnTo>
                  <a:lnTo>
                    <a:pt x="487" y="5"/>
                  </a:lnTo>
                  <a:close/>
                  <a:moveTo>
                    <a:pt x="467" y="5"/>
                  </a:moveTo>
                  <a:lnTo>
                    <a:pt x="452" y="5"/>
                  </a:lnTo>
                  <a:lnTo>
                    <a:pt x="452" y="0"/>
                  </a:lnTo>
                  <a:lnTo>
                    <a:pt x="467" y="0"/>
                  </a:lnTo>
                  <a:lnTo>
                    <a:pt x="467" y="5"/>
                  </a:lnTo>
                  <a:close/>
                  <a:moveTo>
                    <a:pt x="447" y="5"/>
                  </a:moveTo>
                  <a:lnTo>
                    <a:pt x="432" y="5"/>
                  </a:lnTo>
                  <a:lnTo>
                    <a:pt x="432" y="0"/>
                  </a:lnTo>
                  <a:lnTo>
                    <a:pt x="447" y="0"/>
                  </a:lnTo>
                  <a:lnTo>
                    <a:pt x="447" y="5"/>
                  </a:lnTo>
                  <a:close/>
                  <a:moveTo>
                    <a:pt x="427" y="5"/>
                  </a:moveTo>
                  <a:lnTo>
                    <a:pt x="412" y="5"/>
                  </a:lnTo>
                  <a:lnTo>
                    <a:pt x="412" y="0"/>
                  </a:lnTo>
                  <a:lnTo>
                    <a:pt x="427" y="0"/>
                  </a:lnTo>
                  <a:lnTo>
                    <a:pt x="427" y="5"/>
                  </a:lnTo>
                  <a:close/>
                  <a:moveTo>
                    <a:pt x="407" y="5"/>
                  </a:moveTo>
                  <a:lnTo>
                    <a:pt x="391" y="5"/>
                  </a:lnTo>
                  <a:lnTo>
                    <a:pt x="391" y="0"/>
                  </a:lnTo>
                  <a:lnTo>
                    <a:pt x="407" y="0"/>
                  </a:lnTo>
                  <a:lnTo>
                    <a:pt x="407" y="5"/>
                  </a:lnTo>
                  <a:close/>
                  <a:moveTo>
                    <a:pt x="386" y="5"/>
                  </a:moveTo>
                  <a:lnTo>
                    <a:pt x="371" y="5"/>
                  </a:lnTo>
                  <a:lnTo>
                    <a:pt x="371" y="0"/>
                  </a:lnTo>
                  <a:lnTo>
                    <a:pt x="386" y="0"/>
                  </a:lnTo>
                  <a:lnTo>
                    <a:pt x="386" y="5"/>
                  </a:lnTo>
                  <a:close/>
                  <a:moveTo>
                    <a:pt x="366" y="5"/>
                  </a:moveTo>
                  <a:lnTo>
                    <a:pt x="351" y="5"/>
                  </a:lnTo>
                  <a:lnTo>
                    <a:pt x="351" y="0"/>
                  </a:lnTo>
                  <a:lnTo>
                    <a:pt x="366" y="0"/>
                  </a:lnTo>
                  <a:lnTo>
                    <a:pt x="366" y="5"/>
                  </a:lnTo>
                  <a:close/>
                  <a:moveTo>
                    <a:pt x="346" y="5"/>
                  </a:moveTo>
                  <a:lnTo>
                    <a:pt x="331" y="5"/>
                  </a:lnTo>
                  <a:lnTo>
                    <a:pt x="331" y="0"/>
                  </a:lnTo>
                  <a:lnTo>
                    <a:pt x="346" y="0"/>
                  </a:lnTo>
                  <a:lnTo>
                    <a:pt x="346" y="5"/>
                  </a:lnTo>
                  <a:close/>
                  <a:moveTo>
                    <a:pt x="326" y="5"/>
                  </a:moveTo>
                  <a:lnTo>
                    <a:pt x="310" y="5"/>
                  </a:lnTo>
                  <a:lnTo>
                    <a:pt x="310" y="0"/>
                  </a:lnTo>
                  <a:lnTo>
                    <a:pt x="326" y="0"/>
                  </a:lnTo>
                  <a:lnTo>
                    <a:pt x="326" y="5"/>
                  </a:lnTo>
                  <a:close/>
                  <a:moveTo>
                    <a:pt x="305" y="5"/>
                  </a:moveTo>
                  <a:lnTo>
                    <a:pt x="290" y="5"/>
                  </a:lnTo>
                  <a:lnTo>
                    <a:pt x="290" y="0"/>
                  </a:lnTo>
                  <a:lnTo>
                    <a:pt x="305" y="0"/>
                  </a:lnTo>
                  <a:lnTo>
                    <a:pt x="305" y="5"/>
                  </a:lnTo>
                  <a:close/>
                  <a:moveTo>
                    <a:pt x="285" y="5"/>
                  </a:moveTo>
                  <a:lnTo>
                    <a:pt x="270" y="5"/>
                  </a:lnTo>
                  <a:lnTo>
                    <a:pt x="270" y="0"/>
                  </a:lnTo>
                  <a:lnTo>
                    <a:pt x="285" y="0"/>
                  </a:lnTo>
                  <a:lnTo>
                    <a:pt x="285" y="5"/>
                  </a:lnTo>
                  <a:close/>
                  <a:moveTo>
                    <a:pt x="265" y="5"/>
                  </a:moveTo>
                  <a:lnTo>
                    <a:pt x="250" y="5"/>
                  </a:lnTo>
                  <a:lnTo>
                    <a:pt x="250" y="0"/>
                  </a:lnTo>
                  <a:lnTo>
                    <a:pt x="265" y="0"/>
                  </a:lnTo>
                  <a:lnTo>
                    <a:pt x="265" y="5"/>
                  </a:lnTo>
                  <a:close/>
                  <a:moveTo>
                    <a:pt x="245" y="5"/>
                  </a:moveTo>
                  <a:lnTo>
                    <a:pt x="230" y="5"/>
                  </a:lnTo>
                  <a:lnTo>
                    <a:pt x="230" y="0"/>
                  </a:lnTo>
                  <a:lnTo>
                    <a:pt x="245" y="0"/>
                  </a:lnTo>
                  <a:lnTo>
                    <a:pt x="245" y="5"/>
                  </a:lnTo>
                  <a:close/>
                  <a:moveTo>
                    <a:pt x="224" y="5"/>
                  </a:moveTo>
                  <a:lnTo>
                    <a:pt x="209" y="5"/>
                  </a:lnTo>
                  <a:lnTo>
                    <a:pt x="209" y="0"/>
                  </a:lnTo>
                  <a:lnTo>
                    <a:pt x="224" y="0"/>
                  </a:lnTo>
                  <a:lnTo>
                    <a:pt x="224" y="5"/>
                  </a:lnTo>
                  <a:close/>
                  <a:moveTo>
                    <a:pt x="204" y="5"/>
                  </a:moveTo>
                  <a:lnTo>
                    <a:pt x="189" y="5"/>
                  </a:lnTo>
                  <a:lnTo>
                    <a:pt x="189" y="0"/>
                  </a:lnTo>
                  <a:lnTo>
                    <a:pt x="204" y="0"/>
                  </a:lnTo>
                  <a:lnTo>
                    <a:pt x="204" y="5"/>
                  </a:lnTo>
                  <a:close/>
                  <a:moveTo>
                    <a:pt x="184" y="5"/>
                  </a:moveTo>
                  <a:lnTo>
                    <a:pt x="169" y="5"/>
                  </a:lnTo>
                  <a:lnTo>
                    <a:pt x="169" y="0"/>
                  </a:lnTo>
                  <a:lnTo>
                    <a:pt x="184" y="0"/>
                  </a:lnTo>
                  <a:lnTo>
                    <a:pt x="184" y="5"/>
                  </a:lnTo>
                  <a:close/>
                  <a:moveTo>
                    <a:pt x="164" y="5"/>
                  </a:moveTo>
                  <a:lnTo>
                    <a:pt x="149" y="5"/>
                  </a:lnTo>
                  <a:lnTo>
                    <a:pt x="149" y="0"/>
                  </a:lnTo>
                  <a:lnTo>
                    <a:pt x="164" y="0"/>
                  </a:lnTo>
                  <a:lnTo>
                    <a:pt x="164" y="5"/>
                  </a:lnTo>
                  <a:close/>
                  <a:moveTo>
                    <a:pt x="144" y="5"/>
                  </a:moveTo>
                  <a:lnTo>
                    <a:pt x="128" y="5"/>
                  </a:lnTo>
                  <a:lnTo>
                    <a:pt x="128" y="0"/>
                  </a:lnTo>
                  <a:lnTo>
                    <a:pt x="144" y="0"/>
                  </a:lnTo>
                  <a:lnTo>
                    <a:pt x="144" y="5"/>
                  </a:lnTo>
                  <a:close/>
                  <a:moveTo>
                    <a:pt x="123" y="5"/>
                  </a:moveTo>
                  <a:lnTo>
                    <a:pt x="108" y="5"/>
                  </a:lnTo>
                  <a:lnTo>
                    <a:pt x="108" y="0"/>
                  </a:lnTo>
                  <a:lnTo>
                    <a:pt x="123" y="0"/>
                  </a:lnTo>
                  <a:lnTo>
                    <a:pt x="123" y="5"/>
                  </a:lnTo>
                  <a:close/>
                  <a:moveTo>
                    <a:pt x="103" y="5"/>
                  </a:moveTo>
                  <a:lnTo>
                    <a:pt x="88" y="5"/>
                  </a:lnTo>
                  <a:lnTo>
                    <a:pt x="88" y="0"/>
                  </a:lnTo>
                  <a:lnTo>
                    <a:pt x="103" y="0"/>
                  </a:lnTo>
                  <a:lnTo>
                    <a:pt x="103" y="5"/>
                  </a:lnTo>
                  <a:close/>
                  <a:moveTo>
                    <a:pt x="83" y="5"/>
                  </a:moveTo>
                  <a:lnTo>
                    <a:pt x="68" y="5"/>
                  </a:lnTo>
                  <a:lnTo>
                    <a:pt x="68" y="0"/>
                  </a:lnTo>
                  <a:lnTo>
                    <a:pt x="83" y="0"/>
                  </a:lnTo>
                  <a:lnTo>
                    <a:pt x="83" y="5"/>
                  </a:lnTo>
                  <a:close/>
                  <a:moveTo>
                    <a:pt x="63" y="5"/>
                  </a:moveTo>
                  <a:lnTo>
                    <a:pt x="48" y="5"/>
                  </a:lnTo>
                  <a:lnTo>
                    <a:pt x="48" y="0"/>
                  </a:lnTo>
                  <a:lnTo>
                    <a:pt x="63" y="0"/>
                  </a:lnTo>
                  <a:lnTo>
                    <a:pt x="63" y="5"/>
                  </a:lnTo>
                  <a:close/>
                  <a:moveTo>
                    <a:pt x="42" y="5"/>
                  </a:moveTo>
                  <a:lnTo>
                    <a:pt x="27" y="5"/>
                  </a:lnTo>
                  <a:lnTo>
                    <a:pt x="27" y="0"/>
                  </a:lnTo>
                  <a:lnTo>
                    <a:pt x="42" y="0"/>
                  </a:lnTo>
                  <a:lnTo>
                    <a:pt x="42" y="5"/>
                  </a:lnTo>
                  <a:close/>
                  <a:moveTo>
                    <a:pt x="22" y="5"/>
                  </a:moveTo>
                  <a:lnTo>
                    <a:pt x="7" y="5"/>
                  </a:lnTo>
                  <a:lnTo>
                    <a:pt x="7" y="0"/>
                  </a:lnTo>
                  <a:lnTo>
                    <a:pt x="22" y="0"/>
                  </a:lnTo>
                  <a:lnTo>
                    <a:pt x="22" y="5"/>
                  </a:lnTo>
                  <a:close/>
                  <a:moveTo>
                    <a:pt x="2" y="5"/>
                  </a:moveTo>
                  <a:lnTo>
                    <a:pt x="0" y="5"/>
                  </a:lnTo>
                  <a:lnTo>
                    <a:pt x="0" y="0"/>
                  </a:lnTo>
                  <a:lnTo>
                    <a:pt x="2" y="0"/>
                  </a:lnTo>
                  <a:lnTo>
                    <a:pt x="2" y="5"/>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AT" dirty="0"/>
            </a:p>
          </p:txBody>
        </p:sp>
        <p:sp>
          <p:nvSpPr>
            <p:cNvPr id="48" name="Freeform 45"/>
            <p:cNvSpPr>
              <a:spLocks/>
            </p:cNvSpPr>
            <p:nvPr/>
          </p:nvSpPr>
          <p:spPr bwMode="auto">
            <a:xfrm>
              <a:off x="4901" y="2001"/>
              <a:ext cx="89" cy="85"/>
            </a:xfrm>
            <a:custGeom>
              <a:avLst/>
              <a:gdLst>
                <a:gd name="T0" fmla="*/ 0 w 89"/>
                <a:gd name="T1" fmla="*/ 22 h 85"/>
                <a:gd name="T2" fmla="*/ 17 w 89"/>
                <a:gd name="T3" fmla="*/ 0 h 85"/>
                <a:gd name="T4" fmla="*/ 45 w 89"/>
                <a:gd name="T5" fmla="*/ 24 h 85"/>
                <a:gd name="T6" fmla="*/ 72 w 89"/>
                <a:gd name="T7" fmla="*/ 0 h 85"/>
                <a:gd name="T8" fmla="*/ 89 w 89"/>
                <a:gd name="T9" fmla="*/ 22 h 85"/>
                <a:gd name="T10" fmla="*/ 66 w 89"/>
                <a:gd name="T11" fmla="*/ 42 h 85"/>
                <a:gd name="T12" fmla="*/ 89 w 89"/>
                <a:gd name="T13" fmla="*/ 63 h 85"/>
                <a:gd name="T14" fmla="*/ 72 w 89"/>
                <a:gd name="T15" fmla="*/ 85 h 85"/>
                <a:gd name="T16" fmla="*/ 45 w 89"/>
                <a:gd name="T17" fmla="*/ 61 h 85"/>
                <a:gd name="T18" fmla="*/ 17 w 89"/>
                <a:gd name="T19" fmla="*/ 85 h 85"/>
                <a:gd name="T20" fmla="*/ 0 w 89"/>
                <a:gd name="T21" fmla="*/ 63 h 85"/>
                <a:gd name="T22" fmla="*/ 23 w 89"/>
                <a:gd name="T23" fmla="*/ 42 h 85"/>
                <a:gd name="T24" fmla="*/ 0 w 89"/>
                <a:gd name="T25" fmla="*/ 22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9" h="85">
                  <a:moveTo>
                    <a:pt x="0" y="22"/>
                  </a:moveTo>
                  <a:lnTo>
                    <a:pt x="17" y="0"/>
                  </a:lnTo>
                  <a:lnTo>
                    <a:pt x="45" y="24"/>
                  </a:lnTo>
                  <a:lnTo>
                    <a:pt x="72" y="0"/>
                  </a:lnTo>
                  <a:lnTo>
                    <a:pt x="89" y="22"/>
                  </a:lnTo>
                  <a:lnTo>
                    <a:pt x="66" y="42"/>
                  </a:lnTo>
                  <a:lnTo>
                    <a:pt x="89" y="63"/>
                  </a:lnTo>
                  <a:lnTo>
                    <a:pt x="72" y="85"/>
                  </a:lnTo>
                  <a:lnTo>
                    <a:pt x="45" y="61"/>
                  </a:lnTo>
                  <a:lnTo>
                    <a:pt x="17" y="85"/>
                  </a:lnTo>
                  <a:lnTo>
                    <a:pt x="0" y="63"/>
                  </a:lnTo>
                  <a:lnTo>
                    <a:pt x="23" y="42"/>
                  </a:lnTo>
                  <a:lnTo>
                    <a:pt x="0" y="2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49" name="Freeform 46"/>
            <p:cNvSpPr>
              <a:spLocks/>
            </p:cNvSpPr>
            <p:nvPr/>
          </p:nvSpPr>
          <p:spPr bwMode="auto">
            <a:xfrm>
              <a:off x="4901" y="2001"/>
              <a:ext cx="89" cy="85"/>
            </a:xfrm>
            <a:custGeom>
              <a:avLst/>
              <a:gdLst>
                <a:gd name="T0" fmla="*/ 0 w 89"/>
                <a:gd name="T1" fmla="*/ 22 h 85"/>
                <a:gd name="T2" fmla="*/ 17 w 89"/>
                <a:gd name="T3" fmla="*/ 0 h 85"/>
                <a:gd name="T4" fmla="*/ 45 w 89"/>
                <a:gd name="T5" fmla="*/ 24 h 85"/>
                <a:gd name="T6" fmla="*/ 72 w 89"/>
                <a:gd name="T7" fmla="*/ 0 h 85"/>
                <a:gd name="T8" fmla="*/ 89 w 89"/>
                <a:gd name="T9" fmla="*/ 22 h 85"/>
                <a:gd name="T10" fmla="*/ 66 w 89"/>
                <a:gd name="T11" fmla="*/ 42 h 85"/>
                <a:gd name="T12" fmla="*/ 89 w 89"/>
                <a:gd name="T13" fmla="*/ 63 h 85"/>
                <a:gd name="T14" fmla="*/ 72 w 89"/>
                <a:gd name="T15" fmla="*/ 85 h 85"/>
                <a:gd name="T16" fmla="*/ 45 w 89"/>
                <a:gd name="T17" fmla="*/ 61 h 85"/>
                <a:gd name="T18" fmla="*/ 17 w 89"/>
                <a:gd name="T19" fmla="*/ 85 h 85"/>
                <a:gd name="T20" fmla="*/ 0 w 89"/>
                <a:gd name="T21" fmla="*/ 63 h 85"/>
                <a:gd name="T22" fmla="*/ 23 w 89"/>
                <a:gd name="T23" fmla="*/ 42 h 85"/>
                <a:gd name="T24" fmla="*/ 0 w 89"/>
                <a:gd name="T25" fmla="*/ 22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9" h="85">
                  <a:moveTo>
                    <a:pt x="0" y="22"/>
                  </a:moveTo>
                  <a:lnTo>
                    <a:pt x="17" y="0"/>
                  </a:lnTo>
                  <a:lnTo>
                    <a:pt x="45" y="24"/>
                  </a:lnTo>
                  <a:lnTo>
                    <a:pt x="72" y="0"/>
                  </a:lnTo>
                  <a:lnTo>
                    <a:pt x="89" y="22"/>
                  </a:lnTo>
                  <a:lnTo>
                    <a:pt x="66" y="42"/>
                  </a:lnTo>
                  <a:lnTo>
                    <a:pt x="89" y="63"/>
                  </a:lnTo>
                  <a:lnTo>
                    <a:pt x="72" y="85"/>
                  </a:lnTo>
                  <a:lnTo>
                    <a:pt x="45" y="61"/>
                  </a:lnTo>
                  <a:lnTo>
                    <a:pt x="17" y="85"/>
                  </a:lnTo>
                  <a:lnTo>
                    <a:pt x="0" y="63"/>
                  </a:lnTo>
                  <a:lnTo>
                    <a:pt x="23" y="42"/>
                  </a:lnTo>
                  <a:lnTo>
                    <a:pt x="0" y="22"/>
                  </a:lnTo>
                  <a:close/>
                </a:path>
              </a:pathLst>
            </a:custGeom>
            <a:noFill/>
            <a:ln w="1587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AT" dirty="0"/>
            </a:p>
          </p:txBody>
        </p:sp>
        <p:sp>
          <p:nvSpPr>
            <p:cNvPr id="50" name="Freeform 47"/>
            <p:cNvSpPr>
              <a:spLocks noEditPoints="1"/>
            </p:cNvSpPr>
            <p:nvPr/>
          </p:nvSpPr>
          <p:spPr bwMode="auto">
            <a:xfrm>
              <a:off x="4938" y="2023"/>
              <a:ext cx="5" cy="1451"/>
            </a:xfrm>
            <a:custGeom>
              <a:avLst/>
              <a:gdLst>
                <a:gd name="T0" fmla="*/ 0 w 5"/>
                <a:gd name="T1" fmla="*/ 21 h 1451"/>
                <a:gd name="T2" fmla="*/ 0 w 5"/>
                <a:gd name="T3" fmla="*/ 58 h 1451"/>
                <a:gd name="T4" fmla="*/ 5 w 5"/>
                <a:gd name="T5" fmla="*/ 80 h 1451"/>
                <a:gd name="T6" fmla="*/ 5 w 5"/>
                <a:gd name="T7" fmla="*/ 85 h 1451"/>
                <a:gd name="T8" fmla="*/ 0 w 5"/>
                <a:gd name="T9" fmla="*/ 107 h 1451"/>
                <a:gd name="T10" fmla="*/ 0 w 5"/>
                <a:gd name="T11" fmla="*/ 150 h 1451"/>
                <a:gd name="T12" fmla="*/ 0 w 5"/>
                <a:gd name="T13" fmla="*/ 187 h 1451"/>
                <a:gd name="T14" fmla="*/ 5 w 5"/>
                <a:gd name="T15" fmla="*/ 208 h 1451"/>
                <a:gd name="T16" fmla="*/ 5 w 5"/>
                <a:gd name="T17" fmla="*/ 214 h 1451"/>
                <a:gd name="T18" fmla="*/ 0 w 5"/>
                <a:gd name="T19" fmla="*/ 235 h 1451"/>
                <a:gd name="T20" fmla="*/ 0 w 5"/>
                <a:gd name="T21" fmla="*/ 278 h 1451"/>
                <a:gd name="T22" fmla="*/ 0 w 5"/>
                <a:gd name="T23" fmla="*/ 316 h 1451"/>
                <a:gd name="T24" fmla="*/ 5 w 5"/>
                <a:gd name="T25" fmla="*/ 337 h 1451"/>
                <a:gd name="T26" fmla="*/ 5 w 5"/>
                <a:gd name="T27" fmla="*/ 342 h 1451"/>
                <a:gd name="T28" fmla="*/ 0 w 5"/>
                <a:gd name="T29" fmla="*/ 364 h 1451"/>
                <a:gd name="T30" fmla="*/ 0 w 5"/>
                <a:gd name="T31" fmla="*/ 407 h 1451"/>
                <a:gd name="T32" fmla="*/ 0 w 5"/>
                <a:gd name="T33" fmla="*/ 444 h 1451"/>
                <a:gd name="T34" fmla="*/ 5 w 5"/>
                <a:gd name="T35" fmla="*/ 466 h 1451"/>
                <a:gd name="T36" fmla="*/ 5 w 5"/>
                <a:gd name="T37" fmla="*/ 471 h 1451"/>
                <a:gd name="T38" fmla="*/ 0 w 5"/>
                <a:gd name="T39" fmla="*/ 492 h 1451"/>
                <a:gd name="T40" fmla="*/ 0 w 5"/>
                <a:gd name="T41" fmla="*/ 535 h 1451"/>
                <a:gd name="T42" fmla="*/ 0 w 5"/>
                <a:gd name="T43" fmla="*/ 573 h 1451"/>
                <a:gd name="T44" fmla="*/ 5 w 5"/>
                <a:gd name="T45" fmla="*/ 594 h 1451"/>
                <a:gd name="T46" fmla="*/ 5 w 5"/>
                <a:gd name="T47" fmla="*/ 599 h 1451"/>
                <a:gd name="T48" fmla="*/ 0 w 5"/>
                <a:gd name="T49" fmla="*/ 621 h 1451"/>
                <a:gd name="T50" fmla="*/ 0 w 5"/>
                <a:gd name="T51" fmla="*/ 664 h 1451"/>
                <a:gd name="T52" fmla="*/ 0 w 5"/>
                <a:gd name="T53" fmla="*/ 701 h 1451"/>
                <a:gd name="T54" fmla="*/ 5 w 5"/>
                <a:gd name="T55" fmla="*/ 723 h 1451"/>
                <a:gd name="T56" fmla="*/ 5 w 5"/>
                <a:gd name="T57" fmla="*/ 728 h 1451"/>
                <a:gd name="T58" fmla="*/ 0 w 5"/>
                <a:gd name="T59" fmla="*/ 749 h 1451"/>
                <a:gd name="T60" fmla="*/ 0 w 5"/>
                <a:gd name="T61" fmla="*/ 792 h 1451"/>
                <a:gd name="T62" fmla="*/ 0 w 5"/>
                <a:gd name="T63" fmla="*/ 830 h 1451"/>
                <a:gd name="T64" fmla="*/ 5 w 5"/>
                <a:gd name="T65" fmla="*/ 851 h 1451"/>
                <a:gd name="T66" fmla="*/ 5 w 5"/>
                <a:gd name="T67" fmla="*/ 857 h 1451"/>
                <a:gd name="T68" fmla="*/ 0 w 5"/>
                <a:gd name="T69" fmla="*/ 878 h 1451"/>
                <a:gd name="T70" fmla="*/ 0 w 5"/>
                <a:gd name="T71" fmla="*/ 921 h 1451"/>
                <a:gd name="T72" fmla="*/ 0 w 5"/>
                <a:gd name="T73" fmla="*/ 958 h 1451"/>
                <a:gd name="T74" fmla="*/ 5 w 5"/>
                <a:gd name="T75" fmla="*/ 980 h 1451"/>
                <a:gd name="T76" fmla="*/ 5 w 5"/>
                <a:gd name="T77" fmla="*/ 985 h 1451"/>
                <a:gd name="T78" fmla="*/ 0 w 5"/>
                <a:gd name="T79" fmla="*/ 1007 h 1451"/>
                <a:gd name="T80" fmla="*/ 0 w 5"/>
                <a:gd name="T81" fmla="*/ 1049 h 1451"/>
                <a:gd name="T82" fmla="*/ 0 w 5"/>
                <a:gd name="T83" fmla="*/ 1087 h 1451"/>
                <a:gd name="T84" fmla="*/ 5 w 5"/>
                <a:gd name="T85" fmla="*/ 1108 h 1451"/>
                <a:gd name="T86" fmla="*/ 5 w 5"/>
                <a:gd name="T87" fmla="*/ 1114 h 1451"/>
                <a:gd name="T88" fmla="*/ 0 w 5"/>
                <a:gd name="T89" fmla="*/ 1135 h 1451"/>
                <a:gd name="T90" fmla="*/ 0 w 5"/>
                <a:gd name="T91" fmla="*/ 1178 h 1451"/>
                <a:gd name="T92" fmla="*/ 0 w 5"/>
                <a:gd name="T93" fmla="*/ 1215 h 1451"/>
                <a:gd name="T94" fmla="*/ 5 w 5"/>
                <a:gd name="T95" fmla="*/ 1237 h 1451"/>
                <a:gd name="T96" fmla="*/ 5 w 5"/>
                <a:gd name="T97" fmla="*/ 1242 h 1451"/>
                <a:gd name="T98" fmla="*/ 0 w 5"/>
                <a:gd name="T99" fmla="*/ 1264 h 1451"/>
                <a:gd name="T100" fmla="*/ 0 w 5"/>
                <a:gd name="T101" fmla="*/ 1306 h 1451"/>
                <a:gd name="T102" fmla="*/ 0 w 5"/>
                <a:gd name="T103" fmla="*/ 1344 h 1451"/>
                <a:gd name="T104" fmla="*/ 5 w 5"/>
                <a:gd name="T105" fmla="*/ 1365 h 1451"/>
                <a:gd name="T106" fmla="*/ 5 w 5"/>
                <a:gd name="T107" fmla="*/ 1371 h 1451"/>
                <a:gd name="T108" fmla="*/ 0 w 5"/>
                <a:gd name="T109" fmla="*/ 1392 h 1451"/>
                <a:gd name="T110" fmla="*/ 0 w 5"/>
                <a:gd name="T111" fmla="*/ 1435 h 14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 h="1451">
                  <a:moveTo>
                    <a:pt x="0" y="0"/>
                  </a:moveTo>
                  <a:lnTo>
                    <a:pt x="0" y="16"/>
                  </a:lnTo>
                  <a:lnTo>
                    <a:pt x="5" y="16"/>
                  </a:lnTo>
                  <a:lnTo>
                    <a:pt x="5" y="0"/>
                  </a:lnTo>
                  <a:lnTo>
                    <a:pt x="0" y="0"/>
                  </a:lnTo>
                  <a:close/>
                  <a:moveTo>
                    <a:pt x="0" y="21"/>
                  </a:moveTo>
                  <a:lnTo>
                    <a:pt x="0" y="37"/>
                  </a:lnTo>
                  <a:lnTo>
                    <a:pt x="5" y="37"/>
                  </a:lnTo>
                  <a:lnTo>
                    <a:pt x="5" y="21"/>
                  </a:lnTo>
                  <a:lnTo>
                    <a:pt x="0" y="21"/>
                  </a:lnTo>
                  <a:close/>
                  <a:moveTo>
                    <a:pt x="0" y="42"/>
                  </a:moveTo>
                  <a:lnTo>
                    <a:pt x="0" y="58"/>
                  </a:lnTo>
                  <a:lnTo>
                    <a:pt x="5" y="58"/>
                  </a:lnTo>
                  <a:lnTo>
                    <a:pt x="5" y="42"/>
                  </a:lnTo>
                  <a:lnTo>
                    <a:pt x="0" y="42"/>
                  </a:lnTo>
                  <a:close/>
                  <a:moveTo>
                    <a:pt x="0" y="64"/>
                  </a:moveTo>
                  <a:lnTo>
                    <a:pt x="0" y="80"/>
                  </a:lnTo>
                  <a:lnTo>
                    <a:pt x="5" y="80"/>
                  </a:lnTo>
                  <a:lnTo>
                    <a:pt x="5" y="64"/>
                  </a:lnTo>
                  <a:lnTo>
                    <a:pt x="0" y="64"/>
                  </a:lnTo>
                  <a:close/>
                  <a:moveTo>
                    <a:pt x="0" y="85"/>
                  </a:moveTo>
                  <a:lnTo>
                    <a:pt x="0" y="101"/>
                  </a:lnTo>
                  <a:lnTo>
                    <a:pt x="5" y="101"/>
                  </a:lnTo>
                  <a:lnTo>
                    <a:pt x="5" y="85"/>
                  </a:lnTo>
                  <a:lnTo>
                    <a:pt x="0" y="85"/>
                  </a:lnTo>
                  <a:close/>
                  <a:moveTo>
                    <a:pt x="0" y="107"/>
                  </a:moveTo>
                  <a:lnTo>
                    <a:pt x="0" y="123"/>
                  </a:lnTo>
                  <a:lnTo>
                    <a:pt x="5" y="123"/>
                  </a:lnTo>
                  <a:lnTo>
                    <a:pt x="5" y="107"/>
                  </a:lnTo>
                  <a:lnTo>
                    <a:pt x="0" y="107"/>
                  </a:lnTo>
                  <a:close/>
                  <a:moveTo>
                    <a:pt x="0" y="128"/>
                  </a:moveTo>
                  <a:lnTo>
                    <a:pt x="0" y="144"/>
                  </a:lnTo>
                  <a:lnTo>
                    <a:pt x="5" y="144"/>
                  </a:lnTo>
                  <a:lnTo>
                    <a:pt x="5" y="128"/>
                  </a:lnTo>
                  <a:lnTo>
                    <a:pt x="0" y="128"/>
                  </a:lnTo>
                  <a:close/>
                  <a:moveTo>
                    <a:pt x="0" y="150"/>
                  </a:moveTo>
                  <a:lnTo>
                    <a:pt x="0" y="166"/>
                  </a:lnTo>
                  <a:lnTo>
                    <a:pt x="5" y="166"/>
                  </a:lnTo>
                  <a:lnTo>
                    <a:pt x="5" y="150"/>
                  </a:lnTo>
                  <a:lnTo>
                    <a:pt x="0" y="150"/>
                  </a:lnTo>
                  <a:close/>
                  <a:moveTo>
                    <a:pt x="0" y="171"/>
                  </a:moveTo>
                  <a:lnTo>
                    <a:pt x="0" y="187"/>
                  </a:lnTo>
                  <a:lnTo>
                    <a:pt x="5" y="187"/>
                  </a:lnTo>
                  <a:lnTo>
                    <a:pt x="5" y="171"/>
                  </a:lnTo>
                  <a:lnTo>
                    <a:pt x="0" y="171"/>
                  </a:lnTo>
                  <a:close/>
                  <a:moveTo>
                    <a:pt x="0" y="192"/>
                  </a:moveTo>
                  <a:lnTo>
                    <a:pt x="0" y="208"/>
                  </a:lnTo>
                  <a:lnTo>
                    <a:pt x="5" y="208"/>
                  </a:lnTo>
                  <a:lnTo>
                    <a:pt x="5" y="192"/>
                  </a:lnTo>
                  <a:lnTo>
                    <a:pt x="0" y="192"/>
                  </a:lnTo>
                  <a:close/>
                  <a:moveTo>
                    <a:pt x="0" y="214"/>
                  </a:moveTo>
                  <a:lnTo>
                    <a:pt x="0" y="230"/>
                  </a:lnTo>
                  <a:lnTo>
                    <a:pt x="5" y="230"/>
                  </a:lnTo>
                  <a:lnTo>
                    <a:pt x="5" y="214"/>
                  </a:lnTo>
                  <a:lnTo>
                    <a:pt x="0" y="214"/>
                  </a:lnTo>
                  <a:close/>
                  <a:moveTo>
                    <a:pt x="0" y="235"/>
                  </a:moveTo>
                  <a:lnTo>
                    <a:pt x="0" y="251"/>
                  </a:lnTo>
                  <a:lnTo>
                    <a:pt x="5" y="251"/>
                  </a:lnTo>
                  <a:lnTo>
                    <a:pt x="5" y="235"/>
                  </a:lnTo>
                  <a:lnTo>
                    <a:pt x="0" y="235"/>
                  </a:lnTo>
                  <a:close/>
                  <a:moveTo>
                    <a:pt x="0" y="257"/>
                  </a:moveTo>
                  <a:lnTo>
                    <a:pt x="0" y="273"/>
                  </a:lnTo>
                  <a:lnTo>
                    <a:pt x="5" y="273"/>
                  </a:lnTo>
                  <a:lnTo>
                    <a:pt x="5" y="257"/>
                  </a:lnTo>
                  <a:lnTo>
                    <a:pt x="0" y="257"/>
                  </a:lnTo>
                  <a:close/>
                  <a:moveTo>
                    <a:pt x="0" y="278"/>
                  </a:moveTo>
                  <a:lnTo>
                    <a:pt x="0" y="294"/>
                  </a:lnTo>
                  <a:lnTo>
                    <a:pt x="5" y="294"/>
                  </a:lnTo>
                  <a:lnTo>
                    <a:pt x="5" y="278"/>
                  </a:lnTo>
                  <a:lnTo>
                    <a:pt x="0" y="278"/>
                  </a:lnTo>
                  <a:close/>
                  <a:moveTo>
                    <a:pt x="0" y="299"/>
                  </a:moveTo>
                  <a:lnTo>
                    <a:pt x="0" y="316"/>
                  </a:lnTo>
                  <a:lnTo>
                    <a:pt x="5" y="316"/>
                  </a:lnTo>
                  <a:lnTo>
                    <a:pt x="5" y="299"/>
                  </a:lnTo>
                  <a:lnTo>
                    <a:pt x="0" y="299"/>
                  </a:lnTo>
                  <a:close/>
                  <a:moveTo>
                    <a:pt x="0" y="321"/>
                  </a:moveTo>
                  <a:lnTo>
                    <a:pt x="0" y="337"/>
                  </a:lnTo>
                  <a:lnTo>
                    <a:pt x="5" y="337"/>
                  </a:lnTo>
                  <a:lnTo>
                    <a:pt x="5" y="321"/>
                  </a:lnTo>
                  <a:lnTo>
                    <a:pt x="0" y="321"/>
                  </a:lnTo>
                  <a:close/>
                  <a:moveTo>
                    <a:pt x="0" y="342"/>
                  </a:moveTo>
                  <a:lnTo>
                    <a:pt x="0" y="358"/>
                  </a:lnTo>
                  <a:lnTo>
                    <a:pt x="5" y="358"/>
                  </a:lnTo>
                  <a:lnTo>
                    <a:pt x="5" y="342"/>
                  </a:lnTo>
                  <a:lnTo>
                    <a:pt x="0" y="342"/>
                  </a:lnTo>
                  <a:close/>
                  <a:moveTo>
                    <a:pt x="0" y="364"/>
                  </a:moveTo>
                  <a:lnTo>
                    <a:pt x="0" y="380"/>
                  </a:lnTo>
                  <a:lnTo>
                    <a:pt x="5" y="380"/>
                  </a:lnTo>
                  <a:lnTo>
                    <a:pt x="5" y="364"/>
                  </a:lnTo>
                  <a:lnTo>
                    <a:pt x="0" y="364"/>
                  </a:lnTo>
                  <a:close/>
                  <a:moveTo>
                    <a:pt x="0" y="385"/>
                  </a:moveTo>
                  <a:lnTo>
                    <a:pt x="0" y="401"/>
                  </a:lnTo>
                  <a:lnTo>
                    <a:pt x="5" y="401"/>
                  </a:lnTo>
                  <a:lnTo>
                    <a:pt x="5" y="385"/>
                  </a:lnTo>
                  <a:lnTo>
                    <a:pt x="0" y="385"/>
                  </a:lnTo>
                  <a:close/>
                  <a:moveTo>
                    <a:pt x="0" y="407"/>
                  </a:moveTo>
                  <a:lnTo>
                    <a:pt x="0" y="423"/>
                  </a:lnTo>
                  <a:lnTo>
                    <a:pt x="5" y="423"/>
                  </a:lnTo>
                  <a:lnTo>
                    <a:pt x="5" y="407"/>
                  </a:lnTo>
                  <a:lnTo>
                    <a:pt x="0" y="407"/>
                  </a:lnTo>
                  <a:close/>
                  <a:moveTo>
                    <a:pt x="0" y="428"/>
                  </a:moveTo>
                  <a:lnTo>
                    <a:pt x="0" y="444"/>
                  </a:lnTo>
                  <a:lnTo>
                    <a:pt x="5" y="444"/>
                  </a:lnTo>
                  <a:lnTo>
                    <a:pt x="5" y="428"/>
                  </a:lnTo>
                  <a:lnTo>
                    <a:pt x="0" y="428"/>
                  </a:lnTo>
                  <a:close/>
                  <a:moveTo>
                    <a:pt x="0" y="449"/>
                  </a:moveTo>
                  <a:lnTo>
                    <a:pt x="0" y="466"/>
                  </a:lnTo>
                  <a:lnTo>
                    <a:pt x="5" y="466"/>
                  </a:lnTo>
                  <a:lnTo>
                    <a:pt x="5" y="449"/>
                  </a:lnTo>
                  <a:lnTo>
                    <a:pt x="0" y="449"/>
                  </a:lnTo>
                  <a:close/>
                  <a:moveTo>
                    <a:pt x="0" y="471"/>
                  </a:moveTo>
                  <a:lnTo>
                    <a:pt x="0" y="487"/>
                  </a:lnTo>
                  <a:lnTo>
                    <a:pt x="5" y="487"/>
                  </a:lnTo>
                  <a:lnTo>
                    <a:pt x="5" y="471"/>
                  </a:lnTo>
                  <a:lnTo>
                    <a:pt x="0" y="471"/>
                  </a:lnTo>
                  <a:close/>
                  <a:moveTo>
                    <a:pt x="0" y="492"/>
                  </a:moveTo>
                  <a:lnTo>
                    <a:pt x="0" y="508"/>
                  </a:lnTo>
                  <a:lnTo>
                    <a:pt x="5" y="508"/>
                  </a:lnTo>
                  <a:lnTo>
                    <a:pt x="5" y="492"/>
                  </a:lnTo>
                  <a:lnTo>
                    <a:pt x="0" y="492"/>
                  </a:lnTo>
                  <a:close/>
                  <a:moveTo>
                    <a:pt x="0" y="514"/>
                  </a:moveTo>
                  <a:lnTo>
                    <a:pt x="0" y="530"/>
                  </a:lnTo>
                  <a:lnTo>
                    <a:pt x="5" y="530"/>
                  </a:lnTo>
                  <a:lnTo>
                    <a:pt x="5" y="514"/>
                  </a:lnTo>
                  <a:lnTo>
                    <a:pt x="0" y="514"/>
                  </a:lnTo>
                  <a:close/>
                  <a:moveTo>
                    <a:pt x="0" y="535"/>
                  </a:moveTo>
                  <a:lnTo>
                    <a:pt x="0" y="551"/>
                  </a:lnTo>
                  <a:lnTo>
                    <a:pt x="5" y="551"/>
                  </a:lnTo>
                  <a:lnTo>
                    <a:pt x="5" y="535"/>
                  </a:lnTo>
                  <a:lnTo>
                    <a:pt x="0" y="535"/>
                  </a:lnTo>
                  <a:close/>
                  <a:moveTo>
                    <a:pt x="0" y="557"/>
                  </a:moveTo>
                  <a:lnTo>
                    <a:pt x="0" y="573"/>
                  </a:lnTo>
                  <a:lnTo>
                    <a:pt x="5" y="573"/>
                  </a:lnTo>
                  <a:lnTo>
                    <a:pt x="5" y="557"/>
                  </a:lnTo>
                  <a:lnTo>
                    <a:pt x="0" y="557"/>
                  </a:lnTo>
                  <a:close/>
                  <a:moveTo>
                    <a:pt x="0" y="578"/>
                  </a:moveTo>
                  <a:lnTo>
                    <a:pt x="0" y="594"/>
                  </a:lnTo>
                  <a:lnTo>
                    <a:pt x="5" y="594"/>
                  </a:lnTo>
                  <a:lnTo>
                    <a:pt x="5" y="578"/>
                  </a:lnTo>
                  <a:lnTo>
                    <a:pt x="0" y="578"/>
                  </a:lnTo>
                  <a:close/>
                  <a:moveTo>
                    <a:pt x="0" y="599"/>
                  </a:moveTo>
                  <a:lnTo>
                    <a:pt x="0" y="616"/>
                  </a:lnTo>
                  <a:lnTo>
                    <a:pt x="5" y="616"/>
                  </a:lnTo>
                  <a:lnTo>
                    <a:pt x="5" y="599"/>
                  </a:lnTo>
                  <a:lnTo>
                    <a:pt x="0" y="599"/>
                  </a:lnTo>
                  <a:close/>
                  <a:moveTo>
                    <a:pt x="0" y="621"/>
                  </a:moveTo>
                  <a:lnTo>
                    <a:pt x="0" y="637"/>
                  </a:lnTo>
                  <a:lnTo>
                    <a:pt x="5" y="637"/>
                  </a:lnTo>
                  <a:lnTo>
                    <a:pt x="5" y="621"/>
                  </a:lnTo>
                  <a:lnTo>
                    <a:pt x="0" y="621"/>
                  </a:lnTo>
                  <a:close/>
                  <a:moveTo>
                    <a:pt x="0" y="642"/>
                  </a:moveTo>
                  <a:lnTo>
                    <a:pt x="0" y="658"/>
                  </a:lnTo>
                  <a:lnTo>
                    <a:pt x="5" y="658"/>
                  </a:lnTo>
                  <a:lnTo>
                    <a:pt x="5" y="642"/>
                  </a:lnTo>
                  <a:lnTo>
                    <a:pt x="0" y="642"/>
                  </a:lnTo>
                  <a:close/>
                  <a:moveTo>
                    <a:pt x="0" y="664"/>
                  </a:moveTo>
                  <a:lnTo>
                    <a:pt x="0" y="680"/>
                  </a:lnTo>
                  <a:lnTo>
                    <a:pt x="5" y="680"/>
                  </a:lnTo>
                  <a:lnTo>
                    <a:pt x="5" y="664"/>
                  </a:lnTo>
                  <a:lnTo>
                    <a:pt x="0" y="664"/>
                  </a:lnTo>
                  <a:close/>
                  <a:moveTo>
                    <a:pt x="0" y="685"/>
                  </a:moveTo>
                  <a:lnTo>
                    <a:pt x="0" y="701"/>
                  </a:lnTo>
                  <a:lnTo>
                    <a:pt x="5" y="701"/>
                  </a:lnTo>
                  <a:lnTo>
                    <a:pt x="5" y="685"/>
                  </a:lnTo>
                  <a:lnTo>
                    <a:pt x="0" y="685"/>
                  </a:lnTo>
                  <a:close/>
                  <a:moveTo>
                    <a:pt x="0" y="707"/>
                  </a:moveTo>
                  <a:lnTo>
                    <a:pt x="0" y="723"/>
                  </a:lnTo>
                  <a:lnTo>
                    <a:pt x="5" y="723"/>
                  </a:lnTo>
                  <a:lnTo>
                    <a:pt x="5" y="707"/>
                  </a:lnTo>
                  <a:lnTo>
                    <a:pt x="0" y="707"/>
                  </a:lnTo>
                  <a:close/>
                  <a:moveTo>
                    <a:pt x="0" y="728"/>
                  </a:moveTo>
                  <a:lnTo>
                    <a:pt x="0" y="744"/>
                  </a:lnTo>
                  <a:lnTo>
                    <a:pt x="5" y="744"/>
                  </a:lnTo>
                  <a:lnTo>
                    <a:pt x="5" y="728"/>
                  </a:lnTo>
                  <a:lnTo>
                    <a:pt x="0" y="728"/>
                  </a:lnTo>
                  <a:close/>
                  <a:moveTo>
                    <a:pt x="0" y="749"/>
                  </a:moveTo>
                  <a:lnTo>
                    <a:pt x="0" y="765"/>
                  </a:lnTo>
                  <a:lnTo>
                    <a:pt x="5" y="765"/>
                  </a:lnTo>
                  <a:lnTo>
                    <a:pt x="5" y="749"/>
                  </a:lnTo>
                  <a:lnTo>
                    <a:pt x="0" y="749"/>
                  </a:lnTo>
                  <a:close/>
                  <a:moveTo>
                    <a:pt x="0" y="771"/>
                  </a:moveTo>
                  <a:lnTo>
                    <a:pt x="0" y="787"/>
                  </a:lnTo>
                  <a:lnTo>
                    <a:pt x="5" y="787"/>
                  </a:lnTo>
                  <a:lnTo>
                    <a:pt x="5" y="771"/>
                  </a:lnTo>
                  <a:lnTo>
                    <a:pt x="0" y="771"/>
                  </a:lnTo>
                  <a:close/>
                  <a:moveTo>
                    <a:pt x="0" y="792"/>
                  </a:moveTo>
                  <a:lnTo>
                    <a:pt x="0" y="808"/>
                  </a:lnTo>
                  <a:lnTo>
                    <a:pt x="5" y="808"/>
                  </a:lnTo>
                  <a:lnTo>
                    <a:pt x="5" y="792"/>
                  </a:lnTo>
                  <a:lnTo>
                    <a:pt x="0" y="792"/>
                  </a:lnTo>
                  <a:close/>
                  <a:moveTo>
                    <a:pt x="0" y="814"/>
                  </a:moveTo>
                  <a:lnTo>
                    <a:pt x="0" y="830"/>
                  </a:lnTo>
                  <a:lnTo>
                    <a:pt x="5" y="830"/>
                  </a:lnTo>
                  <a:lnTo>
                    <a:pt x="5" y="814"/>
                  </a:lnTo>
                  <a:lnTo>
                    <a:pt x="0" y="814"/>
                  </a:lnTo>
                  <a:close/>
                  <a:moveTo>
                    <a:pt x="0" y="835"/>
                  </a:moveTo>
                  <a:lnTo>
                    <a:pt x="0" y="851"/>
                  </a:lnTo>
                  <a:lnTo>
                    <a:pt x="5" y="851"/>
                  </a:lnTo>
                  <a:lnTo>
                    <a:pt x="5" y="835"/>
                  </a:lnTo>
                  <a:lnTo>
                    <a:pt x="0" y="835"/>
                  </a:lnTo>
                  <a:close/>
                  <a:moveTo>
                    <a:pt x="0" y="857"/>
                  </a:moveTo>
                  <a:lnTo>
                    <a:pt x="0" y="873"/>
                  </a:lnTo>
                  <a:lnTo>
                    <a:pt x="5" y="873"/>
                  </a:lnTo>
                  <a:lnTo>
                    <a:pt x="5" y="857"/>
                  </a:lnTo>
                  <a:lnTo>
                    <a:pt x="0" y="857"/>
                  </a:lnTo>
                  <a:close/>
                  <a:moveTo>
                    <a:pt x="0" y="878"/>
                  </a:moveTo>
                  <a:lnTo>
                    <a:pt x="0" y="894"/>
                  </a:lnTo>
                  <a:lnTo>
                    <a:pt x="5" y="894"/>
                  </a:lnTo>
                  <a:lnTo>
                    <a:pt x="5" y="878"/>
                  </a:lnTo>
                  <a:lnTo>
                    <a:pt x="0" y="878"/>
                  </a:lnTo>
                  <a:close/>
                  <a:moveTo>
                    <a:pt x="0" y="899"/>
                  </a:moveTo>
                  <a:lnTo>
                    <a:pt x="0" y="915"/>
                  </a:lnTo>
                  <a:lnTo>
                    <a:pt x="5" y="915"/>
                  </a:lnTo>
                  <a:lnTo>
                    <a:pt x="5" y="899"/>
                  </a:lnTo>
                  <a:lnTo>
                    <a:pt x="0" y="899"/>
                  </a:lnTo>
                  <a:close/>
                  <a:moveTo>
                    <a:pt x="0" y="921"/>
                  </a:moveTo>
                  <a:lnTo>
                    <a:pt x="0" y="937"/>
                  </a:lnTo>
                  <a:lnTo>
                    <a:pt x="5" y="937"/>
                  </a:lnTo>
                  <a:lnTo>
                    <a:pt x="5" y="921"/>
                  </a:lnTo>
                  <a:lnTo>
                    <a:pt x="0" y="921"/>
                  </a:lnTo>
                  <a:close/>
                  <a:moveTo>
                    <a:pt x="0" y="942"/>
                  </a:moveTo>
                  <a:lnTo>
                    <a:pt x="0" y="958"/>
                  </a:lnTo>
                  <a:lnTo>
                    <a:pt x="5" y="958"/>
                  </a:lnTo>
                  <a:lnTo>
                    <a:pt x="5" y="942"/>
                  </a:lnTo>
                  <a:lnTo>
                    <a:pt x="0" y="942"/>
                  </a:lnTo>
                  <a:close/>
                  <a:moveTo>
                    <a:pt x="0" y="964"/>
                  </a:moveTo>
                  <a:lnTo>
                    <a:pt x="0" y="980"/>
                  </a:lnTo>
                  <a:lnTo>
                    <a:pt x="5" y="980"/>
                  </a:lnTo>
                  <a:lnTo>
                    <a:pt x="5" y="964"/>
                  </a:lnTo>
                  <a:lnTo>
                    <a:pt x="0" y="964"/>
                  </a:lnTo>
                  <a:close/>
                  <a:moveTo>
                    <a:pt x="0" y="985"/>
                  </a:moveTo>
                  <a:lnTo>
                    <a:pt x="0" y="1001"/>
                  </a:lnTo>
                  <a:lnTo>
                    <a:pt x="5" y="1001"/>
                  </a:lnTo>
                  <a:lnTo>
                    <a:pt x="5" y="985"/>
                  </a:lnTo>
                  <a:lnTo>
                    <a:pt x="0" y="985"/>
                  </a:lnTo>
                  <a:close/>
                  <a:moveTo>
                    <a:pt x="0" y="1007"/>
                  </a:moveTo>
                  <a:lnTo>
                    <a:pt x="0" y="1023"/>
                  </a:lnTo>
                  <a:lnTo>
                    <a:pt x="5" y="1023"/>
                  </a:lnTo>
                  <a:lnTo>
                    <a:pt x="5" y="1007"/>
                  </a:lnTo>
                  <a:lnTo>
                    <a:pt x="0" y="1007"/>
                  </a:lnTo>
                  <a:close/>
                  <a:moveTo>
                    <a:pt x="0" y="1028"/>
                  </a:moveTo>
                  <a:lnTo>
                    <a:pt x="0" y="1044"/>
                  </a:lnTo>
                  <a:lnTo>
                    <a:pt x="5" y="1044"/>
                  </a:lnTo>
                  <a:lnTo>
                    <a:pt x="5" y="1028"/>
                  </a:lnTo>
                  <a:lnTo>
                    <a:pt x="0" y="1028"/>
                  </a:lnTo>
                  <a:close/>
                  <a:moveTo>
                    <a:pt x="0" y="1049"/>
                  </a:moveTo>
                  <a:lnTo>
                    <a:pt x="0" y="1065"/>
                  </a:lnTo>
                  <a:lnTo>
                    <a:pt x="5" y="1065"/>
                  </a:lnTo>
                  <a:lnTo>
                    <a:pt x="5" y="1049"/>
                  </a:lnTo>
                  <a:lnTo>
                    <a:pt x="0" y="1049"/>
                  </a:lnTo>
                  <a:close/>
                  <a:moveTo>
                    <a:pt x="0" y="1071"/>
                  </a:moveTo>
                  <a:lnTo>
                    <a:pt x="0" y="1087"/>
                  </a:lnTo>
                  <a:lnTo>
                    <a:pt x="5" y="1087"/>
                  </a:lnTo>
                  <a:lnTo>
                    <a:pt x="5" y="1071"/>
                  </a:lnTo>
                  <a:lnTo>
                    <a:pt x="0" y="1071"/>
                  </a:lnTo>
                  <a:close/>
                  <a:moveTo>
                    <a:pt x="0" y="1092"/>
                  </a:moveTo>
                  <a:lnTo>
                    <a:pt x="0" y="1108"/>
                  </a:lnTo>
                  <a:lnTo>
                    <a:pt x="5" y="1108"/>
                  </a:lnTo>
                  <a:lnTo>
                    <a:pt x="5" y="1092"/>
                  </a:lnTo>
                  <a:lnTo>
                    <a:pt x="0" y="1092"/>
                  </a:lnTo>
                  <a:close/>
                  <a:moveTo>
                    <a:pt x="0" y="1114"/>
                  </a:moveTo>
                  <a:lnTo>
                    <a:pt x="0" y="1130"/>
                  </a:lnTo>
                  <a:lnTo>
                    <a:pt x="5" y="1130"/>
                  </a:lnTo>
                  <a:lnTo>
                    <a:pt x="5" y="1114"/>
                  </a:lnTo>
                  <a:lnTo>
                    <a:pt x="0" y="1114"/>
                  </a:lnTo>
                  <a:close/>
                  <a:moveTo>
                    <a:pt x="0" y="1135"/>
                  </a:moveTo>
                  <a:lnTo>
                    <a:pt x="0" y="1151"/>
                  </a:lnTo>
                  <a:lnTo>
                    <a:pt x="5" y="1151"/>
                  </a:lnTo>
                  <a:lnTo>
                    <a:pt x="5" y="1135"/>
                  </a:lnTo>
                  <a:lnTo>
                    <a:pt x="0" y="1135"/>
                  </a:lnTo>
                  <a:close/>
                  <a:moveTo>
                    <a:pt x="0" y="1157"/>
                  </a:moveTo>
                  <a:lnTo>
                    <a:pt x="0" y="1173"/>
                  </a:lnTo>
                  <a:lnTo>
                    <a:pt x="5" y="1173"/>
                  </a:lnTo>
                  <a:lnTo>
                    <a:pt x="5" y="1157"/>
                  </a:lnTo>
                  <a:lnTo>
                    <a:pt x="0" y="1157"/>
                  </a:lnTo>
                  <a:close/>
                  <a:moveTo>
                    <a:pt x="0" y="1178"/>
                  </a:moveTo>
                  <a:lnTo>
                    <a:pt x="0" y="1194"/>
                  </a:lnTo>
                  <a:lnTo>
                    <a:pt x="5" y="1194"/>
                  </a:lnTo>
                  <a:lnTo>
                    <a:pt x="5" y="1178"/>
                  </a:lnTo>
                  <a:lnTo>
                    <a:pt x="0" y="1178"/>
                  </a:lnTo>
                  <a:close/>
                  <a:moveTo>
                    <a:pt x="0" y="1199"/>
                  </a:moveTo>
                  <a:lnTo>
                    <a:pt x="0" y="1215"/>
                  </a:lnTo>
                  <a:lnTo>
                    <a:pt x="5" y="1215"/>
                  </a:lnTo>
                  <a:lnTo>
                    <a:pt x="5" y="1199"/>
                  </a:lnTo>
                  <a:lnTo>
                    <a:pt x="0" y="1199"/>
                  </a:lnTo>
                  <a:close/>
                  <a:moveTo>
                    <a:pt x="0" y="1221"/>
                  </a:moveTo>
                  <a:lnTo>
                    <a:pt x="0" y="1237"/>
                  </a:lnTo>
                  <a:lnTo>
                    <a:pt x="5" y="1237"/>
                  </a:lnTo>
                  <a:lnTo>
                    <a:pt x="5" y="1221"/>
                  </a:lnTo>
                  <a:lnTo>
                    <a:pt x="0" y="1221"/>
                  </a:lnTo>
                  <a:close/>
                  <a:moveTo>
                    <a:pt x="0" y="1242"/>
                  </a:moveTo>
                  <a:lnTo>
                    <a:pt x="0" y="1258"/>
                  </a:lnTo>
                  <a:lnTo>
                    <a:pt x="5" y="1258"/>
                  </a:lnTo>
                  <a:lnTo>
                    <a:pt x="5" y="1242"/>
                  </a:lnTo>
                  <a:lnTo>
                    <a:pt x="0" y="1242"/>
                  </a:lnTo>
                  <a:close/>
                  <a:moveTo>
                    <a:pt x="0" y="1264"/>
                  </a:moveTo>
                  <a:lnTo>
                    <a:pt x="0" y="1280"/>
                  </a:lnTo>
                  <a:lnTo>
                    <a:pt x="5" y="1280"/>
                  </a:lnTo>
                  <a:lnTo>
                    <a:pt x="5" y="1264"/>
                  </a:lnTo>
                  <a:lnTo>
                    <a:pt x="0" y="1264"/>
                  </a:lnTo>
                  <a:close/>
                  <a:moveTo>
                    <a:pt x="0" y="1285"/>
                  </a:moveTo>
                  <a:lnTo>
                    <a:pt x="0" y="1301"/>
                  </a:lnTo>
                  <a:lnTo>
                    <a:pt x="5" y="1301"/>
                  </a:lnTo>
                  <a:lnTo>
                    <a:pt x="5" y="1285"/>
                  </a:lnTo>
                  <a:lnTo>
                    <a:pt x="0" y="1285"/>
                  </a:lnTo>
                  <a:close/>
                  <a:moveTo>
                    <a:pt x="0" y="1306"/>
                  </a:moveTo>
                  <a:lnTo>
                    <a:pt x="0" y="1323"/>
                  </a:lnTo>
                  <a:lnTo>
                    <a:pt x="5" y="1323"/>
                  </a:lnTo>
                  <a:lnTo>
                    <a:pt x="5" y="1306"/>
                  </a:lnTo>
                  <a:lnTo>
                    <a:pt x="0" y="1306"/>
                  </a:lnTo>
                  <a:close/>
                  <a:moveTo>
                    <a:pt x="0" y="1328"/>
                  </a:moveTo>
                  <a:lnTo>
                    <a:pt x="0" y="1344"/>
                  </a:lnTo>
                  <a:lnTo>
                    <a:pt x="5" y="1344"/>
                  </a:lnTo>
                  <a:lnTo>
                    <a:pt x="5" y="1328"/>
                  </a:lnTo>
                  <a:lnTo>
                    <a:pt x="0" y="1328"/>
                  </a:lnTo>
                  <a:close/>
                  <a:moveTo>
                    <a:pt x="0" y="1349"/>
                  </a:moveTo>
                  <a:lnTo>
                    <a:pt x="0" y="1365"/>
                  </a:lnTo>
                  <a:lnTo>
                    <a:pt x="5" y="1365"/>
                  </a:lnTo>
                  <a:lnTo>
                    <a:pt x="5" y="1349"/>
                  </a:lnTo>
                  <a:lnTo>
                    <a:pt x="0" y="1349"/>
                  </a:lnTo>
                  <a:close/>
                  <a:moveTo>
                    <a:pt x="0" y="1371"/>
                  </a:moveTo>
                  <a:lnTo>
                    <a:pt x="0" y="1387"/>
                  </a:lnTo>
                  <a:lnTo>
                    <a:pt x="5" y="1387"/>
                  </a:lnTo>
                  <a:lnTo>
                    <a:pt x="5" y="1371"/>
                  </a:lnTo>
                  <a:lnTo>
                    <a:pt x="0" y="1371"/>
                  </a:lnTo>
                  <a:close/>
                  <a:moveTo>
                    <a:pt x="0" y="1392"/>
                  </a:moveTo>
                  <a:lnTo>
                    <a:pt x="0" y="1408"/>
                  </a:lnTo>
                  <a:lnTo>
                    <a:pt x="5" y="1408"/>
                  </a:lnTo>
                  <a:lnTo>
                    <a:pt x="5" y="1392"/>
                  </a:lnTo>
                  <a:lnTo>
                    <a:pt x="0" y="1392"/>
                  </a:lnTo>
                  <a:close/>
                  <a:moveTo>
                    <a:pt x="0" y="1414"/>
                  </a:moveTo>
                  <a:lnTo>
                    <a:pt x="0" y="1430"/>
                  </a:lnTo>
                  <a:lnTo>
                    <a:pt x="5" y="1430"/>
                  </a:lnTo>
                  <a:lnTo>
                    <a:pt x="5" y="1414"/>
                  </a:lnTo>
                  <a:lnTo>
                    <a:pt x="0" y="1414"/>
                  </a:lnTo>
                  <a:close/>
                  <a:moveTo>
                    <a:pt x="0" y="1435"/>
                  </a:moveTo>
                  <a:lnTo>
                    <a:pt x="0" y="1451"/>
                  </a:lnTo>
                  <a:lnTo>
                    <a:pt x="5" y="1451"/>
                  </a:lnTo>
                  <a:lnTo>
                    <a:pt x="5" y="1435"/>
                  </a:lnTo>
                  <a:lnTo>
                    <a:pt x="0" y="1435"/>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AT" dirty="0"/>
            </a:p>
          </p:txBody>
        </p:sp>
        <p:sp>
          <p:nvSpPr>
            <p:cNvPr id="51" name="Freeform 48"/>
            <p:cNvSpPr>
              <a:spLocks noEditPoints="1"/>
            </p:cNvSpPr>
            <p:nvPr/>
          </p:nvSpPr>
          <p:spPr bwMode="auto">
            <a:xfrm>
              <a:off x="5326" y="2723"/>
              <a:ext cx="5" cy="759"/>
            </a:xfrm>
            <a:custGeom>
              <a:avLst/>
              <a:gdLst>
                <a:gd name="T0" fmla="*/ 0 w 5"/>
                <a:gd name="T1" fmla="*/ 16 h 759"/>
                <a:gd name="T2" fmla="*/ 5 w 5"/>
                <a:gd name="T3" fmla="*/ 21 h 759"/>
                <a:gd name="T4" fmla="*/ 0 w 5"/>
                <a:gd name="T5" fmla="*/ 21 h 759"/>
                <a:gd name="T6" fmla="*/ 5 w 5"/>
                <a:gd name="T7" fmla="*/ 59 h 759"/>
                <a:gd name="T8" fmla="*/ 5 w 5"/>
                <a:gd name="T9" fmla="*/ 43 h 759"/>
                <a:gd name="T10" fmla="*/ 0 w 5"/>
                <a:gd name="T11" fmla="*/ 80 h 759"/>
                <a:gd name="T12" fmla="*/ 5 w 5"/>
                <a:gd name="T13" fmla="*/ 86 h 759"/>
                <a:gd name="T14" fmla="*/ 0 w 5"/>
                <a:gd name="T15" fmla="*/ 86 h 759"/>
                <a:gd name="T16" fmla="*/ 5 w 5"/>
                <a:gd name="T17" fmla="*/ 123 h 759"/>
                <a:gd name="T18" fmla="*/ 5 w 5"/>
                <a:gd name="T19" fmla="*/ 107 h 759"/>
                <a:gd name="T20" fmla="*/ 0 w 5"/>
                <a:gd name="T21" fmla="*/ 144 h 759"/>
                <a:gd name="T22" fmla="*/ 5 w 5"/>
                <a:gd name="T23" fmla="*/ 150 h 759"/>
                <a:gd name="T24" fmla="*/ 0 w 5"/>
                <a:gd name="T25" fmla="*/ 150 h 759"/>
                <a:gd name="T26" fmla="*/ 5 w 5"/>
                <a:gd name="T27" fmla="*/ 187 h 759"/>
                <a:gd name="T28" fmla="*/ 5 w 5"/>
                <a:gd name="T29" fmla="*/ 171 h 759"/>
                <a:gd name="T30" fmla="*/ 0 w 5"/>
                <a:gd name="T31" fmla="*/ 209 h 759"/>
                <a:gd name="T32" fmla="*/ 5 w 5"/>
                <a:gd name="T33" fmla="*/ 214 h 759"/>
                <a:gd name="T34" fmla="*/ 0 w 5"/>
                <a:gd name="T35" fmla="*/ 214 h 759"/>
                <a:gd name="T36" fmla="*/ 5 w 5"/>
                <a:gd name="T37" fmla="*/ 252 h 759"/>
                <a:gd name="T38" fmla="*/ 5 w 5"/>
                <a:gd name="T39" fmla="*/ 236 h 759"/>
                <a:gd name="T40" fmla="*/ 0 w 5"/>
                <a:gd name="T41" fmla="*/ 273 h 759"/>
                <a:gd name="T42" fmla="*/ 5 w 5"/>
                <a:gd name="T43" fmla="*/ 278 h 759"/>
                <a:gd name="T44" fmla="*/ 0 w 5"/>
                <a:gd name="T45" fmla="*/ 278 h 759"/>
                <a:gd name="T46" fmla="*/ 5 w 5"/>
                <a:gd name="T47" fmla="*/ 316 h 759"/>
                <a:gd name="T48" fmla="*/ 5 w 5"/>
                <a:gd name="T49" fmla="*/ 300 h 759"/>
                <a:gd name="T50" fmla="*/ 0 w 5"/>
                <a:gd name="T51" fmla="*/ 337 h 759"/>
                <a:gd name="T52" fmla="*/ 5 w 5"/>
                <a:gd name="T53" fmla="*/ 343 h 759"/>
                <a:gd name="T54" fmla="*/ 0 w 5"/>
                <a:gd name="T55" fmla="*/ 343 h 759"/>
                <a:gd name="T56" fmla="*/ 5 w 5"/>
                <a:gd name="T57" fmla="*/ 380 h 759"/>
                <a:gd name="T58" fmla="*/ 5 w 5"/>
                <a:gd name="T59" fmla="*/ 364 h 759"/>
                <a:gd name="T60" fmla="*/ 0 w 5"/>
                <a:gd name="T61" fmla="*/ 402 h 759"/>
                <a:gd name="T62" fmla="*/ 5 w 5"/>
                <a:gd name="T63" fmla="*/ 407 h 759"/>
                <a:gd name="T64" fmla="*/ 0 w 5"/>
                <a:gd name="T65" fmla="*/ 407 h 759"/>
                <a:gd name="T66" fmla="*/ 5 w 5"/>
                <a:gd name="T67" fmla="*/ 444 h 759"/>
                <a:gd name="T68" fmla="*/ 5 w 5"/>
                <a:gd name="T69" fmla="*/ 428 h 759"/>
                <a:gd name="T70" fmla="*/ 0 w 5"/>
                <a:gd name="T71" fmla="*/ 466 h 759"/>
                <a:gd name="T72" fmla="*/ 5 w 5"/>
                <a:gd name="T73" fmla="*/ 471 h 759"/>
                <a:gd name="T74" fmla="*/ 0 w 5"/>
                <a:gd name="T75" fmla="*/ 471 h 759"/>
                <a:gd name="T76" fmla="*/ 5 w 5"/>
                <a:gd name="T77" fmla="*/ 509 h 759"/>
                <a:gd name="T78" fmla="*/ 5 w 5"/>
                <a:gd name="T79" fmla="*/ 493 h 759"/>
                <a:gd name="T80" fmla="*/ 0 w 5"/>
                <a:gd name="T81" fmla="*/ 530 h 759"/>
                <a:gd name="T82" fmla="*/ 5 w 5"/>
                <a:gd name="T83" fmla="*/ 536 h 759"/>
                <a:gd name="T84" fmla="*/ 0 w 5"/>
                <a:gd name="T85" fmla="*/ 536 h 759"/>
                <a:gd name="T86" fmla="*/ 5 w 5"/>
                <a:gd name="T87" fmla="*/ 573 h 759"/>
                <a:gd name="T88" fmla="*/ 5 w 5"/>
                <a:gd name="T89" fmla="*/ 557 h 759"/>
                <a:gd name="T90" fmla="*/ 0 w 5"/>
                <a:gd name="T91" fmla="*/ 594 h 759"/>
                <a:gd name="T92" fmla="*/ 5 w 5"/>
                <a:gd name="T93" fmla="*/ 600 h 759"/>
                <a:gd name="T94" fmla="*/ 0 w 5"/>
                <a:gd name="T95" fmla="*/ 600 h 759"/>
                <a:gd name="T96" fmla="*/ 5 w 5"/>
                <a:gd name="T97" fmla="*/ 637 h 759"/>
                <a:gd name="T98" fmla="*/ 5 w 5"/>
                <a:gd name="T99" fmla="*/ 621 h 759"/>
                <a:gd name="T100" fmla="*/ 0 w 5"/>
                <a:gd name="T101" fmla="*/ 659 h 759"/>
                <a:gd name="T102" fmla="*/ 5 w 5"/>
                <a:gd name="T103" fmla="*/ 664 h 759"/>
                <a:gd name="T104" fmla="*/ 0 w 5"/>
                <a:gd name="T105" fmla="*/ 664 h 759"/>
                <a:gd name="T106" fmla="*/ 5 w 5"/>
                <a:gd name="T107" fmla="*/ 702 h 759"/>
                <a:gd name="T108" fmla="*/ 5 w 5"/>
                <a:gd name="T109" fmla="*/ 685 h 759"/>
                <a:gd name="T110" fmla="*/ 0 w 5"/>
                <a:gd name="T111" fmla="*/ 723 h 759"/>
                <a:gd name="T112" fmla="*/ 5 w 5"/>
                <a:gd name="T113" fmla="*/ 728 h 759"/>
                <a:gd name="T114" fmla="*/ 0 w 5"/>
                <a:gd name="T115" fmla="*/ 728 h 759"/>
                <a:gd name="T116" fmla="*/ 5 w 5"/>
                <a:gd name="T117" fmla="*/ 759 h 759"/>
                <a:gd name="T118" fmla="*/ 5 w 5"/>
                <a:gd name="T119" fmla="*/ 750 h 7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 h="759">
                  <a:moveTo>
                    <a:pt x="5" y="0"/>
                  </a:moveTo>
                  <a:lnTo>
                    <a:pt x="5" y="16"/>
                  </a:lnTo>
                  <a:lnTo>
                    <a:pt x="0" y="16"/>
                  </a:lnTo>
                  <a:lnTo>
                    <a:pt x="0" y="0"/>
                  </a:lnTo>
                  <a:lnTo>
                    <a:pt x="5" y="0"/>
                  </a:lnTo>
                  <a:close/>
                  <a:moveTo>
                    <a:pt x="5" y="21"/>
                  </a:moveTo>
                  <a:lnTo>
                    <a:pt x="5" y="37"/>
                  </a:lnTo>
                  <a:lnTo>
                    <a:pt x="0" y="37"/>
                  </a:lnTo>
                  <a:lnTo>
                    <a:pt x="0" y="21"/>
                  </a:lnTo>
                  <a:lnTo>
                    <a:pt x="5" y="21"/>
                  </a:lnTo>
                  <a:close/>
                  <a:moveTo>
                    <a:pt x="5" y="43"/>
                  </a:moveTo>
                  <a:lnTo>
                    <a:pt x="5" y="59"/>
                  </a:lnTo>
                  <a:lnTo>
                    <a:pt x="0" y="59"/>
                  </a:lnTo>
                  <a:lnTo>
                    <a:pt x="0" y="43"/>
                  </a:lnTo>
                  <a:lnTo>
                    <a:pt x="5" y="43"/>
                  </a:lnTo>
                  <a:close/>
                  <a:moveTo>
                    <a:pt x="5" y="64"/>
                  </a:moveTo>
                  <a:lnTo>
                    <a:pt x="5" y="80"/>
                  </a:lnTo>
                  <a:lnTo>
                    <a:pt x="0" y="80"/>
                  </a:lnTo>
                  <a:lnTo>
                    <a:pt x="0" y="64"/>
                  </a:lnTo>
                  <a:lnTo>
                    <a:pt x="5" y="64"/>
                  </a:lnTo>
                  <a:close/>
                  <a:moveTo>
                    <a:pt x="5" y="86"/>
                  </a:moveTo>
                  <a:lnTo>
                    <a:pt x="5" y="102"/>
                  </a:lnTo>
                  <a:lnTo>
                    <a:pt x="0" y="102"/>
                  </a:lnTo>
                  <a:lnTo>
                    <a:pt x="0" y="86"/>
                  </a:lnTo>
                  <a:lnTo>
                    <a:pt x="5" y="86"/>
                  </a:lnTo>
                  <a:close/>
                  <a:moveTo>
                    <a:pt x="5" y="107"/>
                  </a:moveTo>
                  <a:lnTo>
                    <a:pt x="5" y="123"/>
                  </a:lnTo>
                  <a:lnTo>
                    <a:pt x="0" y="123"/>
                  </a:lnTo>
                  <a:lnTo>
                    <a:pt x="0" y="107"/>
                  </a:lnTo>
                  <a:lnTo>
                    <a:pt x="5" y="107"/>
                  </a:lnTo>
                  <a:close/>
                  <a:moveTo>
                    <a:pt x="5" y="128"/>
                  </a:moveTo>
                  <a:lnTo>
                    <a:pt x="5" y="144"/>
                  </a:lnTo>
                  <a:lnTo>
                    <a:pt x="0" y="144"/>
                  </a:lnTo>
                  <a:lnTo>
                    <a:pt x="0" y="128"/>
                  </a:lnTo>
                  <a:lnTo>
                    <a:pt x="5" y="128"/>
                  </a:lnTo>
                  <a:close/>
                  <a:moveTo>
                    <a:pt x="5" y="150"/>
                  </a:moveTo>
                  <a:lnTo>
                    <a:pt x="5" y="166"/>
                  </a:lnTo>
                  <a:lnTo>
                    <a:pt x="0" y="166"/>
                  </a:lnTo>
                  <a:lnTo>
                    <a:pt x="0" y="150"/>
                  </a:lnTo>
                  <a:lnTo>
                    <a:pt x="5" y="150"/>
                  </a:lnTo>
                  <a:close/>
                  <a:moveTo>
                    <a:pt x="5" y="171"/>
                  </a:moveTo>
                  <a:lnTo>
                    <a:pt x="5" y="187"/>
                  </a:lnTo>
                  <a:lnTo>
                    <a:pt x="0" y="187"/>
                  </a:lnTo>
                  <a:lnTo>
                    <a:pt x="0" y="171"/>
                  </a:lnTo>
                  <a:lnTo>
                    <a:pt x="5" y="171"/>
                  </a:lnTo>
                  <a:close/>
                  <a:moveTo>
                    <a:pt x="5" y="193"/>
                  </a:moveTo>
                  <a:lnTo>
                    <a:pt x="5" y="209"/>
                  </a:lnTo>
                  <a:lnTo>
                    <a:pt x="0" y="209"/>
                  </a:lnTo>
                  <a:lnTo>
                    <a:pt x="0" y="193"/>
                  </a:lnTo>
                  <a:lnTo>
                    <a:pt x="5" y="193"/>
                  </a:lnTo>
                  <a:close/>
                  <a:moveTo>
                    <a:pt x="5" y="214"/>
                  </a:moveTo>
                  <a:lnTo>
                    <a:pt x="5" y="230"/>
                  </a:lnTo>
                  <a:lnTo>
                    <a:pt x="0" y="230"/>
                  </a:lnTo>
                  <a:lnTo>
                    <a:pt x="0" y="214"/>
                  </a:lnTo>
                  <a:lnTo>
                    <a:pt x="5" y="214"/>
                  </a:lnTo>
                  <a:close/>
                  <a:moveTo>
                    <a:pt x="5" y="236"/>
                  </a:moveTo>
                  <a:lnTo>
                    <a:pt x="5" y="252"/>
                  </a:lnTo>
                  <a:lnTo>
                    <a:pt x="0" y="252"/>
                  </a:lnTo>
                  <a:lnTo>
                    <a:pt x="0" y="236"/>
                  </a:lnTo>
                  <a:lnTo>
                    <a:pt x="5" y="236"/>
                  </a:lnTo>
                  <a:close/>
                  <a:moveTo>
                    <a:pt x="5" y="257"/>
                  </a:moveTo>
                  <a:lnTo>
                    <a:pt x="5" y="273"/>
                  </a:lnTo>
                  <a:lnTo>
                    <a:pt x="0" y="273"/>
                  </a:lnTo>
                  <a:lnTo>
                    <a:pt x="0" y="257"/>
                  </a:lnTo>
                  <a:lnTo>
                    <a:pt x="5" y="257"/>
                  </a:lnTo>
                  <a:close/>
                  <a:moveTo>
                    <a:pt x="5" y="278"/>
                  </a:moveTo>
                  <a:lnTo>
                    <a:pt x="5" y="294"/>
                  </a:lnTo>
                  <a:lnTo>
                    <a:pt x="0" y="294"/>
                  </a:lnTo>
                  <a:lnTo>
                    <a:pt x="0" y="278"/>
                  </a:lnTo>
                  <a:lnTo>
                    <a:pt x="5" y="278"/>
                  </a:lnTo>
                  <a:close/>
                  <a:moveTo>
                    <a:pt x="5" y="300"/>
                  </a:moveTo>
                  <a:lnTo>
                    <a:pt x="5" y="316"/>
                  </a:lnTo>
                  <a:lnTo>
                    <a:pt x="0" y="316"/>
                  </a:lnTo>
                  <a:lnTo>
                    <a:pt x="0" y="300"/>
                  </a:lnTo>
                  <a:lnTo>
                    <a:pt x="5" y="300"/>
                  </a:lnTo>
                  <a:close/>
                  <a:moveTo>
                    <a:pt x="5" y="321"/>
                  </a:moveTo>
                  <a:lnTo>
                    <a:pt x="5" y="337"/>
                  </a:lnTo>
                  <a:lnTo>
                    <a:pt x="0" y="337"/>
                  </a:lnTo>
                  <a:lnTo>
                    <a:pt x="0" y="321"/>
                  </a:lnTo>
                  <a:lnTo>
                    <a:pt x="5" y="321"/>
                  </a:lnTo>
                  <a:close/>
                  <a:moveTo>
                    <a:pt x="5" y="343"/>
                  </a:moveTo>
                  <a:lnTo>
                    <a:pt x="5" y="359"/>
                  </a:lnTo>
                  <a:lnTo>
                    <a:pt x="0" y="359"/>
                  </a:lnTo>
                  <a:lnTo>
                    <a:pt x="0" y="343"/>
                  </a:lnTo>
                  <a:lnTo>
                    <a:pt x="5" y="343"/>
                  </a:lnTo>
                  <a:close/>
                  <a:moveTo>
                    <a:pt x="5" y="364"/>
                  </a:moveTo>
                  <a:lnTo>
                    <a:pt x="5" y="380"/>
                  </a:lnTo>
                  <a:lnTo>
                    <a:pt x="0" y="380"/>
                  </a:lnTo>
                  <a:lnTo>
                    <a:pt x="0" y="364"/>
                  </a:lnTo>
                  <a:lnTo>
                    <a:pt x="5" y="364"/>
                  </a:lnTo>
                  <a:close/>
                  <a:moveTo>
                    <a:pt x="5" y="386"/>
                  </a:moveTo>
                  <a:lnTo>
                    <a:pt x="5" y="402"/>
                  </a:lnTo>
                  <a:lnTo>
                    <a:pt x="0" y="402"/>
                  </a:lnTo>
                  <a:lnTo>
                    <a:pt x="0" y="386"/>
                  </a:lnTo>
                  <a:lnTo>
                    <a:pt x="5" y="386"/>
                  </a:lnTo>
                  <a:close/>
                  <a:moveTo>
                    <a:pt x="5" y="407"/>
                  </a:moveTo>
                  <a:lnTo>
                    <a:pt x="5" y="423"/>
                  </a:lnTo>
                  <a:lnTo>
                    <a:pt x="0" y="423"/>
                  </a:lnTo>
                  <a:lnTo>
                    <a:pt x="0" y="407"/>
                  </a:lnTo>
                  <a:lnTo>
                    <a:pt x="5" y="407"/>
                  </a:lnTo>
                  <a:close/>
                  <a:moveTo>
                    <a:pt x="5" y="428"/>
                  </a:moveTo>
                  <a:lnTo>
                    <a:pt x="5" y="444"/>
                  </a:lnTo>
                  <a:lnTo>
                    <a:pt x="0" y="444"/>
                  </a:lnTo>
                  <a:lnTo>
                    <a:pt x="0" y="428"/>
                  </a:lnTo>
                  <a:lnTo>
                    <a:pt x="5" y="428"/>
                  </a:lnTo>
                  <a:close/>
                  <a:moveTo>
                    <a:pt x="5" y="450"/>
                  </a:moveTo>
                  <a:lnTo>
                    <a:pt x="5" y="466"/>
                  </a:lnTo>
                  <a:lnTo>
                    <a:pt x="0" y="466"/>
                  </a:lnTo>
                  <a:lnTo>
                    <a:pt x="0" y="450"/>
                  </a:lnTo>
                  <a:lnTo>
                    <a:pt x="5" y="450"/>
                  </a:lnTo>
                  <a:close/>
                  <a:moveTo>
                    <a:pt x="5" y="471"/>
                  </a:moveTo>
                  <a:lnTo>
                    <a:pt x="5" y="487"/>
                  </a:lnTo>
                  <a:lnTo>
                    <a:pt x="0" y="487"/>
                  </a:lnTo>
                  <a:lnTo>
                    <a:pt x="0" y="471"/>
                  </a:lnTo>
                  <a:lnTo>
                    <a:pt x="5" y="471"/>
                  </a:lnTo>
                  <a:close/>
                  <a:moveTo>
                    <a:pt x="5" y="493"/>
                  </a:moveTo>
                  <a:lnTo>
                    <a:pt x="5" y="509"/>
                  </a:lnTo>
                  <a:lnTo>
                    <a:pt x="0" y="509"/>
                  </a:lnTo>
                  <a:lnTo>
                    <a:pt x="0" y="493"/>
                  </a:lnTo>
                  <a:lnTo>
                    <a:pt x="5" y="493"/>
                  </a:lnTo>
                  <a:close/>
                  <a:moveTo>
                    <a:pt x="5" y="514"/>
                  </a:moveTo>
                  <a:lnTo>
                    <a:pt x="5" y="530"/>
                  </a:lnTo>
                  <a:lnTo>
                    <a:pt x="0" y="530"/>
                  </a:lnTo>
                  <a:lnTo>
                    <a:pt x="0" y="514"/>
                  </a:lnTo>
                  <a:lnTo>
                    <a:pt x="5" y="514"/>
                  </a:lnTo>
                  <a:close/>
                  <a:moveTo>
                    <a:pt x="5" y="536"/>
                  </a:moveTo>
                  <a:lnTo>
                    <a:pt x="5" y="552"/>
                  </a:lnTo>
                  <a:lnTo>
                    <a:pt x="0" y="552"/>
                  </a:lnTo>
                  <a:lnTo>
                    <a:pt x="0" y="536"/>
                  </a:lnTo>
                  <a:lnTo>
                    <a:pt x="5" y="536"/>
                  </a:lnTo>
                  <a:close/>
                  <a:moveTo>
                    <a:pt x="5" y="557"/>
                  </a:moveTo>
                  <a:lnTo>
                    <a:pt x="5" y="573"/>
                  </a:lnTo>
                  <a:lnTo>
                    <a:pt x="0" y="573"/>
                  </a:lnTo>
                  <a:lnTo>
                    <a:pt x="0" y="557"/>
                  </a:lnTo>
                  <a:lnTo>
                    <a:pt x="5" y="557"/>
                  </a:lnTo>
                  <a:close/>
                  <a:moveTo>
                    <a:pt x="5" y="578"/>
                  </a:moveTo>
                  <a:lnTo>
                    <a:pt x="5" y="594"/>
                  </a:lnTo>
                  <a:lnTo>
                    <a:pt x="0" y="594"/>
                  </a:lnTo>
                  <a:lnTo>
                    <a:pt x="0" y="578"/>
                  </a:lnTo>
                  <a:lnTo>
                    <a:pt x="5" y="578"/>
                  </a:lnTo>
                  <a:close/>
                  <a:moveTo>
                    <a:pt x="5" y="600"/>
                  </a:moveTo>
                  <a:lnTo>
                    <a:pt x="5" y="616"/>
                  </a:lnTo>
                  <a:lnTo>
                    <a:pt x="0" y="616"/>
                  </a:lnTo>
                  <a:lnTo>
                    <a:pt x="0" y="600"/>
                  </a:lnTo>
                  <a:lnTo>
                    <a:pt x="5" y="600"/>
                  </a:lnTo>
                  <a:close/>
                  <a:moveTo>
                    <a:pt x="5" y="621"/>
                  </a:moveTo>
                  <a:lnTo>
                    <a:pt x="5" y="637"/>
                  </a:lnTo>
                  <a:lnTo>
                    <a:pt x="0" y="637"/>
                  </a:lnTo>
                  <a:lnTo>
                    <a:pt x="0" y="621"/>
                  </a:lnTo>
                  <a:lnTo>
                    <a:pt x="5" y="621"/>
                  </a:lnTo>
                  <a:close/>
                  <a:moveTo>
                    <a:pt x="5" y="643"/>
                  </a:moveTo>
                  <a:lnTo>
                    <a:pt x="5" y="659"/>
                  </a:lnTo>
                  <a:lnTo>
                    <a:pt x="0" y="659"/>
                  </a:lnTo>
                  <a:lnTo>
                    <a:pt x="0" y="643"/>
                  </a:lnTo>
                  <a:lnTo>
                    <a:pt x="5" y="643"/>
                  </a:lnTo>
                  <a:close/>
                  <a:moveTo>
                    <a:pt x="5" y="664"/>
                  </a:moveTo>
                  <a:lnTo>
                    <a:pt x="5" y="680"/>
                  </a:lnTo>
                  <a:lnTo>
                    <a:pt x="0" y="680"/>
                  </a:lnTo>
                  <a:lnTo>
                    <a:pt x="0" y="664"/>
                  </a:lnTo>
                  <a:lnTo>
                    <a:pt x="5" y="664"/>
                  </a:lnTo>
                  <a:close/>
                  <a:moveTo>
                    <a:pt x="5" y="685"/>
                  </a:moveTo>
                  <a:lnTo>
                    <a:pt x="5" y="702"/>
                  </a:lnTo>
                  <a:lnTo>
                    <a:pt x="0" y="702"/>
                  </a:lnTo>
                  <a:lnTo>
                    <a:pt x="0" y="685"/>
                  </a:lnTo>
                  <a:lnTo>
                    <a:pt x="5" y="685"/>
                  </a:lnTo>
                  <a:close/>
                  <a:moveTo>
                    <a:pt x="5" y="707"/>
                  </a:moveTo>
                  <a:lnTo>
                    <a:pt x="5" y="723"/>
                  </a:lnTo>
                  <a:lnTo>
                    <a:pt x="0" y="723"/>
                  </a:lnTo>
                  <a:lnTo>
                    <a:pt x="0" y="707"/>
                  </a:lnTo>
                  <a:lnTo>
                    <a:pt x="5" y="707"/>
                  </a:lnTo>
                  <a:close/>
                  <a:moveTo>
                    <a:pt x="5" y="728"/>
                  </a:moveTo>
                  <a:lnTo>
                    <a:pt x="5" y="744"/>
                  </a:lnTo>
                  <a:lnTo>
                    <a:pt x="0" y="744"/>
                  </a:lnTo>
                  <a:lnTo>
                    <a:pt x="0" y="728"/>
                  </a:lnTo>
                  <a:lnTo>
                    <a:pt x="5" y="728"/>
                  </a:lnTo>
                  <a:close/>
                  <a:moveTo>
                    <a:pt x="5" y="750"/>
                  </a:moveTo>
                  <a:lnTo>
                    <a:pt x="5" y="759"/>
                  </a:lnTo>
                  <a:lnTo>
                    <a:pt x="0" y="759"/>
                  </a:lnTo>
                  <a:lnTo>
                    <a:pt x="0" y="750"/>
                  </a:lnTo>
                  <a:lnTo>
                    <a:pt x="5" y="750"/>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AT" dirty="0"/>
            </a:p>
          </p:txBody>
        </p:sp>
        <p:sp>
          <p:nvSpPr>
            <p:cNvPr id="52" name="Freeform 49"/>
            <p:cNvSpPr>
              <a:spLocks noEditPoints="1"/>
            </p:cNvSpPr>
            <p:nvPr/>
          </p:nvSpPr>
          <p:spPr bwMode="auto">
            <a:xfrm>
              <a:off x="5739" y="2023"/>
              <a:ext cx="5" cy="1451"/>
            </a:xfrm>
            <a:custGeom>
              <a:avLst/>
              <a:gdLst>
                <a:gd name="T0" fmla="*/ 0 w 5"/>
                <a:gd name="T1" fmla="*/ 21 h 1451"/>
                <a:gd name="T2" fmla="*/ 0 w 5"/>
                <a:gd name="T3" fmla="*/ 58 h 1451"/>
                <a:gd name="T4" fmla="*/ 5 w 5"/>
                <a:gd name="T5" fmla="*/ 80 h 1451"/>
                <a:gd name="T6" fmla="*/ 5 w 5"/>
                <a:gd name="T7" fmla="*/ 85 h 1451"/>
                <a:gd name="T8" fmla="*/ 0 w 5"/>
                <a:gd name="T9" fmla="*/ 107 h 1451"/>
                <a:gd name="T10" fmla="*/ 0 w 5"/>
                <a:gd name="T11" fmla="*/ 150 h 1451"/>
                <a:gd name="T12" fmla="*/ 0 w 5"/>
                <a:gd name="T13" fmla="*/ 187 h 1451"/>
                <a:gd name="T14" fmla="*/ 5 w 5"/>
                <a:gd name="T15" fmla="*/ 208 h 1451"/>
                <a:gd name="T16" fmla="*/ 5 w 5"/>
                <a:gd name="T17" fmla="*/ 214 h 1451"/>
                <a:gd name="T18" fmla="*/ 0 w 5"/>
                <a:gd name="T19" fmla="*/ 235 h 1451"/>
                <a:gd name="T20" fmla="*/ 0 w 5"/>
                <a:gd name="T21" fmla="*/ 278 h 1451"/>
                <a:gd name="T22" fmla="*/ 0 w 5"/>
                <a:gd name="T23" fmla="*/ 316 h 1451"/>
                <a:gd name="T24" fmla="*/ 5 w 5"/>
                <a:gd name="T25" fmla="*/ 337 h 1451"/>
                <a:gd name="T26" fmla="*/ 5 w 5"/>
                <a:gd name="T27" fmla="*/ 342 h 1451"/>
                <a:gd name="T28" fmla="*/ 0 w 5"/>
                <a:gd name="T29" fmla="*/ 364 h 1451"/>
                <a:gd name="T30" fmla="*/ 0 w 5"/>
                <a:gd name="T31" fmla="*/ 407 h 1451"/>
                <a:gd name="T32" fmla="*/ 0 w 5"/>
                <a:gd name="T33" fmla="*/ 444 h 1451"/>
                <a:gd name="T34" fmla="*/ 5 w 5"/>
                <a:gd name="T35" fmla="*/ 466 h 1451"/>
                <a:gd name="T36" fmla="*/ 5 w 5"/>
                <a:gd name="T37" fmla="*/ 471 h 1451"/>
                <a:gd name="T38" fmla="*/ 0 w 5"/>
                <a:gd name="T39" fmla="*/ 492 h 1451"/>
                <a:gd name="T40" fmla="*/ 0 w 5"/>
                <a:gd name="T41" fmla="*/ 535 h 1451"/>
                <a:gd name="T42" fmla="*/ 0 w 5"/>
                <a:gd name="T43" fmla="*/ 573 h 1451"/>
                <a:gd name="T44" fmla="*/ 5 w 5"/>
                <a:gd name="T45" fmla="*/ 594 h 1451"/>
                <a:gd name="T46" fmla="*/ 5 w 5"/>
                <a:gd name="T47" fmla="*/ 599 h 1451"/>
                <a:gd name="T48" fmla="*/ 0 w 5"/>
                <a:gd name="T49" fmla="*/ 621 h 1451"/>
                <a:gd name="T50" fmla="*/ 0 w 5"/>
                <a:gd name="T51" fmla="*/ 664 h 1451"/>
                <a:gd name="T52" fmla="*/ 0 w 5"/>
                <a:gd name="T53" fmla="*/ 701 h 1451"/>
                <a:gd name="T54" fmla="*/ 5 w 5"/>
                <a:gd name="T55" fmla="*/ 723 h 1451"/>
                <a:gd name="T56" fmla="*/ 5 w 5"/>
                <a:gd name="T57" fmla="*/ 728 h 1451"/>
                <a:gd name="T58" fmla="*/ 0 w 5"/>
                <a:gd name="T59" fmla="*/ 749 h 1451"/>
                <a:gd name="T60" fmla="*/ 0 w 5"/>
                <a:gd name="T61" fmla="*/ 792 h 1451"/>
                <a:gd name="T62" fmla="*/ 0 w 5"/>
                <a:gd name="T63" fmla="*/ 830 h 1451"/>
                <a:gd name="T64" fmla="*/ 5 w 5"/>
                <a:gd name="T65" fmla="*/ 851 h 1451"/>
                <a:gd name="T66" fmla="*/ 5 w 5"/>
                <a:gd name="T67" fmla="*/ 857 h 1451"/>
                <a:gd name="T68" fmla="*/ 0 w 5"/>
                <a:gd name="T69" fmla="*/ 878 h 1451"/>
                <a:gd name="T70" fmla="*/ 0 w 5"/>
                <a:gd name="T71" fmla="*/ 921 h 1451"/>
                <a:gd name="T72" fmla="*/ 0 w 5"/>
                <a:gd name="T73" fmla="*/ 958 h 1451"/>
                <a:gd name="T74" fmla="*/ 5 w 5"/>
                <a:gd name="T75" fmla="*/ 980 h 1451"/>
                <a:gd name="T76" fmla="*/ 5 w 5"/>
                <a:gd name="T77" fmla="*/ 985 h 1451"/>
                <a:gd name="T78" fmla="*/ 0 w 5"/>
                <a:gd name="T79" fmla="*/ 1007 h 1451"/>
                <a:gd name="T80" fmla="*/ 0 w 5"/>
                <a:gd name="T81" fmla="*/ 1049 h 1451"/>
                <a:gd name="T82" fmla="*/ 0 w 5"/>
                <a:gd name="T83" fmla="*/ 1087 h 1451"/>
                <a:gd name="T84" fmla="*/ 5 w 5"/>
                <a:gd name="T85" fmla="*/ 1108 h 1451"/>
                <a:gd name="T86" fmla="*/ 5 w 5"/>
                <a:gd name="T87" fmla="*/ 1114 h 1451"/>
                <a:gd name="T88" fmla="*/ 0 w 5"/>
                <a:gd name="T89" fmla="*/ 1135 h 1451"/>
                <a:gd name="T90" fmla="*/ 0 w 5"/>
                <a:gd name="T91" fmla="*/ 1178 h 1451"/>
                <a:gd name="T92" fmla="*/ 0 w 5"/>
                <a:gd name="T93" fmla="*/ 1215 h 1451"/>
                <a:gd name="T94" fmla="*/ 5 w 5"/>
                <a:gd name="T95" fmla="*/ 1237 h 1451"/>
                <a:gd name="T96" fmla="*/ 5 w 5"/>
                <a:gd name="T97" fmla="*/ 1242 h 1451"/>
                <a:gd name="T98" fmla="*/ 0 w 5"/>
                <a:gd name="T99" fmla="*/ 1264 h 1451"/>
                <a:gd name="T100" fmla="*/ 0 w 5"/>
                <a:gd name="T101" fmla="*/ 1306 h 1451"/>
                <a:gd name="T102" fmla="*/ 0 w 5"/>
                <a:gd name="T103" fmla="*/ 1344 h 1451"/>
                <a:gd name="T104" fmla="*/ 5 w 5"/>
                <a:gd name="T105" fmla="*/ 1365 h 1451"/>
                <a:gd name="T106" fmla="*/ 5 w 5"/>
                <a:gd name="T107" fmla="*/ 1371 h 1451"/>
                <a:gd name="T108" fmla="*/ 0 w 5"/>
                <a:gd name="T109" fmla="*/ 1392 h 1451"/>
                <a:gd name="T110" fmla="*/ 0 w 5"/>
                <a:gd name="T111" fmla="*/ 1435 h 14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 h="1451">
                  <a:moveTo>
                    <a:pt x="0" y="0"/>
                  </a:moveTo>
                  <a:lnTo>
                    <a:pt x="0" y="16"/>
                  </a:lnTo>
                  <a:lnTo>
                    <a:pt x="5" y="16"/>
                  </a:lnTo>
                  <a:lnTo>
                    <a:pt x="5" y="0"/>
                  </a:lnTo>
                  <a:lnTo>
                    <a:pt x="0" y="0"/>
                  </a:lnTo>
                  <a:close/>
                  <a:moveTo>
                    <a:pt x="0" y="21"/>
                  </a:moveTo>
                  <a:lnTo>
                    <a:pt x="0" y="37"/>
                  </a:lnTo>
                  <a:lnTo>
                    <a:pt x="5" y="37"/>
                  </a:lnTo>
                  <a:lnTo>
                    <a:pt x="5" y="21"/>
                  </a:lnTo>
                  <a:lnTo>
                    <a:pt x="0" y="21"/>
                  </a:lnTo>
                  <a:close/>
                  <a:moveTo>
                    <a:pt x="0" y="42"/>
                  </a:moveTo>
                  <a:lnTo>
                    <a:pt x="0" y="58"/>
                  </a:lnTo>
                  <a:lnTo>
                    <a:pt x="5" y="58"/>
                  </a:lnTo>
                  <a:lnTo>
                    <a:pt x="5" y="42"/>
                  </a:lnTo>
                  <a:lnTo>
                    <a:pt x="0" y="42"/>
                  </a:lnTo>
                  <a:close/>
                  <a:moveTo>
                    <a:pt x="0" y="64"/>
                  </a:moveTo>
                  <a:lnTo>
                    <a:pt x="0" y="80"/>
                  </a:lnTo>
                  <a:lnTo>
                    <a:pt x="5" y="80"/>
                  </a:lnTo>
                  <a:lnTo>
                    <a:pt x="5" y="64"/>
                  </a:lnTo>
                  <a:lnTo>
                    <a:pt x="0" y="64"/>
                  </a:lnTo>
                  <a:close/>
                  <a:moveTo>
                    <a:pt x="0" y="85"/>
                  </a:moveTo>
                  <a:lnTo>
                    <a:pt x="0" y="101"/>
                  </a:lnTo>
                  <a:lnTo>
                    <a:pt x="5" y="101"/>
                  </a:lnTo>
                  <a:lnTo>
                    <a:pt x="5" y="85"/>
                  </a:lnTo>
                  <a:lnTo>
                    <a:pt x="0" y="85"/>
                  </a:lnTo>
                  <a:close/>
                  <a:moveTo>
                    <a:pt x="0" y="107"/>
                  </a:moveTo>
                  <a:lnTo>
                    <a:pt x="0" y="123"/>
                  </a:lnTo>
                  <a:lnTo>
                    <a:pt x="5" y="123"/>
                  </a:lnTo>
                  <a:lnTo>
                    <a:pt x="5" y="107"/>
                  </a:lnTo>
                  <a:lnTo>
                    <a:pt x="0" y="107"/>
                  </a:lnTo>
                  <a:close/>
                  <a:moveTo>
                    <a:pt x="0" y="128"/>
                  </a:moveTo>
                  <a:lnTo>
                    <a:pt x="0" y="144"/>
                  </a:lnTo>
                  <a:lnTo>
                    <a:pt x="5" y="144"/>
                  </a:lnTo>
                  <a:lnTo>
                    <a:pt x="5" y="128"/>
                  </a:lnTo>
                  <a:lnTo>
                    <a:pt x="0" y="128"/>
                  </a:lnTo>
                  <a:close/>
                  <a:moveTo>
                    <a:pt x="0" y="150"/>
                  </a:moveTo>
                  <a:lnTo>
                    <a:pt x="0" y="166"/>
                  </a:lnTo>
                  <a:lnTo>
                    <a:pt x="5" y="166"/>
                  </a:lnTo>
                  <a:lnTo>
                    <a:pt x="5" y="150"/>
                  </a:lnTo>
                  <a:lnTo>
                    <a:pt x="0" y="150"/>
                  </a:lnTo>
                  <a:close/>
                  <a:moveTo>
                    <a:pt x="0" y="171"/>
                  </a:moveTo>
                  <a:lnTo>
                    <a:pt x="0" y="187"/>
                  </a:lnTo>
                  <a:lnTo>
                    <a:pt x="5" y="187"/>
                  </a:lnTo>
                  <a:lnTo>
                    <a:pt x="5" y="171"/>
                  </a:lnTo>
                  <a:lnTo>
                    <a:pt x="0" y="171"/>
                  </a:lnTo>
                  <a:close/>
                  <a:moveTo>
                    <a:pt x="0" y="192"/>
                  </a:moveTo>
                  <a:lnTo>
                    <a:pt x="0" y="208"/>
                  </a:lnTo>
                  <a:lnTo>
                    <a:pt x="5" y="208"/>
                  </a:lnTo>
                  <a:lnTo>
                    <a:pt x="5" y="192"/>
                  </a:lnTo>
                  <a:lnTo>
                    <a:pt x="0" y="192"/>
                  </a:lnTo>
                  <a:close/>
                  <a:moveTo>
                    <a:pt x="0" y="214"/>
                  </a:moveTo>
                  <a:lnTo>
                    <a:pt x="0" y="230"/>
                  </a:lnTo>
                  <a:lnTo>
                    <a:pt x="5" y="230"/>
                  </a:lnTo>
                  <a:lnTo>
                    <a:pt x="5" y="214"/>
                  </a:lnTo>
                  <a:lnTo>
                    <a:pt x="0" y="214"/>
                  </a:lnTo>
                  <a:close/>
                  <a:moveTo>
                    <a:pt x="0" y="235"/>
                  </a:moveTo>
                  <a:lnTo>
                    <a:pt x="0" y="251"/>
                  </a:lnTo>
                  <a:lnTo>
                    <a:pt x="5" y="251"/>
                  </a:lnTo>
                  <a:lnTo>
                    <a:pt x="5" y="235"/>
                  </a:lnTo>
                  <a:lnTo>
                    <a:pt x="0" y="235"/>
                  </a:lnTo>
                  <a:close/>
                  <a:moveTo>
                    <a:pt x="0" y="257"/>
                  </a:moveTo>
                  <a:lnTo>
                    <a:pt x="0" y="273"/>
                  </a:lnTo>
                  <a:lnTo>
                    <a:pt x="5" y="273"/>
                  </a:lnTo>
                  <a:lnTo>
                    <a:pt x="5" y="257"/>
                  </a:lnTo>
                  <a:lnTo>
                    <a:pt x="0" y="257"/>
                  </a:lnTo>
                  <a:close/>
                  <a:moveTo>
                    <a:pt x="0" y="278"/>
                  </a:moveTo>
                  <a:lnTo>
                    <a:pt x="0" y="294"/>
                  </a:lnTo>
                  <a:lnTo>
                    <a:pt x="5" y="294"/>
                  </a:lnTo>
                  <a:lnTo>
                    <a:pt x="5" y="278"/>
                  </a:lnTo>
                  <a:lnTo>
                    <a:pt x="0" y="278"/>
                  </a:lnTo>
                  <a:close/>
                  <a:moveTo>
                    <a:pt x="0" y="299"/>
                  </a:moveTo>
                  <a:lnTo>
                    <a:pt x="0" y="316"/>
                  </a:lnTo>
                  <a:lnTo>
                    <a:pt x="5" y="316"/>
                  </a:lnTo>
                  <a:lnTo>
                    <a:pt x="5" y="299"/>
                  </a:lnTo>
                  <a:lnTo>
                    <a:pt x="0" y="299"/>
                  </a:lnTo>
                  <a:close/>
                  <a:moveTo>
                    <a:pt x="0" y="321"/>
                  </a:moveTo>
                  <a:lnTo>
                    <a:pt x="0" y="337"/>
                  </a:lnTo>
                  <a:lnTo>
                    <a:pt x="5" y="337"/>
                  </a:lnTo>
                  <a:lnTo>
                    <a:pt x="5" y="321"/>
                  </a:lnTo>
                  <a:lnTo>
                    <a:pt x="0" y="321"/>
                  </a:lnTo>
                  <a:close/>
                  <a:moveTo>
                    <a:pt x="0" y="342"/>
                  </a:moveTo>
                  <a:lnTo>
                    <a:pt x="0" y="358"/>
                  </a:lnTo>
                  <a:lnTo>
                    <a:pt x="5" y="358"/>
                  </a:lnTo>
                  <a:lnTo>
                    <a:pt x="5" y="342"/>
                  </a:lnTo>
                  <a:lnTo>
                    <a:pt x="0" y="342"/>
                  </a:lnTo>
                  <a:close/>
                  <a:moveTo>
                    <a:pt x="0" y="364"/>
                  </a:moveTo>
                  <a:lnTo>
                    <a:pt x="0" y="380"/>
                  </a:lnTo>
                  <a:lnTo>
                    <a:pt x="5" y="380"/>
                  </a:lnTo>
                  <a:lnTo>
                    <a:pt x="5" y="364"/>
                  </a:lnTo>
                  <a:lnTo>
                    <a:pt x="0" y="364"/>
                  </a:lnTo>
                  <a:close/>
                  <a:moveTo>
                    <a:pt x="0" y="385"/>
                  </a:moveTo>
                  <a:lnTo>
                    <a:pt x="0" y="401"/>
                  </a:lnTo>
                  <a:lnTo>
                    <a:pt x="5" y="401"/>
                  </a:lnTo>
                  <a:lnTo>
                    <a:pt x="5" y="385"/>
                  </a:lnTo>
                  <a:lnTo>
                    <a:pt x="0" y="385"/>
                  </a:lnTo>
                  <a:close/>
                  <a:moveTo>
                    <a:pt x="0" y="407"/>
                  </a:moveTo>
                  <a:lnTo>
                    <a:pt x="0" y="423"/>
                  </a:lnTo>
                  <a:lnTo>
                    <a:pt x="5" y="423"/>
                  </a:lnTo>
                  <a:lnTo>
                    <a:pt x="5" y="407"/>
                  </a:lnTo>
                  <a:lnTo>
                    <a:pt x="0" y="407"/>
                  </a:lnTo>
                  <a:close/>
                  <a:moveTo>
                    <a:pt x="0" y="428"/>
                  </a:moveTo>
                  <a:lnTo>
                    <a:pt x="0" y="444"/>
                  </a:lnTo>
                  <a:lnTo>
                    <a:pt x="5" y="444"/>
                  </a:lnTo>
                  <a:lnTo>
                    <a:pt x="5" y="428"/>
                  </a:lnTo>
                  <a:lnTo>
                    <a:pt x="0" y="428"/>
                  </a:lnTo>
                  <a:close/>
                  <a:moveTo>
                    <a:pt x="0" y="449"/>
                  </a:moveTo>
                  <a:lnTo>
                    <a:pt x="0" y="466"/>
                  </a:lnTo>
                  <a:lnTo>
                    <a:pt x="5" y="466"/>
                  </a:lnTo>
                  <a:lnTo>
                    <a:pt x="5" y="449"/>
                  </a:lnTo>
                  <a:lnTo>
                    <a:pt x="0" y="449"/>
                  </a:lnTo>
                  <a:close/>
                  <a:moveTo>
                    <a:pt x="0" y="471"/>
                  </a:moveTo>
                  <a:lnTo>
                    <a:pt x="0" y="487"/>
                  </a:lnTo>
                  <a:lnTo>
                    <a:pt x="5" y="487"/>
                  </a:lnTo>
                  <a:lnTo>
                    <a:pt x="5" y="471"/>
                  </a:lnTo>
                  <a:lnTo>
                    <a:pt x="0" y="471"/>
                  </a:lnTo>
                  <a:close/>
                  <a:moveTo>
                    <a:pt x="0" y="492"/>
                  </a:moveTo>
                  <a:lnTo>
                    <a:pt x="0" y="508"/>
                  </a:lnTo>
                  <a:lnTo>
                    <a:pt x="5" y="508"/>
                  </a:lnTo>
                  <a:lnTo>
                    <a:pt x="5" y="492"/>
                  </a:lnTo>
                  <a:lnTo>
                    <a:pt x="0" y="492"/>
                  </a:lnTo>
                  <a:close/>
                  <a:moveTo>
                    <a:pt x="0" y="514"/>
                  </a:moveTo>
                  <a:lnTo>
                    <a:pt x="0" y="530"/>
                  </a:lnTo>
                  <a:lnTo>
                    <a:pt x="5" y="530"/>
                  </a:lnTo>
                  <a:lnTo>
                    <a:pt x="5" y="514"/>
                  </a:lnTo>
                  <a:lnTo>
                    <a:pt x="0" y="514"/>
                  </a:lnTo>
                  <a:close/>
                  <a:moveTo>
                    <a:pt x="0" y="535"/>
                  </a:moveTo>
                  <a:lnTo>
                    <a:pt x="0" y="551"/>
                  </a:lnTo>
                  <a:lnTo>
                    <a:pt x="5" y="551"/>
                  </a:lnTo>
                  <a:lnTo>
                    <a:pt x="5" y="535"/>
                  </a:lnTo>
                  <a:lnTo>
                    <a:pt x="0" y="535"/>
                  </a:lnTo>
                  <a:close/>
                  <a:moveTo>
                    <a:pt x="0" y="557"/>
                  </a:moveTo>
                  <a:lnTo>
                    <a:pt x="0" y="573"/>
                  </a:lnTo>
                  <a:lnTo>
                    <a:pt x="5" y="573"/>
                  </a:lnTo>
                  <a:lnTo>
                    <a:pt x="5" y="557"/>
                  </a:lnTo>
                  <a:lnTo>
                    <a:pt x="0" y="557"/>
                  </a:lnTo>
                  <a:close/>
                  <a:moveTo>
                    <a:pt x="0" y="578"/>
                  </a:moveTo>
                  <a:lnTo>
                    <a:pt x="0" y="594"/>
                  </a:lnTo>
                  <a:lnTo>
                    <a:pt x="5" y="594"/>
                  </a:lnTo>
                  <a:lnTo>
                    <a:pt x="5" y="578"/>
                  </a:lnTo>
                  <a:lnTo>
                    <a:pt x="0" y="578"/>
                  </a:lnTo>
                  <a:close/>
                  <a:moveTo>
                    <a:pt x="0" y="599"/>
                  </a:moveTo>
                  <a:lnTo>
                    <a:pt x="0" y="616"/>
                  </a:lnTo>
                  <a:lnTo>
                    <a:pt x="5" y="616"/>
                  </a:lnTo>
                  <a:lnTo>
                    <a:pt x="5" y="599"/>
                  </a:lnTo>
                  <a:lnTo>
                    <a:pt x="0" y="599"/>
                  </a:lnTo>
                  <a:close/>
                  <a:moveTo>
                    <a:pt x="0" y="621"/>
                  </a:moveTo>
                  <a:lnTo>
                    <a:pt x="0" y="637"/>
                  </a:lnTo>
                  <a:lnTo>
                    <a:pt x="5" y="637"/>
                  </a:lnTo>
                  <a:lnTo>
                    <a:pt x="5" y="621"/>
                  </a:lnTo>
                  <a:lnTo>
                    <a:pt x="0" y="621"/>
                  </a:lnTo>
                  <a:close/>
                  <a:moveTo>
                    <a:pt x="0" y="642"/>
                  </a:moveTo>
                  <a:lnTo>
                    <a:pt x="0" y="658"/>
                  </a:lnTo>
                  <a:lnTo>
                    <a:pt x="5" y="658"/>
                  </a:lnTo>
                  <a:lnTo>
                    <a:pt x="5" y="642"/>
                  </a:lnTo>
                  <a:lnTo>
                    <a:pt x="0" y="642"/>
                  </a:lnTo>
                  <a:close/>
                  <a:moveTo>
                    <a:pt x="0" y="664"/>
                  </a:moveTo>
                  <a:lnTo>
                    <a:pt x="0" y="680"/>
                  </a:lnTo>
                  <a:lnTo>
                    <a:pt x="5" y="680"/>
                  </a:lnTo>
                  <a:lnTo>
                    <a:pt x="5" y="664"/>
                  </a:lnTo>
                  <a:lnTo>
                    <a:pt x="0" y="664"/>
                  </a:lnTo>
                  <a:close/>
                  <a:moveTo>
                    <a:pt x="0" y="685"/>
                  </a:moveTo>
                  <a:lnTo>
                    <a:pt x="0" y="701"/>
                  </a:lnTo>
                  <a:lnTo>
                    <a:pt x="5" y="701"/>
                  </a:lnTo>
                  <a:lnTo>
                    <a:pt x="5" y="685"/>
                  </a:lnTo>
                  <a:lnTo>
                    <a:pt x="0" y="685"/>
                  </a:lnTo>
                  <a:close/>
                  <a:moveTo>
                    <a:pt x="0" y="707"/>
                  </a:moveTo>
                  <a:lnTo>
                    <a:pt x="0" y="723"/>
                  </a:lnTo>
                  <a:lnTo>
                    <a:pt x="5" y="723"/>
                  </a:lnTo>
                  <a:lnTo>
                    <a:pt x="5" y="707"/>
                  </a:lnTo>
                  <a:lnTo>
                    <a:pt x="0" y="707"/>
                  </a:lnTo>
                  <a:close/>
                  <a:moveTo>
                    <a:pt x="0" y="728"/>
                  </a:moveTo>
                  <a:lnTo>
                    <a:pt x="0" y="744"/>
                  </a:lnTo>
                  <a:lnTo>
                    <a:pt x="5" y="744"/>
                  </a:lnTo>
                  <a:lnTo>
                    <a:pt x="5" y="728"/>
                  </a:lnTo>
                  <a:lnTo>
                    <a:pt x="0" y="728"/>
                  </a:lnTo>
                  <a:close/>
                  <a:moveTo>
                    <a:pt x="0" y="749"/>
                  </a:moveTo>
                  <a:lnTo>
                    <a:pt x="0" y="765"/>
                  </a:lnTo>
                  <a:lnTo>
                    <a:pt x="5" y="765"/>
                  </a:lnTo>
                  <a:lnTo>
                    <a:pt x="5" y="749"/>
                  </a:lnTo>
                  <a:lnTo>
                    <a:pt x="0" y="749"/>
                  </a:lnTo>
                  <a:close/>
                  <a:moveTo>
                    <a:pt x="0" y="771"/>
                  </a:moveTo>
                  <a:lnTo>
                    <a:pt x="0" y="787"/>
                  </a:lnTo>
                  <a:lnTo>
                    <a:pt x="5" y="787"/>
                  </a:lnTo>
                  <a:lnTo>
                    <a:pt x="5" y="771"/>
                  </a:lnTo>
                  <a:lnTo>
                    <a:pt x="0" y="771"/>
                  </a:lnTo>
                  <a:close/>
                  <a:moveTo>
                    <a:pt x="0" y="792"/>
                  </a:moveTo>
                  <a:lnTo>
                    <a:pt x="0" y="808"/>
                  </a:lnTo>
                  <a:lnTo>
                    <a:pt x="5" y="808"/>
                  </a:lnTo>
                  <a:lnTo>
                    <a:pt x="5" y="792"/>
                  </a:lnTo>
                  <a:lnTo>
                    <a:pt x="0" y="792"/>
                  </a:lnTo>
                  <a:close/>
                  <a:moveTo>
                    <a:pt x="0" y="814"/>
                  </a:moveTo>
                  <a:lnTo>
                    <a:pt x="0" y="830"/>
                  </a:lnTo>
                  <a:lnTo>
                    <a:pt x="5" y="830"/>
                  </a:lnTo>
                  <a:lnTo>
                    <a:pt x="5" y="814"/>
                  </a:lnTo>
                  <a:lnTo>
                    <a:pt x="0" y="814"/>
                  </a:lnTo>
                  <a:close/>
                  <a:moveTo>
                    <a:pt x="0" y="835"/>
                  </a:moveTo>
                  <a:lnTo>
                    <a:pt x="0" y="851"/>
                  </a:lnTo>
                  <a:lnTo>
                    <a:pt x="5" y="851"/>
                  </a:lnTo>
                  <a:lnTo>
                    <a:pt x="5" y="835"/>
                  </a:lnTo>
                  <a:lnTo>
                    <a:pt x="0" y="835"/>
                  </a:lnTo>
                  <a:close/>
                  <a:moveTo>
                    <a:pt x="0" y="857"/>
                  </a:moveTo>
                  <a:lnTo>
                    <a:pt x="0" y="873"/>
                  </a:lnTo>
                  <a:lnTo>
                    <a:pt x="5" y="873"/>
                  </a:lnTo>
                  <a:lnTo>
                    <a:pt x="5" y="857"/>
                  </a:lnTo>
                  <a:lnTo>
                    <a:pt x="0" y="857"/>
                  </a:lnTo>
                  <a:close/>
                  <a:moveTo>
                    <a:pt x="0" y="878"/>
                  </a:moveTo>
                  <a:lnTo>
                    <a:pt x="0" y="894"/>
                  </a:lnTo>
                  <a:lnTo>
                    <a:pt x="5" y="894"/>
                  </a:lnTo>
                  <a:lnTo>
                    <a:pt x="5" y="878"/>
                  </a:lnTo>
                  <a:lnTo>
                    <a:pt x="0" y="878"/>
                  </a:lnTo>
                  <a:close/>
                  <a:moveTo>
                    <a:pt x="0" y="899"/>
                  </a:moveTo>
                  <a:lnTo>
                    <a:pt x="0" y="915"/>
                  </a:lnTo>
                  <a:lnTo>
                    <a:pt x="5" y="915"/>
                  </a:lnTo>
                  <a:lnTo>
                    <a:pt x="5" y="899"/>
                  </a:lnTo>
                  <a:lnTo>
                    <a:pt x="0" y="899"/>
                  </a:lnTo>
                  <a:close/>
                  <a:moveTo>
                    <a:pt x="0" y="921"/>
                  </a:moveTo>
                  <a:lnTo>
                    <a:pt x="0" y="937"/>
                  </a:lnTo>
                  <a:lnTo>
                    <a:pt x="5" y="937"/>
                  </a:lnTo>
                  <a:lnTo>
                    <a:pt x="5" y="921"/>
                  </a:lnTo>
                  <a:lnTo>
                    <a:pt x="0" y="921"/>
                  </a:lnTo>
                  <a:close/>
                  <a:moveTo>
                    <a:pt x="0" y="942"/>
                  </a:moveTo>
                  <a:lnTo>
                    <a:pt x="0" y="958"/>
                  </a:lnTo>
                  <a:lnTo>
                    <a:pt x="5" y="958"/>
                  </a:lnTo>
                  <a:lnTo>
                    <a:pt x="5" y="942"/>
                  </a:lnTo>
                  <a:lnTo>
                    <a:pt x="0" y="942"/>
                  </a:lnTo>
                  <a:close/>
                  <a:moveTo>
                    <a:pt x="0" y="964"/>
                  </a:moveTo>
                  <a:lnTo>
                    <a:pt x="0" y="980"/>
                  </a:lnTo>
                  <a:lnTo>
                    <a:pt x="5" y="980"/>
                  </a:lnTo>
                  <a:lnTo>
                    <a:pt x="5" y="964"/>
                  </a:lnTo>
                  <a:lnTo>
                    <a:pt x="0" y="964"/>
                  </a:lnTo>
                  <a:close/>
                  <a:moveTo>
                    <a:pt x="0" y="985"/>
                  </a:moveTo>
                  <a:lnTo>
                    <a:pt x="0" y="1001"/>
                  </a:lnTo>
                  <a:lnTo>
                    <a:pt x="5" y="1001"/>
                  </a:lnTo>
                  <a:lnTo>
                    <a:pt x="5" y="985"/>
                  </a:lnTo>
                  <a:lnTo>
                    <a:pt x="0" y="985"/>
                  </a:lnTo>
                  <a:close/>
                  <a:moveTo>
                    <a:pt x="0" y="1007"/>
                  </a:moveTo>
                  <a:lnTo>
                    <a:pt x="0" y="1023"/>
                  </a:lnTo>
                  <a:lnTo>
                    <a:pt x="5" y="1023"/>
                  </a:lnTo>
                  <a:lnTo>
                    <a:pt x="5" y="1007"/>
                  </a:lnTo>
                  <a:lnTo>
                    <a:pt x="0" y="1007"/>
                  </a:lnTo>
                  <a:close/>
                  <a:moveTo>
                    <a:pt x="0" y="1028"/>
                  </a:moveTo>
                  <a:lnTo>
                    <a:pt x="0" y="1044"/>
                  </a:lnTo>
                  <a:lnTo>
                    <a:pt x="5" y="1044"/>
                  </a:lnTo>
                  <a:lnTo>
                    <a:pt x="5" y="1028"/>
                  </a:lnTo>
                  <a:lnTo>
                    <a:pt x="0" y="1028"/>
                  </a:lnTo>
                  <a:close/>
                  <a:moveTo>
                    <a:pt x="0" y="1049"/>
                  </a:moveTo>
                  <a:lnTo>
                    <a:pt x="0" y="1065"/>
                  </a:lnTo>
                  <a:lnTo>
                    <a:pt x="5" y="1065"/>
                  </a:lnTo>
                  <a:lnTo>
                    <a:pt x="5" y="1049"/>
                  </a:lnTo>
                  <a:lnTo>
                    <a:pt x="0" y="1049"/>
                  </a:lnTo>
                  <a:close/>
                  <a:moveTo>
                    <a:pt x="0" y="1071"/>
                  </a:moveTo>
                  <a:lnTo>
                    <a:pt x="0" y="1087"/>
                  </a:lnTo>
                  <a:lnTo>
                    <a:pt x="5" y="1087"/>
                  </a:lnTo>
                  <a:lnTo>
                    <a:pt x="5" y="1071"/>
                  </a:lnTo>
                  <a:lnTo>
                    <a:pt x="0" y="1071"/>
                  </a:lnTo>
                  <a:close/>
                  <a:moveTo>
                    <a:pt x="0" y="1092"/>
                  </a:moveTo>
                  <a:lnTo>
                    <a:pt x="0" y="1108"/>
                  </a:lnTo>
                  <a:lnTo>
                    <a:pt x="5" y="1108"/>
                  </a:lnTo>
                  <a:lnTo>
                    <a:pt x="5" y="1092"/>
                  </a:lnTo>
                  <a:lnTo>
                    <a:pt x="0" y="1092"/>
                  </a:lnTo>
                  <a:close/>
                  <a:moveTo>
                    <a:pt x="0" y="1114"/>
                  </a:moveTo>
                  <a:lnTo>
                    <a:pt x="0" y="1130"/>
                  </a:lnTo>
                  <a:lnTo>
                    <a:pt x="5" y="1130"/>
                  </a:lnTo>
                  <a:lnTo>
                    <a:pt x="5" y="1114"/>
                  </a:lnTo>
                  <a:lnTo>
                    <a:pt x="0" y="1114"/>
                  </a:lnTo>
                  <a:close/>
                  <a:moveTo>
                    <a:pt x="0" y="1135"/>
                  </a:moveTo>
                  <a:lnTo>
                    <a:pt x="0" y="1151"/>
                  </a:lnTo>
                  <a:lnTo>
                    <a:pt x="5" y="1151"/>
                  </a:lnTo>
                  <a:lnTo>
                    <a:pt x="5" y="1135"/>
                  </a:lnTo>
                  <a:lnTo>
                    <a:pt x="0" y="1135"/>
                  </a:lnTo>
                  <a:close/>
                  <a:moveTo>
                    <a:pt x="0" y="1157"/>
                  </a:moveTo>
                  <a:lnTo>
                    <a:pt x="0" y="1173"/>
                  </a:lnTo>
                  <a:lnTo>
                    <a:pt x="5" y="1173"/>
                  </a:lnTo>
                  <a:lnTo>
                    <a:pt x="5" y="1157"/>
                  </a:lnTo>
                  <a:lnTo>
                    <a:pt x="0" y="1157"/>
                  </a:lnTo>
                  <a:close/>
                  <a:moveTo>
                    <a:pt x="0" y="1178"/>
                  </a:moveTo>
                  <a:lnTo>
                    <a:pt x="0" y="1194"/>
                  </a:lnTo>
                  <a:lnTo>
                    <a:pt x="5" y="1194"/>
                  </a:lnTo>
                  <a:lnTo>
                    <a:pt x="5" y="1178"/>
                  </a:lnTo>
                  <a:lnTo>
                    <a:pt x="0" y="1178"/>
                  </a:lnTo>
                  <a:close/>
                  <a:moveTo>
                    <a:pt x="0" y="1199"/>
                  </a:moveTo>
                  <a:lnTo>
                    <a:pt x="0" y="1215"/>
                  </a:lnTo>
                  <a:lnTo>
                    <a:pt x="5" y="1215"/>
                  </a:lnTo>
                  <a:lnTo>
                    <a:pt x="5" y="1199"/>
                  </a:lnTo>
                  <a:lnTo>
                    <a:pt x="0" y="1199"/>
                  </a:lnTo>
                  <a:close/>
                  <a:moveTo>
                    <a:pt x="0" y="1221"/>
                  </a:moveTo>
                  <a:lnTo>
                    <a:pt x="0" y="1237"/>
                  </a:lnTo>
                  <a:lnTo>
                    <a:pt x="5" y="1237"/>
                  </a:lnTo>
                  <a:lnTo>
                    <a:pt x="5" y="1221"/>
                  </a:lnTo>
                  <a:lnTo>
                    <a:pt x="0" y="1221"/>
                  </a:lnTo>
                  <a:close/>
                  <a:moveTo>
                    <a:pt x="0" y="1242"/>
                  </a:moveTo>
                  <a:lnTo>
                    <a:pt x="0" y="1258"/>
                  </a:lnTo>
                  <a:lnTo>
                    <a:pt x="5" y="1258"/>
                  </a:lnTo>
                  <a:lnTo>
                    <a:pt x="5" y="1242"/>
                  </a:lnTo>
                  <a:lnTo>
                    <a:pt x="0" y="1242"/>
                  </a:lnTo>
                  <a:close/>
                  <a:moveTo>
                    <a:pt x="0" y="1264"/>
                  </a:moveTo>
                  <a:lnTo>
                    <a:pt x="0" y="1280"/>
                  </a:lnTo>
                  <a:lnTo>
                    <a:pt x="5" y="1280"/>
                  </a:lnTo>
                  <a:lnTo>
                    <a:pt x="5" y="1264"/>
                  </a:lnTo>
                  <a:lnTo>
                    <a:pt x="0" y="1264"/>
                  </a:lnTo>
                  <a:close/>
                  <a:moveTo>
                    <a:pt x="0" y="1285"/>
                  </a:moveTo>
                  <a:lnTo>
                    <a:pt x="0" y="1301"/>
                  </a:lnTo>
                  <a:lnTo>
                    <a:pt x="5" y="1301"/>
                  </a:lnTo>
                  <a:lnTo>
                    <a:pt x="5" y="1285"/>
                  </a:lnTo>
                  <a:lnTo>
                    <a:pt x="0" y="1285"/>
                  </a:lnTo>
                  <a:close/>
                  <a:moveTo>
                    <a:pt x="0" y="1306"/>
                  </a:moveTo>
                  <a:lnTo>
                    <a:pt x="0" y="1323"/>
                  </a:lnTo>
                  <a:lnTo>
                    <a:pt x="5" y="1323"/>
                  </a:lnTo>
                  <a:lnTo>
                    <a:pt x="5" y="1306"/>
                  </a:lnTo>
                  <a:lnTo>
                    <a:pt x="0" y="1306"/>
                  </a:lnTo>
                  <a:close/>
                  <a:moveTo>
                    <a:pt x="0" y="1328"/>
                  </a:moveTo>
                  <a:lnTo>
                    <a:pt x="0" y="1344"/>
                  </a:lnTo>
                  <a:lnTo>
                    <a:pt x="5" y="1344"/>
                  </a:lnTo>
                  <a:lnTo>
                    <a:pt x="5" y="1328"/>
                  </a:lnTo>
                  <a:lnTo>
                    <a:pt x="0" y="1328"/>
                  </a:lnTo>
                  <a:close/>
                  <a:moveTo>
                    <a:pt x="0" y="1349"/>
                  </a:moveTo>
                  <a:lnTo>
                    <a:pt x="0" y="1365"/>
                  </a:lnTo>
                  <a:lnTo>
                    <a:pt x="5" y="1365"/>
                  </a:lnTo>
                  <a:lnTo>
                    <a:pt x="5" y="1349"/>
                  </a:lnTo>
                  <a:lnTo>
                    <a:pt x="0" y="1349"/>
                  </a:lnTo>
                  <a:close/>
                  <a:moveTo>
                    <a:pt x="0" y="1371"/>
                  </a:moveTo>
                  <a:lnTo>
                    <a:pt x="0" y="1387"/>
                  </a:lnTo>
                  <a:lnTo>
                    <a:pt x="5" y="1387"/>
                  </a:lnTo>
                  <a:lnTo>
                    <a:pt x="5" y="1371"/>
                  </a:lnTo>
                  <a:lnTo>
                    <a:pt x="0" y="1371"/>
                  </a:lnTo>
                  <a:close/>
                  <a:moveTo>
                    <a:pt x="0" y="1392"/>
                  </a:moveTo>
                  <a:lnTo>
                    <a:pt x="0" y="1408"/>
                  </a:lnTo>
                  <a:lnTo>
                    <a:pt x="5" y="1408"/>
                  </a:lnTo>
                  <a:lnTo>
                    <a:pt x="5" y="1392"/>
                  </a:lnTo>
                  <a:lnTo>
                    <a:pt x="0" y="1392"/>
                  </a:lnTo>
                  <a:close/>
                  <a:moveTo>
                    <a:pt x="0" y="1414"/>
                  </a:moveTo>
                  <a:lnTo>
                    <a:pt x="0" y="1430"/>
                  </a:lnTo>
                  <a:lnTo>
                    <a:pt x="5" y="1430"/>
                  </a:lnTo>
                  <a:lnTo>
                    <a:pt x="5" y="1414"/>
                  </a:lnTo>
                  <a:lnTo>
                    <a:pt x="0" y="1414"/>
                  </a:lnTo>
                  <a:close/>
                  <a:moveTo>
                    <a:pt x="0" y="1435"/>
                  </a:moveTo>
                  <a:lnTo>
                    <a:pt x="0" y="1451"/>
                  </a:lnTo>
                  <a:lnTo>
                    <a:pt x="5" y="1451"/>
                  </a:lnTo>
                  <a:lnTo>
                    <a:pt x="5" y="1435"/>
                  </a:lnTo>
                  <a:lnTo>
                    <a:pt x="0" y="1435"/>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AT" dirty="0"/>
            </a:p>
          </p:txBody>
        </p:sp>
        <p:sp>
          <p:nvSpPr>
            <p:cNvPr id="53" name="Freeform 50"/>
            <p:cNvSpPr>
              <a:spLocks/>
            </p:cNvSpPr>
            <p:nvPr/>
          </p:nvSpPr>
          <p:spPr bwMode="auto">
            <a:xfrm>
              <a:off x="5706" y="1995"/>
              <a:ext cx="89" cy="85"/>
            </a:xfrm>
            <a:custGeom>
              <a:avLst/>
              <a:gdLst>
                <a:gd name="T0" fmla="*/ 0 w 89"/>
                <a:gd name="T1" fmla="*/ 22 h 85"/>
                <a:gd name="T2" fmla="*/ 17 w 89"/>
                <a:gd name="T3" fmla="*/ 0 h 85"/>
                <a:gd name="T4" fmla="*/ 45 w 89"/>
                <a:gd name="T5" fmla="*/ 24 h 85"/>
                <a:gd name="T6" fmla="*/ 73 w 89"/>
                <a:gd name="T7" fmla="*/ 0 h 85"/>
                <a:gd name="T8" fmla="*/ 89 w 89"/>
                <a:gd name="T9" fmla="*/ 22 h 85"/>
                <a:gd name="T10" fmla="*/ 66 w 89"/>
                <a:gd name="T11" fmla="*/ 42 h 85"/>
                <a:gd name="T12" fmla="*/ 89 w 89"/>
                <a:gd name="T13" fmla="*/ 63 h 85"/>
                <a:gd name="T14" fmla="*/ 73 w 89"/>
                <a:gd name="T15" fmla="*/ 85 h 85"/>
                <a:gd name="T16" fmla="*/ 45 w 89"/>
                <a:gd name="T17" fmla="*/ 61 h 85"/>
                <a:gd name="T18" fmla="*/ 17 w 89"/>
                <a:gd name="T19" fmla="*/ 85 h 85"/>
                <a:gd name="T20" fmla="*/ 0 w 89"/>
                <a:gd name="T21" fmla="*/ 63 h 85"/>
                <a:gd name="T22" fmla="*/ 24 w 89"/>
                <a:gd name="T23" fmla="*/ 42 h 85"/>
                <a:gd name="T24" fmla="*/ 0 w 89"/>
                <a:gd name="T25" fmla="*/ 22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9" h="85">
                  <a:moveTo>
                    <a:pt x="0" y="22"/>
                  </a:moveTo>
                  <a:lnTo>
                    <a:pt x="17" y="0"/>
                  </a:lnTo>
                  <a:lnTo>
                    <a:pt x="45" y="24"/>
                  </a:lnTo>
                  <a:lnTo>
                    <a:pt x="73" y="0"/>
                  </a:lnTo>
                  <a:lnTo>
                    <a:pt x="89" y="22"/>
                  </a:lnTo>
                  <a:lnTo>
                    <a:pt x="66" y="42"/>
                  </a:lnTo>
                  <a:lnTo>
                    <a:pt x="89" y="63"/>
                  </a:lnTo>
                  <a:lnTo>
                    <a:pt x="73" y="85"/>
                  </a:lnTo>
                  <a:lnTo>
                    <a:pt x="45" y="61"/>
                  </a:lnTo>
                  <a:lnTo>
                    <a:pt x="17" y="85"/>
                  </a:lnTo>
                  <a:lnTo>
                    <a:pt x="0" y="63"/>
                  </a:lnTo>
                  <a:lnTo>
                    <a:pt x="24" y="42"/>
                  </a:lnTo>
                  <a:lnTo>
                    <a:pt x="0" y="2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54" name="Freeform 51"/>
            <p:cNvSpPr>
              <a:spLocks/>
            </p:cNvSpPr>
            <p:nvPr/>
          </p:nvSpPr>
          <p:spPr bwMode="auto">
            <a:xfrm>
              <a:off x="5706" y="1995"/>
              <a:ext cx="89" cy="85"/>
            </a:xfrm>
            <a:custGeom>
              <a:avLst/>
              <a:gdLst>
                <a:gd name="T0" fmla="*/ 0 w 89"/>
                <a:gd name="T1" fmla="*/ 22 h 85"/>
                <a:gd name="T2" fmla="*/ 17 w 89"/>
                <a:gd name="T3" fmla="*/ 0 h 85"/>
                <a:gd name="T4" fmla="*/ 45 w 89"/>
                <a:gd name="T5" fmla="*/ 24 h 85"/>
                <a:gd name="T6" fmla="*/ 73 w 89"/>
                <a:gd name="T7" fmla="*/ 0 h 85"/>
                <a:gd name="T8" fmla="*/ 89 w 89"/>
                <a:gd name="T9" fmla="*/ 22 h 85"/>
                <a:gd name="T10" fmla="*/ 66 w 89"/>
                <a:gd name="T11" fmla="*/ 42 h 85"/>
                <a:gd name="T12" fmla="*/ 89 w 89"/>
                <a:gd name="T13" fmla="*/ 63 h 85"/>
                <a:gd name="T14" fmla="*/ 73 w 89"/>
                <a:gd name="T15" fmla="*/ 85 h 85"/>
                <a:gd name="T16" fmla="*/ 45 w 89"/>
                <a:gd name="T17" fmla="*/ 61 h 85"/>
                <a:gd name="T18" fmla="*/ 17 w 89"/>
                <a:gd name="T19" fmla="*/ 85 h 85"/>
                <a:gd name="T20" fmla="*/ 0 w 89"/>
                <a:gd name="T21" fmla="*/ 63 h 85"/>
                <a:gd name="T22" fmla="*/ 24 w 89"/>
                <a:gd name="T23" fmla="*/ 42 h 85"/>
                <a:gd name="T24" fmla="*/ 0 w 89"/>
                <a:gd name="T25" fmla="*/ 22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9" h="85">
                  <a:moveTo>
                    <a:pt x="0" y="22"/>
                  </a:moveTo>
                  <a:lnTo>
                    <a:pt x="17" y="0"/>
                  </a:lnTo>
                  <a:lnTo>
                    <a:pt x="45" y="24"/>
                  </a:lnTo>
                  <a:lnTo>
                    <a:pt x="73" y="0"/>
                  </a:lnTo>
                  <a:lnTo>
                    <a:pt x="89" y="22"/>
                  </a:lnTo>
                  <a:lnTo>
                    <a:pt x="66" y="42"/>
                  </a:lnTo>
                  <a:lnTo>
                    <a:pt x="89" y="63"/>
                  </a:lnTo>
                  <a:lnTo>
                    <a:pt x="73" y="85"/>
                  </a:lnTo>
                  <a:lnTo>
                    <a:pt x="45" y="61"/>
                  </a:lnTo>
                  <a:lnTo>
                    <a:pt x="17" y="85"/>
                  </a:lnTo>
                  <a:lnTo>
                    <a:pt x="0" y="63"/>
                  </a:lnTo>
                  <a:lnTo>
                    <a:pt x="24" y="42"/>
                  </a:lnTo>
                  <a:lnTo>
                    <a:pt x="0" y="22"/>
                  </a:lnTo>
                  <a:close/>
                </a:path>
              </a:pathLst>
            </a:custGeom>
            <a:noFill/>
            <a:ln w="1587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AT" dirty="0"/>
            </a:p>
          </p:txBody>
        </p:sp>
        <p:sp>
          <p:nvSpPr>
            <p:cNvPr id="55" name="Rectangle 52"/>
            <p:cNvSpPr>
              <a:spLocks noChangeArrowheads="1"/>
            </p:cNvSpPr>
            <p:nvPr/>
          </p:nvSpPr>
          <p:spPr bwMode="auto">
            <a:xfrm>
              <a:off x="4989" y="1644"/>
              <a:ext cx="431" cy="3"/>
            </a:xfrm>
            <a:prstGeom prst="rect">
              <a:avLst/>
            </a:prstGeom>
            <a:solidFill>
              <a:srgbClr val="9B9B9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56" name="Rectangle 53"/>
            <p:cNvSpPr>
              <a:spLocks noChangeArrowheads="1"/>
            </p:cNvSpPr>
            <p:nvPr/>
          </p:nvSpPr>
          <p:spPr bwMode="auto">
            <a:xfrm>
              <a:off x="4989" y="1647"/>
              <a:ext cx="431" cy="3"/>
            </a:xfrm>
            <a:prstGeom prst="rect">
              <a:avLst/>
            </a:prstGeom>
            <a:solidFill>
              <a:srgbClr val="9A9A9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57" name="Rectangle 54"/>
            <p:cNvSpPr>
              <a:spLocks noChangeArrowheads="1"/>
            </p:cNvSpPr>
            <p:nvPr/>
          </p:nvSpPr>
          <p:spPr bwMode="auto">
            <a:xfrm>
              <a:off x="4989" y="1650"/>
              <a:ext cx="431" cy="4"/>
            </a:xfrm>
            <a:prstGeom prst="rect">
              <a:avLst/>
            </a:prstGeom>
            <a:solidFill>
              <a:srgbClr val="9999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58" name="Rectangle 55"/>
            <p:cNvSpPr>
              <a:spLocks noChangeArrowheads="1"/>
            </p:cNvSpPr>
            <p:nvPr/>
          </p:nvSpPr>
          <p:spPr bwMode="auto">
            <a:xfrm>
              <a:off x="4989" y="1654"/>
              <a:ext cx="431" cy="4"/>
            </a:xfrm>
            <a:prstGeom prst="rect">
              <a:avLst/>
            </a:prstGeom>
            <a:solidFill>
              <a:srgbClr val="98989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59" name="Rectangle 56"/>
            <p:cNvSpPr>
              <a:spLocks noChangeArrowheads="1"/>
            </p:cNvSpPr>
            <p:nvPr/>
          </p:nvSpPr>
          <p:spPr bwMode="auto">
            <a:xfrm>
              <a:off x="4989" y="1658"/>
              <a:ext cx="431" cy="2"/>
            </a:xfrm>
            <a:prstGeom prst="rect">
              <a:avLst/>
            </a:prstGeom>
            <a:solidFill>
              <a:srgbClr val="97979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60" name="Rectangle 57"/>
            <p:cNvSpPr>
              <a:spLocks noChangeArrowheads="1"/>
            </p:cNvSpPr>
            <p:nvPr/>
          </p:nvSpPr>
          <p:spPr bwMode="auto">
            <a:xfrm>
              <a:off x="4989" y="1660"/>
              <a:ext cx="431" cy="4"/>
            </a:xfrm>
            <a:prstGeom prst="rect">
              <a:avLst/>
            </a:prstGeom>
            <a:solidFill>
              <a:srgbClr val="96969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61" name="Rectangle 58"/>
            <p:cNvSpPr>
              <a:spLocks noChangeArrowheads="1"/>
            </p:cNvSpPr>
            <p:nvPr/>
          </p:nvSpPr>
          <p:spPr bwMode="auto">
            <a:xfrm>
              <a:off x="4989" y="1664"/>
              <a:ext cx="431" cy="4"/>
            </a:xfrm>
            <a:prstGeom prst="rect">
              <a:avLst/>
            </a:prstGeom>
            <a:solidFill>
              <a:srgbClr val="95959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62" name="Rectangle 59"/>
            <p:cNvSpPr>
              <a:spLocks noChangeArrowheads="1"/>
            </p:cNvSpPr>
            <p:nvPr/>
          </p:nvSpPr>
          <p:spPr bwMode="auto">
            <a:xfrm>
              <a:off x="4989" y="1668"/>
              <a:ext cx="431" cy="3"/>
            </a:xfrm>
            <a:prstGeom prst="rect">
              <a:avLst/>
            </a:prstGeom>
            <a:solidFill>
              <a:srgbClr val="94949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63" name="Rectangle 60"/>
            <p:cNvSpPr>
              <a:spLocks noChangeArrowheads="1"/>
            </p:cNvSpPr>
            <p:nvPr/>
          </p:nvSpPr>
          <p:spPr bwMode="auto">
            <a:xfrm>
              <a:off x="4989" y="1671"/>
              <a:ext cx="431" cy="4"/>
            </a:xfrm>
            <a:prstGeom prst="rect">
              <a:avLst/>
            </a:prstGeom>
            <a:solidFill>
              <a:srgbClr val="93939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64" name="Rectangle 61"/>
            <p:cNvSpPr>
              <a:spLocks noChangeArrowheads="1"/>
            </p:cNvSpPr>
            <p:nvPr/>
          </p:nvSpPr>
          <p:spPr bwMode="auto">
            <a:xfrm>
              <a:off x="4989" y="1675"/>
              <a:ext cx="431" cy="3"/>
            </a:xfrm>
            <a:prstGeom prst="rect">
              <a:avLst/>
            </a:prstGeom>
            <a:solidFill>
              <a:srgbClr val="92929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65" name="Rectangle 62"/>
            <p:cNvSpPr>
              <a:spLocks noChangeArrowheads="1"/>
            </p:cNvSpPr>
            <p:nvPr/>
          </p:nvSpPr>
          <p:spPr bwMode="auto">
            <a:xfrm>
              <a:off x="4989" y="1678"/>
              <a:ext cx="431" cy="4"/>
            </a:xfrm>
            <a:prstGeom prst="rect">
              <a:avLst/>
            </a:prstGeom>
            <a:solidFill>
              <a:srgbClr val="91919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67" name="Rectangle 64"/>
            <p:cNvSpPr>
              <a:spLocks noChangeArrowheads="1"/>
            </p:cNvSpPr>
            <p:nvPr/>
          </p:nvSpPr>
          <p:spPr bwMode="auto">
            <a:xfrm>
              <a:off x="4989" y="1686"/>
              <a:ext cx="431" cy="2"/>
            </a:xfrm>
            <a:prstGeom prst="rect">
              <a:avLst/>
            </a:prstGeom>
            <a:solidFill>
              <a:srgbClr val="8F8F8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68" name="Rectangle 65"/>
            <p:cNvSpPr>
              <a:spLocks noChangeArrowheads="1"/>
            </p:cNvSpPr>
            <p:nvPr/>
          </p:nvSpPr>
          <p:spPr bwMode="auto">
            <a:xfrm>
              <a:off x="4989" y="1688"/>
              <a:ext cx="431" cy="3"/>
            </a:xfrm>
            <a:prstGeom prst="rect">
              <a:avLst/>
            </a:prstGeom>
            <a:solidFill>
              <a:srgbClr val="8E8E8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69" name="Rectangle 66"/>
            <p:cNvSpPr>
              <a:spLocks noChangeArrowheads="1"/>
            </p:cNvSpPr>
            <p:nvPr/>
          </p:nvSpPr>
          <p:spPr bwMode="auto">
            <a:xfrm>
              <a:off x="4989" y="1691"/>
              <a:ext cx="431" cy="1"/>
            </a:xfrm>
            <a:prstGeom prst="rect">
              <a:avLst/>
            </a:prstGeom>
            <a:solidFill>
              <a:srgbClr val="8D8D8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70" name="Rectangle 67"/>
            <p:cNvSpPr>
              <a:spLocks noChangeArrowheads="1"/>
            </p:cNvSpPr>
            <p:nvPr/>
          </p:nvSpPr>
          <p:spPr bwMode="auto">
            <a:xfrm>
              <a:off x="4989" y="1692"/>
              <a:ext cx="431" cy="3"/>
            </a:xfrm>
            <a:prstGeom prst="rect">
              <a:avLst/>
            </a:prstGeom>
            <a:solidFill>
              <a:srgbClr val="8C8C8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71" name="Rectangle 68"/>
            <p:cNvSpPr>
              <a:spLocks noChangeArrowheads="1"/>
            </p:cNvSpPr>
            <p:nvPr/>
          </p:nvSpPr>
          <p:spPr bwMode="auto">
            <a:xfrm>
              <a:off x="4989" y="1695"/>
              <a:ext cx="431" cy="1"/>
            </a:xfrm>
            <a:prstGeom prst="rect">
              <a:avLst/>
            </a:prstGeom>
            <a:solidFill>
              <a:srgbClr val="8B8B8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72" name="Rectangle 69"/>
            <p:cNvSpPr>
              <a:spLocks noChangeArrowheads="1"/>
            </p:cNvSpPr>
            <p:nvPr/>
          </p:nvSpPr>
          <p:spPr bwMode="auto">
            <a:xfrm>
              <a:off x="4989" y="1696"/>
              <a:ext cx="431" cy="3"/>
            </a:xfrm>
            <a:prstGeom prst="rect">
              <a:avLst/>
            </a:prstGeom>
            <a:solidFill>
              <a:srgbClr val="8A8A8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73" name="Rectangle 70"/>
            <p:cNvSpPr>
              <a:spLocks noChangeArrowheads="1"/>
            </p:cNvSpPr>
            <p:nvPr/>
          </p:nvSpPr>
          <p:spPr bwMode="auto">
            <a:xfrm>
              <a:off x="4989" y="1699"/>
              <a:ext cx="431" cy="3"/>
            </a:xfrm>
            <a:prstGeom prst="rect">
              <a:avLst/>
            </a:prstGeom>
            <a:solidFill>
              <a:srgbClr val="89898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74" name="Rectangle 71"/>
            <p:cNvSpPr>
              <a:spLocks noChangeArrowheads="1"/>
            </p:cNvSpPr>
            <p:nvPr/>
          </p:nvSpPr>
          <p:spPr bwMode="auto">
            <a:xfrm>
              <a:off x="4989" y="1702"/>
              <a:ext cx="431" cy="1"/>
            </a:xfrm>
            <a:prstGeom prst="rect">
              <a:avLst/>
            </a:prstGeom>
            <a:solidFill>
              <a:srgbClr val="8888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75" name="Rectangle 72"/>
            <p:cNvSpPr>
              <a:spLocks noChangeArrowheads="1"/>
            </p:cNvSpPr>
            <p:nvPr/>
          </p:nvSpPr>
          <p:spPr bwMode="auto">
            <a:xfrm>
              <a:off x="4989" y="1703"/>
              <a:ext cx="431" cy="3"/>
            </a:xfrm>
            <a:prstGeom prst="rect">
              <a:avLst/>
            </a:prstGeom>
            <a:solidFill>
              <a:srgbClr val="87878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76" name="Rectangle 73"/>
            <p:cNvSpPr>
              <a:spLocks noChangeArrowheads="1"/>
            </p:cNvSpPr>
            <p:nvPr/>
          </p:nvSpPr>
          <p:spPr bwMode="auto">
            <a:xfrm>
              <a:off x="4989" y="1706"/>
              <a:ext cx="431" cy="3"/>
            </a:xfrm>
            <a:prstGeom prst="rect">
              <a:avLst/>
            </a:prstGeom>
            <a:solidFill>
              <a:srgbClr val="868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77" name="Rectangle 74"/>
            <p:cNvSpPr>
              <a:spLocks noChangeArrowheads="1"/>
            </p:cNvSpPr>
            <p:nvPr/>
          </p:nvSpPr>
          <p:spPr bwMode="auto">
            <a:xfrm>
              <a:off x="4989" y="1709"/>
              <a:ext cx="431" cy="2"/>
            </a:xfrm>
            <a:prstGeom prst="rect">
              <a:avLst/>
            </a:prstGeom>
            <a:solidFill>
              <a:srgbClr val="85858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78" name="Rectangle 75"/>
            <p:cNvSpPr>
              <a:spLocks noChangeArrowheads="1"/>
            </p:cNvSpPr>
            <p:nvPr/>
          </p:nvSpPr>
          <p:spPr bwMode="auto">
            <a:xfrm>
              <a:off x="4989" y="1711"/>
              <a:ext cx="431" cy="2"/>
            </a:xfrm>
            <a:prstGeom prst="rect">
              <a:avLst/>
            </a:prstGeom>
            <a:solidFill>
              <a:srgbClr val="84848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79" name="Rectangle 76"/>
            <p:cNvSpPr>
              <a:spLocks noChangeArrowheads="1"/>
            </p:cNvSpPr>
            <p:nvPr/>
          </p:nvSpPr>
          <p:spPr bwMode="auto">
            <a:xfrm>
              <a:off x="4989" y="1713"/>
              <a:ext cx="431" cy="2"/>
            </a:xfrm>
            <a:prstGeom prst="rect">
              <a:avLst/>
            </a:prstGeom>
            <a:solidFill>
              <a:srgbClr val="83838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80" name="Rectangle 77"/>
            <p:cNvSpPr>
              <a:spLocks noChangeArrowheads="1"/>
            </p:cNvSpPr>
            <p:nvPr/>
          </p:nvSpPr>
          <p:spPr bwMode="auto">
            <a:xfrm>
              <a:off x="4989" y="1715"/>
              <a:ext cx="431" cy="2"/>
            </a:xfrm>
            <a:prstGeom prst="rect">
              <a:avLst/>
            </a:prstGeom>
            <a:solidFill>
              <a:srgbClr val="82828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81" name="Rectangle 78"/>
            <p:cNvSpPr>
              <a:spLocks noChangeArrowheads="1"/>
            </p:cNvSpPr>
            <p:nvPr/>
          </p:nvSpPr>
          <p:spPr bwMode="auto">
            <a:xfrm>
              <a:off x="4989" y="1717"/>
              <a:ext cx="431" cy="2"/>
            </a:xfrm>
            <a:prstGeom prst="rect">
              <a:avLst/>
            </a:prstGeom>
            <a:solidFill>
              <a:srgbClr val="81818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82" name="Rectangle 79"/>
            <p:cNvSpPr>
              <a:spLocks noChangeArrowheads="1"/>
            </p:cNvSpPr>
            <p:nvPr/>
          </p:nvSpPr>
          <p:spPr bwMode="auto">
            <a:xfrm>
              <a:off x="4989" y="1719"/>
              <a:ext cx="431" cy="2"/>
            </a:xfrm>
            <a:prstGeom prst="rect">
              <a:avLst/>
            </a:prstGeom>
            <a:solidFill>
              <a:srgbClr val="8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83" name="Rectangle 80"/>
            <p:cNvSpPr>
              <a:spLocks noChangeArrowheads="1"/>
            </p:cNvSpPr>
            <p:nvPr/>
          </p:nvSpPr>
          <p:spPr bwMode="auto">
            <a:xfrm>
              <a:off x="4989" y="1721"/>
              <a:ext cx="431" cy="1"/>
            </a:xfrm>
            <a:prstGeom prst="rect">
              <a:avLst/>
            </a:prstGeom>
            <a:solidFill>
              <a:srgbClr val="7F7F7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84" name="Rectangle 81"/>
            <p:cNvSpPr>
              <a:spLocks noChangeArrowheads="1"/>
            </p:cNvSpPr>
            <p:nvPr/>
          </p:nvSpPr>
          <p:spPr bwMode="auto">
            <a:xfrm>
              <a:off x="4989" y="1722"/>
              <a:ext cx="431" cy="3"/>
            </a:xfrm>
            <a:prstGeom prst="rect">
              <a:avLst/>
            </a:prstGeom>
            <a:solidFill>
              <a:srgbClr val="7E7E7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85" name="Rectangle 82"/>
            <p:cNvSpPr>
              <a:spLocks noChangeArrowheads="1"/>
            </p:cNvSpPr>
            <p:nvPr/>
          </p:nvSpPr>
          <p:spPr bwMode="auto">
            <a:xfrm>
              <a:off x="4989" y="1725"/>
              <a:ext cx="431" cy="2"/>
            </a:xfrm>
            <a:prstGeom prst="rect">
              <a:avLst/>
            </a:prstGeom>
            <a:solidFill>
              <a:srgbClr val="7D7D7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86" name="Rectangle 83"/>
            <p:cNvSpPr>
              <a:spLocks noChangeArrowheads="1"/>
            </p:cNvSpPr>
            <p:nvPr/>
          </p:nvSpPr>
          <p:spPr bwMode="auto">
            <a:xfrm>
              <a:off x="4989" y="1727"/>
              <a:ext cx="431" cy="3"/>
            </a:xfrm>
            <a:prstGeom prst="rect">
              <a:avLst/>
            </a:prstGeom>
            <a:solidFill>
              <a:srgbClr val="7C7C7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87" name="Rectangle 84"/>
            <p:cNvSpPr>
              <a:spLocks noChangeArrowheads="1"/>
            </p:cNvSpPr>
            <p:nvPr/>
          </p:nvSpPr>
          <p:spPr bwMode="auto">
            <a:xfrm>
              <a:off x="4989" y="1730"/>
              <a:ext cx="431" cy="1"/>
            </a:xfrm>
            <a:prstGeom prst="rect">
              <a:avLst/>
            </a:prstGeom>
            <a:solidFill>
              <a:srgbClr val="7B7B7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88" name="Rectangle 85"/>
            <p:cNvSpPr>
              <a:spLocks noChangeArrowheads="1"/>
            </p:cNvSpPr>
            <p:nvPr/>
          </p:nvSpPr>
          <p:spPr bwMode="auto">
            <a:xfrm>
              <a:off x="4989" y="1731"/>
              <a:ext cx="431" cy="3"/>
            </a:xfrm>
            <a:prstGeom prst="rect">
              <a:avLst/>
            </a:prstGeom>
            <a:solidFill>
              <a:srgbClr val="7A7A7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89" name="Rectangle 86"/>
            <p:cNvSpPr>
              <a:spLocks noChangeArrowheads="1"/>
            </p:cNvSpPr>
            <p:nvPr/>
          </p:nvSpPr>
          <p:spPr bwMode="auto">
            <a:xfrm>
              <a:off x="4989" y="1734"/>
              <a:ext cx="431" cy="1"/>
            </a:xfrm>
            <a:prstGeom prst="rect">
              <a:avLst/>
            </a:prstGeom>
            <a:solidFill>
              <a:srgbClr val="79797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90" name="Freeform 87"/>
            <p:cNvSpPr>
              <a:spLocks/>
            </p:cNvSpPr>
            <p:nvPr/>
          </p:nvSpPr>
          <p:spPr bwMode="auto">
            <a:xfrm>
              <a:off x="4990" y="1645"/>
              <a:ext cx="430" cy="90"/>
            </a:xfrm>
            <a:custGeom>
              <a:avLst/>
              <a:gdLst>
                <a:gd name="T0" fmla="*/ 0 w 430"/>
                <a:gd name="T1" fmla="*/ 22 h 90"/>
                <a:gd name="T2" fmla="*/ 387 w 430"/>
                <a:gd name="T3" fmla="*/ 22 h 90"/>
                <a:gd name="T4" fmla="*/ 387 w 430"/>
                <a:gd name="T5" fmla="*/ 0 h 90"/>
                <a:gd name="T6" fmla="*/ 430 w 430"/>
                <a:gd name="T7" fmla="*/ 45 h 90"/>
                <a:gd name="T8" fmla="*/ 387 w 430"/>
                <a:gd name="T9" fmla="*/ 90 h 90"/>
                <a:gd name="T10" fmla="*/ 387 w 430"/>
                <a:gd name="T11" fmla="*/ 67 h 90"/>
                <a:gd name="T12" fmla="*/ 0 w 430"/>
                <a:gd name="T13" fmla="*/ 67 h 90"/>
                <a:gd name="T14" fmla="*/ 0 w 430"/>
                <a:gd name="T15" fmla="*/ 22 h 9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30" h="90">
                  <a:moveTo>
                    <a:pt x="0" y="22"/>
                  </a:moveTo>
                  <a:lnTo>
                    <a:pt x="387" y="22"/>
                  </a:lnTo>
                  <a:lnTo>
                    <a:pt x="387" y="0"/>
                  </a:lnTo>
                  <a:lnTo>
                    <a:pt x="430" y="45"/>
                  </a:lnTo>
                  <a:lnTo>
                    <a:pt x="387" y="90"/>
                  </a:lnTo>
                  <a:lnTo>
                    <a:pt x="387" y="67"/>
                  </a:lnTo>
                  <a:lnTo>
                    <a:pt x="0" y="67"/>
                  </a:lnTo>
                  <a:lnTo>
                    <a:pt x="0" y="22"/>
                  </a:lnTo>
                  <a:close/>
                </a:path>
              </a:pathLst>
            </a:custGeom>
            <a:solidFill>
              <a:srgbClr val="FFFFFF"/>
            </a:solidFill>
            <a:ln w="7938" cap="flat">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de-AT" dirty="0"/>
            </a:p>
          </p:txBody>
        </p:sp>
      </p:grpSp>
      <p:sp>
        <p:nvSpPr>
          <p:cNvPr id="91" name="Textfeld 90"/>
          <p:cNvSpPr txBox="1"/>
          <p:nvPr/>
        </p:nvSpPr>
        <p:spPr>
          <a:xfrm>
            <a:off x="9883771" y="6034674"/>
            <a:ext cx="1812929" cy="338554"/>
          </a:xfrm>
          <a:prstGeom prst="rect">
            <a:avLst/>
          </a:prstGeom>
          <a:noFill/>
        </p:spPr>
        <p:txBody>
          <a:bodyPr wrap="square" rtlCol="0">
            <a:spAutoFit/>
          </a:bodyPr>
          <a:lstStyle/>
          <a:p>
            <a:r>
              <a:rPr lang="de-AT" sz="1600" dirty="0"/>
              <a:t>Eigene Darstellung</a:t>
            </a:r>
          </a:p>
        </p:txBody>
      </p:sp>
    </p:spTree>
    <p:extLst>
      <p:ext uri="{BB962C8B-B14F-4D97-AF65-F5344CB8AC3E}">
        <p14:creationId xmlns:p14="http://schemas.microsoft.com/office/powerpoint/2010/main" val="305211113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4000" b="1" dirty="0"/>
              <a:t>Investitionsgüternachfrage</a:t>
            </a:r>
          </a:p>
        </p:txBody>
      </p:sp>
      <p:sp>
        <p:nvSpPr>
          <p:cNvPr id="3" name="Inhaltsplatzhalter 2"/>
          <p:cNvSpPr>
            <a:spLocks noGrp="1"/>
          </p:cNvSpPr>
          <p:nvPr>
            <p:ph idx="1"/>
          </p:nvPr>
        </p:nvSpPr>
        <p:spPr/>
        <p:txBody>
          <a:bodyPr/>
          <a:lstStyle/>
          <a:p>
            <a:r>
              <a:rPr lang="de-AT" dirty="0"/>
              <a:t>Schwankung der Investitionsnachfrage</a:t>
            </a:r>
          </a:p>
          <a:p>
            <a:pPr lvl="1">
              <a:buFont typeface="Courier New" panose="02070309020205020404" pitchFamily="49" charset="0"/>
              <a:buChar char="o"/>
            </a:pPr>
            <a:r>
              <a:rPr lang="de-AT" dirty="0"/>
              <a:t>Schwankungen v.a. durch Veränderung von q als von i hervorgerufen</a:t>
            </a:r>
          </a:p>
          <a:p>
            <a:pPr lvl="1">
              <a:buFont typeface="Courier New" panose="02070309020205020404" pitchFamily="49" charset="0"/>
              <a:buChar char="o"/>
            </a:pPr>
            <a:r>
              <a:rPr lang="de-AT" dirty="0"/>
              <a:t>Bei hoher Unsicherheit und pessimistischen Erwartungen der Unternehmer kann I so stark schwanken, dass ein Ausgleich durch gegenläufige Zinsbewegungen unmöglich ist</a:t>
            </a:r>
          </a:p>
          <a:p>
            <a:pPr lvl="1">
              <a:buFont typeface="Courier New" panose="02070309020205020404" pitchFamily="49" charset="0"/>
              <a:buChar char="o"/>
            </a:pPr>
            <a:r>
              <a:rPr lang="de-AT" dirty="0"/>
              <a:t>Variation des Zinssatzes (durch expansive Geldpolitik) als Steuerungsgröße für Investitionen somit nur bedingt geeignet (siehe Folie 13)</a:t>
            </a:r>
          </a:p>
          <a:p>
            <a:r>
              <a:rPr lang="de-AT" dirty="0"/>
              <a:t>Systemstabilisierung durch Staat</a:t>
            </a:r>
          </a:p>
          <a:p>
            <a:pPr lvl="1">
              <a:buFont typeface="Courier New" panose="02070309020205020404" pitchFamily="49" charset="0"/>
              <a:buChar char="o"/>
            </a:pPr>
            <a:r>
              <a:rPr lang="de-AT" dirty="0"/>
              <a:t>Nachfrageschwäche aufgrund der Instabilität von I macht staatlicher Eingriffe in den Wirtschaftsprozess notwendig</a:t>
            </a:r>
          </a:p>
        </p:txBody>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51</a:t>
            </a:fld>
            <a:endParaRPr lang="en-US" dirty="0"/>
          </a:p>
        </p:txBody>
      </p:sp>
    </p:spTree>
    <p:extLst>
      <p:ext uri="{BB962C8B-B14F-4D97-AF65-F5344CB8AC3E}">
        <p14:creationId xmlns:p14="http://schemas.microsoft.com/office/powerpoint/2010/main" val="413588822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181118"/>
            <a:ext cx="10515600" cy="1325563"/>
          </a:xfrm>
        </p:spPr>
        <p:txBody>
          <a:bodyPr>
            <a:normAutofit/>
          </a:bodyPr>
          <a:lstStyle/>
          <a:p>
            <a:r>
              <a:rPr lang="de-AT" sz="4000" b="1" dirty="0"/>
              <a:t>Gesamtwirtschaftliche Nachfrage</a:t>
            </a:r>
          </a:p>
        </p:txBody>
      </p:sp>
      <p:sp>
        <p:nvSpPr>
          <p:cNvPr id="3" name="Inhaltsplatzhalter 2"/>
          <p:cNvSpPr>
            <a:spLocks noGrp="1"/>
          </p:cNvSpPr>
          <p:nvPr>
            <p:ph idx="1"/>
          </p:nvPr>
        </p:nvSpPr>
        <p:spPr>
          <a:xfrm>
            <a:off x="499533" y="1506682"/>
            <a:ext cx="10854267" cy="4849667"/>
          </a:xfrm>
        </p:spPr>
        <p:txBody>
          <a:bodyPr>
            <a:normAutofit/>
          </a:bodyPr>
          <a:lstStyle/>
          <a:p>
            <a:pPr>
              <a:buFont typeface="Courier New" panose="02070309020205020404" pitchFamily="49" charset="0"/>
              <a:buChar char="o"/>
            </a:pPr>
            <a:r>
              <a:rPr lang="de-AT" sz="2400" dirty="0"/>
              <a:t>Im Punkt G: Produktion Y 1 wird                                                                                     vollständig nachgefragt (C+I 1)</a:t>
            </a:r>
          </a:p>
          <a:p>
            <a:pPr>
              <a:buFont typeface="Courier New" panose="02070309020205020404" pitchFamily="49" charset="0"/>
              <a:buChar char="o"/>
            </a:pPr>
            <a:r>
              <a:rPr lang="de-AT" sz="2400" dirty="0"/>
              <a:t>Bei einer Erhöhung der Produktion auf                                                                                  Y 2 erhöht sich auch Einkommen (Y≡Y)</a:t>
            </a:r>
          </a:p>
          <a:p>
            <a:pPr>
              <a:buFont typeface="Courier New" panose="02070309020205020404" pitchFamily="49" charset="0"/>
              <a:buChar char="o"/>
            </a:pPr>
            <a:r>
              <a:rPr lang="de-AT" sz="2400" dirty="0"/>
              <a:t>Situation ist aber nur stabil, wenn auch                                                                                Nachfrage entsprechend ansteigt (C+I 2),                                                                               ansonsten entsteht Nachfragelücke</a:t>
            </a:r>
          </a:p>
          <a:p>
            <a:pPr>
              <a:buFont typeface="Courier New" panose="02070309020205020404" pitchFamily="49" charset="0"/>
              <a:buChar char="o"/>
            </a:pPr>
            <a:r>
              <a:rPr lang="de-AT" sz="2400" dirty="0"/>
              <a:t>Gemäß psychologischem Gesetz steigt                                                                                              C aber nur unterproportional</a:t>
            </a:r>
          </a:p>
          <a:p>
            <a:pPr>
              <a:buFont typeface="Courier New" panose="02070309020205020404" pitchFamily="49" charset="0"/>
              <a:buChar char="o"/>
            </a:pPr>
            <a:r>
              <a:rPr lang="de-AT" sz="2400" dirty="0"/>
              <a:t>Lücke durch zusätzliches I zu kompensieren,                                                                            doch unterliegen sie großen Schwankungen</a:t>
            </a:r>
          </a:p>
        </p:txBody>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52</a:t>
            </a:fld>
            <a:endParaRPr lang="en-US" dirty="0"/>
          </a:p>
        </p:txBody>
      </p:sp>
      <p:grpSp>
        <p:nvGrpSpPr>
          <p:cNvPr id="4" name="Group 4"/>
          <p:cNvGrpSpPr>
            <a:grpSpLocks noChangeAspect="1"/>
          </p:cNvGrpSpPr>
          <p:nvPr/>
        </p:nvGrpSpPr>
        <p:grpSpPr bwMode="auto">
          <a:xfrm>
            <a:off x="5988045" y="1503363"/>
            <a:ext cx="7543792" cy="4576763"/>
            <a:chOff x="3772" y="947"/>
            <a:chExt cx="4752" cy="2883"/>
          </a:xfrm>
        </p:grpSpPr>
        <p:sp>
          <p:nvSpPr>
            <p:cNvPr id="5" name="AutoShape 3"/>
            <p:cNvSpPr>
              <a:spLocks noChangeAspect="1" noChangeArrowheads="1" noTextEdit="1"/>
            </p:cNvSpPr>
            <p:nvPr/>
          </p:nvSpPr>
          <p:spPr bwMode="auto">
            <a:xfrm>
              <a:off x="3847" y="949"/>
              <a:ext cx="4677" cy="2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7" name="Rectangle 5"/>
            <p:cNvSpPr>
              <a:spLocks noChangeArrowheads="1"/>
            </p:cNvSpPr>
            <p:nvPr/>
          </p:nvSpPr>
          <p:spPr bwMode="auto">
            <a:xfrm>
              <a:off x="3827" y="947"/>
              <a:ext cx="166" cy="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100" b="1" i="0" u="none" strike="noStrike" cap="none" normalizeH="0" baseline="0" dirty="0">
                  <a:ln>
                    <a:noFill/>
                  </a:ln>
                  <a:solidFill>
                    <a:srgbClr val="000000"/>
                  </a:solidFill>
                  <a:effectLst/>
                  <a:latin typeface="Calibri" panose="020F0502020204030204" pitchFamily="34" charset="0"/>
                </a:rPr>
                <a:t>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9" name="Rectangle 6"/>
            <p:cNvSpPr>
              <a:spLocks noChangeArrowheads="1"/>
            </p:cNvSpPr>
            <p:nvPr/>
          </p:nvSpPr>
          <p:spPr bwMode="auto">
            <a:xfrm>
              <a:off x="3909" y="947"/>
              <a:ext cx="204" cy="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100" b="1" i="0" u="none" strike="noStrike" cap="none" normalizeH="0" baseline="0" dirty="0">
                  <a:ln>
                    <a:noFill/>
                  </a:ln>
                  <a:solidFill>
                    <a:srgbClr val="000000"/>
                  </a:solidFill>
                  <a:effectLst/>
                  <a:latin typeface="Calibri" panose="020F0502020204030204" pitchFamily="34" charset="0"/>
                </a:rPr>
                <a:t>+I</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0" name="Rectangle 7"/>
            <p:cNvSpPr>
              <a:spLocks noChangeArrowheads="1"/>
            </p:cNvSpPr>
            <p:nvPr/>
          </p:nvSpPr>
          <p:spPr bwMode="auto">
            <a:xfrm>
              <a:off x="4026" y="947"/>
              <a:ext cx="116" cy="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1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1" name="Rectangle 8"/>
            <p:cNvSpPr>
              <a:spLocks noChangeArrowheads="1"/>
            </p:cNvSpPr>
            <p:nvPr/>
          </p:nvSpPr>
          <p:spPr bwMode="auto">
            <a:xfrm>
              <a:off x="3827" y="1229"/>
              <a:ext cx="2734" cy="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5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2" name="Rectangle 9"/>
            <p:cNvSpPr>
              <a:spLocks noChangeArrowheads="1"/>
            </p:cNvSpPr>
            <p:nvPr/>
          </p:nvSpPr>
          <p:spPr bwMode="auto">
            <a:xfrm>
              <a:off x="6365" y="1229"/>
              <a:ext cx="116" cy="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5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3" name="Rectangle 10"/>
            <p:cNvSpPr>
              <a:spLocks noChangeArrowheads="1"/>
            </p:cNvSpPr>
            <p:nvPr/>
          </p:nvSpPr>
          <p:spPr bwMode="auto">
            <a:xfrm>
              <a:off x="6417" y="1219"/>
              <a:ext cx="267"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700" b="0" i="0" u="none" strike="noStrike" cap="none" normalizeH="0" baseline="0" dirty="0">
                  <a:ln>
                    <a:noFill/>
                  </a:ln>
                  <a:solidFill>
                    <a:srgbClr val="000000"/>
                  </a:solidFill>
                  <a:effectLst/>
                  <a:latin typeface="Calibri" panose="020F0502020204030204" pitchFamily="34" charset="0"/>
                </a:rPr>
                <a:t>Y=D</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4" name="Rectangle 11"/>
            <p:cNvSpPr>
              <a:spLocks noChangeArrowheads="1"/>
            </p:cNvSpPr>
            <p:nvPr/>
          </p:nvSpPr>
          <p:spPr bwMode="auto">
            <a:xfrm>
              <a:off x="6613" y="1219"/>
              <a:ext cx="94"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7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5" name="Rectangle 12"/>
            <p:cNvSpPr>
              <a:spLocks noChangeArrowheads="1"/>
            </p:cNvSpPr>
            <p:nvPr/>
          </p:nvSpPr>
          <p:spPr bwMode="auto">
            <a:xfrm>
              <a:off x="3782" y="1449"/>
              <a:ext cx="325"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000000"/>
                  </a:solidFill>
                  <a:effectLst/>
                  <a:latin typeface="Calibri" panose="020F0502020204030204" pitchFamily="34" charset="0"/>
                </a:rPr>
                <a:t>C+I 2</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6" name="Rectangle 13"/>
            <p:cNvSpPr>
              <a:spLocks noChangeArrowheads="1"/>
            </p:cNvSpPr>
            <p:nvPr/>
          </p:nvSpPr>
          <p:spPr bwMode="auto">
            <a:xfrm>
              <a:off x="4084" y="1449"/>
              <a:ext cx="112" cy="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7" name="Rectangle 14"/>
            <p:cNvSpPr>
              <a:spLocks noChangeArrowheads="1"/>
            </p:cNvSpPr>
            <p:nvPr/>
          </p:nvSpPr>
          <p:spPr bwMode="auto">
            <a:xfrm>
              <a:off x="3827" y="1704"/>
              <a:ext cx="1457"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7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8" name="Rectangle 15"/>
            <p:cNvSpPr>
              <a:spLocks noChangeArrowheads="1"/>
            </p:cNvSpPr>
            <p:nvPr/>
          </p:nvSpPr>
          <p:spPr bwMode="auto">
            <a:xfrm>
              <a:off x="5168" y="1704"/>
              <a:ext cx="645"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7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9" name="Rectangle 16"/>
            <p:cNvSpPr>
              <a:spLocks noChangeArrowheads="1"/>
            </p:cNvSpPr>
            <p:nvPr/>
          </p:nvSpPr>
          <p:spPr bwMode="auto">
            <a:xfrm>
              <a:off x="5728" y="1704"/>
              <a:ext cx="240"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7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0" name="Rectangle 17"/>
            <p:cNvSpPr>
              <a:spLocks noChangeArrowheads="1"/>
            </p:cNvSpPr>
            <p:nvPr/>
          </p:nvSpPr>
          <p:spPr bwMode="auto">
            <a:xfrm>
              <a:off x="5896" y="1683"/>
              <a:ext cx="554" cy="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1" name="Rectangle 18"/>
            <p:cNvSpPr>
              <a:spLocks noChangeArrowheads="1"/>
            </p:cNvSpPr>
            <p:nvPr/>
          </p:nvSpPr>
          <p:spPr bwMode="auto">
            <a:xfrm>
              <a:off x="6351" y="1683"/>
              <a:ext cx="214" cy="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2" name="Rectangle 19"/>
            <p:cNvSpPr>
              <a:spLocks noChangeArrowheads="1"/>
            </p:cNvSpPr>
            <p:nvPr/>
          </p:nvSpPr>
          <p:spPr bwMode="auto">
            <a:xfrm>
              <a:off x="6481" y="1704"/>
              <a:ext cx="858"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700" b="0" i="0" u="none" strike="noStrike" cap="none" normalizeH="0" baseline="0" dirty="0">
                  <a:ln>
                    <a:noFill/>
                  </a:ln>
                  <a:solidFill>
                    <a:srgbClr val="FF0000"/>
                  </a:solidFill>
                  <a:effectLst/>
                  <a:latin typeface="Calibri" panose="020F0502020204030204" pitchFamily="34" charset="0"/>
                </a:rPr>
                <a:t>Nachfragelücke</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3" name="Rectangle 20"/>
            <p:cNvSpPr>
              <a:spLocks noChangeArrowheads="1"/>
            </p:cNvSpPr>
            <p:nvPr/>
          </p:nvSpPr>
          <p:spPr bwMode="auto">
            <a:xfrm>
              <a:off x="7261" y="1704"/>
              <a:ext cx="94"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7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4" name="Rectangle 21"/>
            <p:cNvSpPr>
              <a:spLocks noChangeArrowheads="1"/>
            </p:cNvSpPr>
            <p:nvPr/>
          </p:nvSpPr>
          <p:spPr bwMode="auto">
            <a:xfrm>
              <a:off x="3827" y="1935"/>
              <a:ext cx="733"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7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5" name="Rectangle 22"/>
            <p:cNvSpPr>
              <a:spLocks noChangeArrowheads="1"/>
            </p:cNvSpPr>
            <p:nvPr/>
          </p:nvSpPr>
          <p:spPr bwMode="auto">
            <a:xfrm>
              <a:off x="4471" y="1935"/>
              <a:ext cx="326"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7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6" name="Rectangle 23"/>
            <p:cNvSpPr>
              <a:spLocks noChangeArrowheads="1"/>
            </p:cNvSpPr>
            <p:nvPr/>
          </p:nvSpPr>
          <p:spPr bwMode="auto">
            <a:xfrm>
              <a:off x="4722" y="1935"/>
              <a:ext cx="1748"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7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7" name="Rectangle 24"/>
            <p:cNvSpPr>
              <a:spLocks noChangeArrowheads="1"/>
            </p:cNvSpPr>
            <p:nvPr/>
          </p:nvSpPr>
          <p:spPr bwMode="auto">
            <a:xfrm>
              <a:off x="6341" y="1935"/>
              <a:ext cx="124"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7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8" name="Rectangle 25"/>
            <p:cNvSpPr>
              <a:spLocks noChangeArrowheads="1"/>
            </p:cNvSpPr>
            <p:nvPr/>
          </p:nvSpPr>
          <p:spPr bwMode="auto">
            <a:xfrm>
              <a:off x="6398" y="1935"/>
              <a:ext cx="471"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7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9" name="Rectangle 26"/>
            <p:cNvSpPr>
              <a:spLocks noChangeArrowheads="1"/>
            </p:cNvSpPr>
            <p:nvPr/>
          </p:nvSpPr>
          <p:spPr bwMode="auto">
            <a:xfrm>
              <a:off x="6790" y="1935"/>
              <a:ext cx="969"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700" b="0" i="0" u="none" strike="noStrike" cap="none" normalizeH="0" baseline="0" dirty="0">
                  <a:ln>
                    <a:noFill/>
                  </a:ln>
                  <a:solidFill>
                    <a:srgbClr val="000000"/>
                  </a:solidFill>
                  <a:effectLst/>
                  <a:latin typeface="Calibri" panose="020F0502020204030204" pitchFamily="34" charset="0"/>
                </a:rPr>
                <a:t>Gesamtnachfrage</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30" name="Rectangle 27"/>
            <p:cNvSpPr>
              <a:spLocks noChangeArrowheads="1"/>
            </p:cNvSpPr>
            <p:nvPr/>
          </p:nvSpPr>
          <p:spPr bwMode="auto">
            <a:xfrm>
              <a:off x="7677" y="1935"/>
              <a:ext cx="94"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7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31" name="Rectangle 28"/>
            <p:cNvSpPr>
              <a:spLocks noChangeArrowheads="1"/>
            </p:cNvSpPr>
            <p:nvPr/>
          </p:nvSpPr>
          <p:spPr bwMode="auto">
            <a:xfrm>
              <a:off x="3827" y="2164"/>
              <a:ext cx="112" cy="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32" name="Rectangle 29"/>
            <p:cNvSpPr>
              <a:spLocks noChangeArrowheads="1"/>
            </p:cNvSpPr>
            <p:nvPr/>
          </p:nvSpPr>
          <p:spPr bwMode="auto">
            <a:xfrm>
              <a:off x="3772" y="2390"/>
              <a:ext cx="325"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000000"/>
                  </a:solidFill>
                  <a:effectLst/>
                  <a:latin typeface="Calibri" panose="020F0502020204030204" pitchFamily="34" charset="0"/>
                </a:rPr>
                <a:t>C+I 1</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33" name="Rectangle 30"/>
            <p:cNvSpPr>
              <a:spLocks noChangeArrowheads="1"/>
            </p:cNvSpPr>
            <p:nvPr/>
          </p:nvSpPr>
          <p:spPr bwMode="auto">
            <a:xfrm>
              <a:off x="4084" y="2420"/>
              <a:ext cx="112" cy="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34" name="Rectangle 31"/>
            <p:cNvSpPr>
              <a:spLocks noChangeArrowheads="1"/>
            </p:cNvSpPr>
            <p:nvPr/>
          </p:nvSpPr>
          <p:spPr bwMode="auto">
            <a:xfrm>
              <a:off x="3827" y="2674"/>
              <a:ext cx="89" cy="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5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35" name="Rectangle 32"/>
            <p:cNvSpPr>
              <a:spLocks noChangeArrowheads="1"/>
            </p:cNvSpPr>
            <p:nvPr/>
          </p:nvSpPr>
          <p:spPr bwMode="auto">
            <a:xfrm>
              <a:off x="3827" y="2890"/>
              <a:ext cx="89" cy="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5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36" name="Rectangle 33"/>
            <p:cNvSpPr>
              <a:spLocks noChangeArrowheads="1"/>
            </p:cNvSpPr>
            <p:nvPr/>
          </p:nvSpPr>
          <p:spPr bwMode="auto">
            <a:xfrm>
              <a:off x="3827" y="3108"/>
              <a:ext cx="112" cy="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37" name="Rectangle 34"/>
            <p:cNvSpPr>
              <a:spLocks noChangeArrowheads="1"/>
            </p:cNvSpPr>
            <p:nvPr/>
          </p:nvSpPr>
          <p:spPr bwMode="auto">
            <a:xfrm>
              <a:off x="3827" y="3363"/>
              <a:ext cx="89" cy="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5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38" name="Rectangle 35"/>
            <p:cNvSpPr>
              <a:spLocks noChangeArrowheads="1"/>
            </p:cNvSpPr>
            <p:nvPr/>
          </p:nvSpPr>
          <p:spPr bwMode="auto">
            <a:xfrm>
              <a:off x="3827" y="3621"/>
              <a:ext cx="1412" cy="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5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39" name="Rectangle 36"/>
            <p:cNvSpPr>
              <a:spLocks noChangeArrowheads="1"/>
            </p:cNvSpPr>
            <p:nvPr/>
          </p:nvSpPr>
          <p:spPr bwMode="auto">
            <a:xfrm>
              <a:off x="5109" y="3590"/>
              <a:ext cx="197"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000000"/>
                  </a:solidFill>
                  <a:effectLst/>
                  <a:latin typeface="Calibri" panose="020F0502020204030204" pitchFamily="34" charset="0"/>
                </a:rPr>
                <a:t>Y</a:t>
              </a:r>
              <a:r>
                <a:rPr kumimoji="0" lang="de-DE" altLang="de-DE" sz="2000" b="0" i="0" u="none" strike="noStrike" cap="none" normalizeH="0" dirty="0">
                  <a:ln>
                    <a:noFill/>
                  </a:ln>
                  <a:solidFill>
                    <a:srgbClr val="000000"/>
                  </a:solidFill>
                  <a:effectLst/>
                  <a:latin typeface="Calibri" panose="020F0502020204030204" pitchFamily="34" charset="0"/>
                </a:rPr>
                <a:t> 1</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40" name="Rectangle 37"/>
            <p:cNvSpPr>
              <a:spLocks noChangeArrowheads="1"/>
            </p:cNvSpPr>
            <p:nvPr/>
          </p:nvSpPr>
          <p:spPr bwMode="auto">
            <a:xfrm>
              <a:off x="5252" y="3590"/>
              <a:ext cx="146" cy="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41" name="Rectangle 38"/>
            <p:cNvSpPr>
              <a:spLocks noChangeArrowheads="1"/>
            </p:cNvSpPr>
            <p:nvPr/>
          </p:nvSpPr>
          <p:spPr bwMode="auto">
            <a:xfrm>
              <a:off x="5316" y="3590"/>
              <a:ext cx="792" cy="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42" name="Rectangle 39"/>
            <p:cNvSpPr>
              <a:spLocks noChangeArrowheads="1"/>
            </p:cNvSpPr>
            <p:nvPr/>
          </p:nvSpPr>
          <p:spPr bwMode="auto">
            <a:xfrm>
              <a:off x="6001" y="3590"/>
              <a:ext cx="112" cy="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43" name="Rectangle 40"/>
            <p:cNvSpPr>
              <a:spLocks noChangeArrowheads="1"/>
            </p:cNvSpPr>
            <p:nvPr/>
          </p:nvSpPr>
          <p:spPr bwMode="auto">
            <a:xfrm>
              <a:off x="6033" y="3590"/>
              <a:ext cx="112" cy="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44" name="Rectangle 41"/>
            <p:cNvSpPr>
              <a:spLocks noChangeArrowheads="1"/>
            </p:cNvSpPr>
            <p:nvPr/>
          </p:nvSpPr>
          <p:spPr bwMode="auto">
            <a:xfrm>
              <a:off x="6066" y="3590"/>
              <a:ext cx="197"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000000"/>
                  </a:solidFill>
                  <a:effectLst/>
                  <a:latin typeface="Calibri" panose="020F0502020204030204" pitchFamily="34" charset="0"/>
                </a:rPr>
                <a:t>Y</a:t>
              </a:r>
              <a:r>
                <a:rPr kumimoji="0" lang="de-DE" altLang="de-DE" sz="2000" b="0" i="0" u="none" strike="noStrike" cap="none" normalizeH="0" dirty="0">
                  <a:ln>
                    <a:noFill/>
                  </a:ln>
                  <a:solidFill>
                    <a:srgbClr val="000000"/>
                  </a:solidFill>
                  <a:effectLst/>
                  <a:latin typeface="Calibri" panose="020F0502020204030204" pitchFamily="34" charset="0"/>
                </a:rPr>
                <a:t> 2</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45" name="Rectangle 42"/>
            <p:cNvSpPr>
              <a:spLocks noChangeArrowheads="1"/>
            </p:cNvSpPr>
            <p:nvPr/>
          </p:nvSpPr>
          <p:spPr bwMode="auto">
            <a:xfrm>
              <a:off x="6209" y="3621"/>
              <a:ext cx="710" cy="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5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46" name="Rectangle 43"/>
            <p:cNvSpPr>
              <a:spLocks noChangeArrowheads="1"/>
            </p:cNvSpPr>
            <p:nvPr/>
          </p:nvSpPr>
          <p:spPr bwMode="auto">
            <a:xfrm>
              <a:off x="6827" y="3579"/>
              <a:ext cx="166" cy="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100" b="1" i="0" u="none" strike="noStrike" cap="none" normalizeH="0" baseline="0" dirty="0">
                  <a:ln>
                    <a:noFill/>
                  </a:ln>
                  <a:solidFill>
                    <a:srgbClr val="000000"/>
                  </a:solidFill>
                  <a:effectLst/>
                  <a:latin typeface="Calibri" panose="020F0502020204030204" pitchFamily="34" charset="0"/>
                </a:rPr>
                <a:t>Y</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47" name="Rectangle 44"/>
            <p:cNvSpPr>
              <a:spLocks noChangeArrowheads="1"/>
            </p:cNvSpPr>
            <p:nvPr/>
          </p:nvSpPr>
          <p:spPr bwMode="auto">
            <a:xfrm>
              <a:off x="6906" y="3621"/>
              <a:ext cx="89" cy="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5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48" name="Freeform 45"/>
            <p:cNvSpPr>
              <a:spLocks/>
            </p:cNvSpPr>
            <p:nvPr/>
          </p:nvSpPr>
          <p:spPr bwMode="auto">
            <a:xfrm>
              <a:off x="6111" y="1477"/>
              <a:ext cx="88" cy="85"/>
            </a:xfrm>
            <a:custGeom>
              <a:avLst/>
              <a:gdLst>
                <a:gd name="T0" fmla="*/ 0 w 88"/>
                <a:gd name="T1" fmla="*/ 22 h 85"/>
                <a:gd name="T2" fmla="*/ 17 w 88"/>
                <a:gd name="T3" fmla="*/ 0 h 85"/>
                <a:gd name="T4" fmla="*/ 44 w 88"/>
                <a:gd name="T5" fmla="*/ 24 h 85"/>
                <a:gd name="T6" fmla="*/ 71 w 88"/>
                <a:gd name="T7" fmla="*/ 0 h 85"/>
                <a:gd name="T8" fmla="*/ 88 w 88"/>
                <a:gd name="T9" fmla="*/ 22 h 85"/>
                <a:gd name="T10" fmla="*/ 65 w 88"/>
                <a:gd name="T11" fmla="*/ 42 h 85"/>
                <a:gd name="T12" fmla="*/ 88 w 88"/>
                <a:gd name="T13" fmla="*/ 63 h 85"/>
                <a:gd name="T14" fmla="*/ 71 w 88"/>
                <a:gd name="T15" fmla="*/ 85 h 85"/>
                <a:gd name="T16" fmla="*/ 44 w 88"/>
                <a:gd name="T17" fmla="*/ 61 h 85"/>
                <a:gd name="T18" fmla="*/ 17 w 88"/>
                <a:gd name="T19" fmla="*/ 85 h 85"/>
                <a:gd name="T20" fmla="*/ 0 w 88"/>
                <a:gd name="T21" fmla="*/ 63 h 85"/>
                <a:gd name="T22" fmla="*/ 23 w 88"/>
                <a:gd name="T23" fmla="*/ 42 h 85"/>
                <a:gd name="T24" fmla="*/ 0 w 88"/>
                <a:gd name="T25" fmla="*/ 22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8" h="85">
                  <a:moveTo>
                    <a:pt x="0" y="22"/>
                  </a:moveTo>
                  <a:lnTo>
                    <a:pt x="17" y="0"/>
                  </a:lnTo>
                  <a:lnTo>
                    <a:pt x="44" y="24"/>
                  </a:lnTo>
                  <a:lnTo>
                    <a:pt x="71" y="0"/>
                  </a:lnTo>
                  <a:lnTo>
                    <a:pt x="88" y="22"/>
                  </a:lnTo>
                  <a:lnTo>
                    <a:pt x="65" y="42"/>
                  </a:lnTo>
                  <a:lnTo>
                    <a:pt x="88" y="63"/>
                  </a:lnTo>
                  <a:lnTo>
                    <a:pt x="71" y="85"/>
                  </a:lnTo>
                  <a:lnTo>
                    <a:pt x="44" y="61"/>
                  </a:lnTo>
                  <a:lnTo>
                    <a:pt x="17" y="85"/>
                  </a:lnTo>
                  <a:lnTo>
                    <a:pt x="0" y="63"/>
                  </a:lnTo>
                  <a:lnTo>
                    <a:pt x="23" y="42"/>
                  </a:lnTo>
                  <a:lnTo>
                    <a:pt x="0" y="2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49" name="Freeform 46"/>
            <p:cNvSpPr>
              <a:spLocks/>
            </p:cNvSpPr>
            <p:nvPr/>
          </p:nvSpPr>
          <p:spPr bwMode="auto">
            <a:xfrm>
              <a:off x="6111" y="1477"/>
              <a:ext cx="88" cy="85"/>
            </a:xfrm>
            <a:custGeom>
              <a:avLst/>
              <a:gdLst>
                <a:gd name="T0" fmla="*/ 0 w 88"/>
                <a:gd name="T1" fmla="*/ 22 h 85"/>
                <a:gd name="T2" fmla="*/ 17 w 88"/>
                <a:gd name="T3" fmla="*/ 0 h 85"/>
                <a:gd name="T4" fmla="*/ 44 w 88"/>
                <a:gd name="T5" fmla="*/ 24 h 85"/>
                <a:gd name="T6" fmla="*/ 71 w 88"/>
                <a:gd name="T7" fmla="*/ 0 h 85"/>
                <a:gd name="T8" fmla="*/ 88 w 88"/>
                <a:gd name="T9" fmla="*/ 22 h 85"/>
                <a:gd name="T10" fmla="*/ 65 w 88"/>
                <a:gd name="T11" fmla="*/ 42 h 85"/>
                <a:gd name="T12" fmla="*/ 88 w 88"/>
                <a:gd name="T13" fmla="*/ 63 h 85"/>
                <a:gd name="T14" fmla="*/ 71 w 88"/>
                <a:gd name="T15" fmla="*/ 85 h 85"/>
                <a:gd name="T16" fmla="*/ 44 w 88"/>
                <a:gd name="T17" fmla="*/ 61 h 85"/>
                <a:gd name="T18" fmla="*/ 17 w 88"/>
                <a:gd name="T19" fmla="*/ 85 h 85"/>
                <a:gd name="T20" fmla="*/ 0 w 88"/>
                <a:gd name="T21" fmla="*/ 63 h 85"/>
                <a:gd name="T22" fmla="*/ 23 w 88"/>
                <a:gd name="T23" fmla="*/ 42 h 85"/>
                <a:gd name="T24" fmla="*/ 0 w 88"/>
                <a:gd name="T25" fmla="*/ 22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8" h="85">
                  <a:moveTo>
                    <a:pt x="0" y="22"/>
                  </a:moveTo>
                  <a:lnTo>
                    <a:pt x="17" y="0"/>
                  </a:lnTo>
                  <a:lnTo>
                    <a:pt x="44" y="24"/>
                  </a:lnTo>
                  <a:lnTo>
                    <a:pt x="71" y="0"/>
                  </a:lnTo>
                  <a:lnTo>
                    <a:pt x="88" y="22"/>
                  </a:lnTo>
                  <a:lnTo>
                    <a:pt x="65" y="42"/>
                  </a:lnTo>
                  <a:lnTo>
                    <a:pt x="88" y="63"/>
                  </a:lnTo>
                  <a:lnTo>
                    <a:pt x="71" y="85"/>
                  </a:lnTo>
                  <a:lnTo>
                    <a:pt x="44" y="61"/>
                  </a:lnTo>
                  <a:lnTo>
                    <a:pt x="17" y="85"/>
                  </a:lnTo>
                  <a:lnTo>
                    <a:pt x="0" y="63"/>
                  </a:lnTo>
                  <a:lnTo>
                    <a:pt x="23" y="42"/>
                  </a:lnTo>
                  <a:lnTo>
                    <a:pt x="0" y="22"/>
                  </a:lnTo>
                  <a:close/>
                </a:path>
              </a:pathLst>
            </a:custGeom>
            <a:noFill/>
            <a:ln w="1587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AT" dirty="0"/>
            </a:p>
          </p:txBody>
        </p:sp>
        <p:sp>
          <p:nvSpPr>
            <p:cNvPr id="50" name="Freeform 47"/>
            <p:cNvSpPr>
              <a:spLocks noEditPoints="1"/>
            </p:cNvSpPr>
            <p:nvPr/>
          </p:nvSpPr>
          <p:spPr bwMode="auto">
            <a:xfrm>
              <a:off x="4129" y="3429"/>
              <a:ext cx="2789" cy="66"/>
            </a:xfrm>
            <a:custGeom>
              <a:avLst/>
              <a:gdLst>
                <a:gd name="T0" fmla="*/ 0 w 2789"/>
                <a:gd name="T1" fmla="*/ 45 h 66"/>
                <a:gd name="T2" fmla="*/ 2737 w 2789"/>
                <a:gd name="T3" fmla="*/ 39 h 66"/>
                <a:gd name="T4" fmla="*/ 2737 w 2789"/>
                <a:gd name="T5" fmla="*/ 28 h 66"/>
                <a:gd name="T6" fmla="*/ 0 w 2789"/>
                <a:gd name="T7" fmla="*/ 34 h 66"/>
                <a:gd name="T8" fmla="*/ 0 w 2789"/>
                <a:gd name="T9" fmla="*/ 45 h 66"/>
                <a:gd name="T10" fmla="*/ 2727 w 2789"/>
                <a:gd name="T11" fmla="*/ 66 h 66"/>
                <a:gd name="T12" fmla="*/ 2789 w 2789"/>
                <a:gd name="T13" fmla="*/ 33 h 66"/>
                <a:gd name="T14" fmla="*/ 2727 w 2789"/>
                <a:gd name="T15" fmla="*/ 0 h 66"/>
                <a:gd name="T16" fmla="*/ 2727 w 2789"/>
                <a:gd name="T17" fmla="*/ 66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89" h="66">
                  <a:moveTo>
                    <a:pt x="0" y="45"/>
                  </a:moveTo>
                  <a:lnTo>
                    <a:pt x="2737" y="39"/>
                  </a:lnTo>
                  <a:lnTo>
                    <a:pt x="2737" y="28"/>
                  </a:lnTo>
                  <a:lnTo>
                    <a:pt x="0" y="34"/>
                  </a:lnTo>
                  <a:lnTo>
                    <a:pt x="0" y="45"/>
                  </a:lnTo>
                  <a:close/>
                  <a:moveTo>
                    <a:pt x="2727" y="66"/>
                  </a:moveTo>
                  <a:lnTo>
                    <a:pt x="2789" y="33"/>
                  </a:lnTo>
                  <a:lnTo>
                    <a:pt x="2727" y="0"/>
                  </a:lnTo>
                  <a:lnTo>
                    <a:pt x="2727" y="66"/>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AT" dirty="0"/>
            </a:p>
          </p:txBody>
        </p:sp>
        <p:sp>
          <p:nvSpPr>
            <p:cNvPr id="51" name="Freeform 48"/>
            <p:cNvSpPr>
              <a:spLocks noEditPoints="1"/>
            </p:cNvSpPr>
            <p:nvPr/>
          </p:nvSpPr>
          <p:spPr bwMode="auto">
            <a:xfrm>
              <a:off x="4102" y="1004"/>
              <a:ext cx="62" cy="2456"/>
            </a:xfrm>
            <a:custGeom>
              <a:avLst/>
              <a:gdLst>
                <a:gd name="T0" fmla="*/ 36 w 62"/>
                <a:gd name="T1" fmla="*/ 2456 h 2456"/>
                <a:gd name="T2" fmla="*/ 36 w 62"/>
                <a:gd name="T3" fmla="*/ 56 h 2456"/>
                <a:gd name="T4" fmla="*/ 26 w 62"/>
                <a:gd name="T5" fmla="*/ 56 h 2456"/>
                <a:gd name="T6" fmla="*/ 26 w 62"/>
                <a:gd name="T7" fmla="*/ 2456 h 2456"/>
                <a:gd name="T8" fmla="*/ 36 w 62"/>
                <a:gd name="T9" fmla="*/ 2456 h 2456"/>
                <a:gd name="T10" fmla="*/ 62 w 62"/>
                <a:gd name="T11" fmla="*/ 67 h 2456"/>
                <a:gd name="T12" fmla="*/ 31 w 62"/>
                <a:gd name="T13" fmla="*/ 0 h 2456"/>
                <a:gd name="T14" fmla="*/ 0 w 62"/>
                <a:gd name="T15" fmla="*/ 67 h 2456"/>
                <a:gd name="T16" fmla="*/ 62 w 62"/>
                <a:gd name="T17" fmla="*/ 67 h 24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2" h="2456">
                  <a:moveTo>
                    <a:pt x="36" y="2456"/>
                  </a:moveTo>
                  <a:lnTo>
                    <a:pt x="36" y="56"/>
                  </a:lnTo>
                  <a:lnTo>
                    <a:pt x="26" y="56"/>
                  </a:lnTo>
                  <a:lnTo>
                    <a:pt x="26" y="2456"/>
                  </a:lnTo>
                  <a:lnTo>
                    <a:pt x="36" y="2456"/>
                  </a:lnTo>
                  <a:close/>
                  <a:moveTo>
                    <a:pt x="62" y="67"/>
                  </a:moveTo>
                  <a:lnTo>
                    <a:pt x="31" y="0"/>
                  </a:lnTo>
                  <a:lnTo>
                    <a:pt x="0" y="67"/>
                  </a:lnTo>
                  <a:lnTo>
                    <a:pt x="62" y="67"/>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AT" dirty="0"/>
            </a:p>
          </p:txBody>
        </p:sp>
        <p:sp>
          <p:nvSpPr>
            <p:cNvPr id="52" name="Freeform 49"/>
            <p:cNvSpPr>
              <a:spLocks noEditPoints="1"/>
            </p:cNvSpPr>
            <p:nvPr/>
          </p:nvSpPr>
          <p:spPr bwMode="auto">
            <a:xfrm>
              <a:off x="4154" y="1359"/>
              <a:ext cx="2170" cy="2078"/>
            </a:xfrm>
            <a:custGeom>
              <a:avLst/>
              <a:gdLst>
                <a:gd name="T0" fmla="*/ 44 w 2170"/>
                <a:gd name="T1" fmla="*/ 2031 h 2078"/>
                <a:gd name="T2" fmla="*/ 73 w 2170"/>
                <a:gd name="T3" fmla="*/ 2011 h 2078"/>
                <a:gd name="T4" fmla="*/ 110 w 2170"/>
                <a:gd name="T5" fmla="*/ 1968 h 2078"/>
                <a:gd name="T6" fmla="*/ 173 w 2170"/>
                <a:gd name="T7" fmla="*/ 1915 h 2078"/>
                <a:gd name="T8" fmla="*/ 184 w 2170"/>
                <a:gd name="T9" fmla="*/ 1904 h 2078"/>
                <a:gd name="T10" fmla="*/ 240 w 2170"/>
                <a:gd name="T11" fmla="*/ 1844 h 2078"/>
                <a:gd name="T12" fmla="*/ 269 w 2170"/>
                <a:gd name="T13" fmla="*/ 1823 h 2078"/>
                <a:gd name="T14" fmla="*/ 281 w 2170"/>
                <a:gd name="T15" fmla="*/ 1805 h 2078"/>
                <a:gd name="T16" fmla="*/ 343 w 2170"/>
                <a:gd name="T17" fmla="*/ 1752 h 2078"/>
                <a:gd name="T18" fmla="*/ 354 w 2170"/>
                <a:gd name="T19" fmla="*/ 1742 h 2078"/>
                <a:gd name="T20" fmla="*/ 410 w 2170"/>
                <a:gd name="T21" fmla="*/ 1681 h 2078"/>
                <a:gd name="T22" fmla="*/ 465 w 2170"/>
                <a:gd name="T23" fmla="*/ 1636 h 2078"/>
                <a:gd name="T24" fmla="*/ 477 w 2170"/>
                <a:gd name="T25" fmla="*/ 1617 h 2078"/>
                <a:gd name="T26" fmla="*/ 539 w 2170"/>
                <a:gd name="T27" fmla="*/ 1565 h 2078"/>
                <a:gd name="T28" fmla="*/ 550 w 2170"/>
                <a:gd name="T29" fmla="*/ 1554 h 2078"/>
                <a:gd name="T30" fmla="*/ 606 w 2170"/>
                <a:gd name="T31" fmla="*/ 1493 h 2078"/>
                <a:gd name="T32" fmla="*/ 635 w 2170"/>
                <a:gd name="T33" fmla="*/ 1473 h 2078"/>
                <a:gd name="T34" fmla="*/ 672 w 2170"/>
                <a:gd name="T35" fmla="*/ 1430 h 2078"/>
                <a:gd name="T36" fmla="*/ 735 w 2170"/>
                <a:gd name="T37" fmla="*/ 1377 h 2078"/>
                <a:gd name="T38" fmla="*/ 746 w 2170"/>
                <a:gd name="T39" fmla="*/ 1367 h 2078"/>
                <a:gd name="T40" fmla="*/ 802 w 2170"/>
                <a:gd name="T41" fmla="*/ 1306 h 2078"/>
                <a:gd name="T42" fmla="*/ 831 w 2170"/>
                <a:gd name="T43" fmla="*/ 1285 h 2078"/>
                <a:gd name="T44" fmla="*/ 843 w 2170"/>
                <a:gd name="T45" fmla="*/ 1267 h 2078"/>
                <a:gd name="T46" fmla="*/ 905 w 2170"/>
                <a:gd name="T47" fmla="*/ 1214 h 2078"/>
                <a:gd name="T48" fmla="*/ 916 w 2170"/>
                <a:gd name="T49" fmla="*/ 1204 h 2078"/>
                <a:gd name="T50" fmla="*/ 972 w 2170"/>
                <a:gd name="T51" fmla="*/ 1143 h 2078"/>
                <a:gd name="T52" fmla="*/ 1027 w 2170"/>
                <a:gd name="T53" fmla="*/ 1097 h 2078"/>
                <a:gd name="T54" fmla="*/ 1038 w 2170"/>
                <a:gd name="T55" fmla="*/ 1079 h 2078"/>
                <a:gd name="T56" fmla="*/ 1101 w 2170"/>
                <a:gd name="T57" fmla="*/ 1027 h 2078"/>
                <a:gd name="T58" fmla="*/ 1112 w 2170"/>
                <a:gd name="T59" fmla="*/ 1016 h 2078"/>
                <a:gd name="T60" fmla="*/ 1168 w 2170"/>
                <a:gd name="T61" fmla="*/ 955 h 2078"/>
                <a:gd name="T62" fmla="*/ 1197 w 2170"/>
                <a:gd name="T63" fmla="*/ 935 h 2078"/>
                <a:gd name="T64" fmla="*/ 1234 w 2170"/>
                <a:gd name="T65" fmla="*/ 892 h 2078"/>
                <a:gd name="T66" fmla="*/ 1297 w 2170"/>
                <a:gd name="T67" fmla="*/ 839 h 2078"/>
                <a:gd name="T68" fmla="*/ 1308 w 2170"/>
                <a:gd name="T69" fmla="*/ 829 h 2078"/>
                <a:gd name="T70" fmla="*/ 1364 w 2170"/>
                <a:gd name="T71" fmla="*/ 768 h 2078"/>
                <a:gd name="T72" fmla="*/ 1393 w 2170"/>
                <a:gd name="T73" fmla="*/ 747 h 2078"/>
                <a:gd name="T74" fmla="*/ 1405 w 2170"/>
                <a:gd name="T75" fmla="*/ 729 h 2078"/>
                <a:gd name="T76" fmla="*/ 1467 w 2170"/>
                <a:gd name="T77" fmla="*/ 676 h 2078"/>
                <a:gd name="T78" fmla="*/ 1478 w 2170"/>
                <a:gd name="T79" fmla="*/ 666 h 2078"/>
                <a:gd name="T80" fmla="*/ 1534 w 2170"/>
                <a:gd name="T81" fmla="*/ 605 h 2078"/>
                <a:gd name="T82" fmla="*/ 1589 w 2170"/>
                <a:gd name="T83" fmla="*/ 559 h 2078"/>
                <a:gd name="T84" fmla="*/ 1601 w 2170"/>
                <a:gd name="T85" fmla="*/ 541 h 2078"/>
                <a:gd name="T86" fmla="*/ 1663 w 2170"/>
                <a:gd name="T87" fmla="*/ 489 h 2078"/>
                <a:gd name="T88" fmla="*/ 1674 w 2170"/>
                <a:gd name="T89" fmla="*/ 478 h 2078"/>
                <a:gd name="T90" fmla="*/ 1730 w 2170"/>
                <a:gd name="T91" fmla="*/ 417 h 2078"/>
                <a:gd name="T92" fmla="*/ 1759 w 2170"/>
                <a:gd name="T93" fmla="*/ 397 h 2078"/>
                <a:gd name="T94" fmla="*/ 1796 w 2170"/>
                <a:gd name="T95" fmla="*/ 354 h 2078"/>
                <a:gd name="T96" fmla="*/ 1859 w 2170"/>
                <a:gd name="T97" fmla="*/ 301 h 2078"/>
                <a:gd name="T98" fmla="*/ 1870 w 2170"/>
                <a:gd name="T99" fmla="*/ 291 h 2078"/>
                <a:gd name="T100" fmla="*/ 1926 w 2170"/>
                <a:gd name="T101" fmla="*/ 230 h 2078"/>
                <a:gd name="T102" fmla="*/ 1955 w 2170"/>
                <a:gd name="T103" fmla="*/ 209 h 2078"/>
                <a:gd name="T104" fmla="*/ 1967 w 2170"/>
                <a:gd name="T105" fmla="*/ 191 h 2078"/>
                <a:gd name="T106" fmla="*/ 2029 w 2170"/>
                <a:gd name="T107" fmla="*/ 138 h 2078"/>
                <a:gd name="T108" fmla="*/ 2040 w 2170"/>
                <a:gd name="T109" fmla="*/ 128 h 2078"/>
                <a:gd name="T110" fmla="*/ 2096 w 2170"/>
                <a:gd name="T111" fmla="*/ 67 h 2078"/>
                <a:gd name="T112" fmla="*/ 2151 w 2170"/>
                <a:gd name="T113" fmla="*/ 22 h 2078"/>
                <a:gd name="T114" fmla="*/ 2162 w 2170"/>
                <a:gd name="T115" fmla="*/ 3 h 20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170" h="2078">
                  <a:moveTo>
                    <a:pt x="3" y="2078"/>
                  </a:moveTo>
                  <a:lnTo>
                    <a:pt x="32" y="2050"/>
                  </a:lnTo>
                  <a:lnTo>
                    <a:pt x="29" y="2046"/>
                  </a:lnTo>
                  <a:lnTo>
                    <a:pt x="0" y="2074"/>
                  </a:lnTo>
                  <a:lnTo>
                    <a:pt x="3" y="2078"/>
                  </a:lnTo>
                  <a:close/>
                  <a:moveTo>
                    <a:pt x="44" y="2039"/>
                  </a:moveTo>
                  <a:lnTo>
                    <a:pt x="47" y="2035"/>
                  </a:lnTo>
                  <a:lnTo>
                    <a:pt x="44" y="2031"/>
                  </a:lnTo>
                  <a:lnTo>
                    <a:pt x="40" y="2035"/>
                  </a:lnTo>
                  <a:lnTo>
                    <a:pt x="44" y="2039"/>
                  </a:lnTo>
                  <a:close/>
                  <a:moveTo>
                    <a:pt x="58" y="2025"/>
                  </a:moveTo>
                  <a:lnTo>
                    <a:pt x="62" y="2021"/>
                  </a:lnTo>
                  <a:lnTo>
                    <a:pt x="59" y="2017"/>
                  </a:lnTo>
                  <a:lnTo>
                    <a:pt x="55" y="2021"/>
                  </a:lnTo>
                  <a:lnTo>
                    <a:pt x="58" y="2025"/>
                  </a:lnTo>
                  <a:close/>
                  <a:moveTo>
                    <a:pt x="73" y="2011"/>
                  </a:moveTo>
                  <a:lnTo>
                    <a:pt x="103" y="1982"/>
                  </a:lnTo>
                  <a:lnTo>
                    <a:pt x="99" y="1978"/>
                  </a:lnTo>
                  <a:lnTo>
                    <a:pt x="70" y="2007"/>
                  </a:lnTo>
                  <a:lnTo>
                    <a:pt x="73" y="2011"/>
                  </a:lnTo>
                  <a:close/>
                  <a:moveTo>
                    <a:pt x="114" y="1972"/>
                  </a:moveTo>
                  <a:lnTo>
                    <a:pt x="117" y="1968"/>
                  </a:lnTo>
                  <a:lnTo>
                    <a:pt x="114" y="1964"/>
                  </a:lnTo>
                  <a:lnTo>
                    <a:pt x="110" y="1968"/>
                  </a:lnTo>
                  <a:lnTo>
                    <a:pt x="114" y="1972"/>
                  </a:lnTo>
                  <a:close/>
                  <a:moveTo>
                    <a:pt x="129" y="1958"/>
                  </a:moveTo>
                  <a:lnTo>
                    <a:pt x="132" y="1954"/>
                  </a:lnTo>
                  <a:lnTo>
                    <a:pt x="129" y="1950"/>
                  </a:lnTo>
                  <a:lnTo>
                    <a:pt x="125" y="1954"/>
                  </a:lnTo>
                  <a:lnTo>
                    <a:pt x="129" y="1958"/>
                  </a:lnTo>
                  <a:close/>
                  <a:moveTo>
                    <a:pt x="143" y="1943"/>
                  </a:moveTo>
                  <a:lnTo>
                    <a:pt x="173" y="1915"/>
                  </a:lnTo>
                  <a:lnTo>
                    <a:pt x="170" y="1911"/>
                  </a:lnTo>
                  <a:lnTo>
                    <a:pt x="140" y="1939"/>
                  </a:lnTo>
                  <a:lnTo>
                    <a:pt x="143" y="1943"/>
                  </a:lnTo>
                  <a:close/>
                  <a:moveTo>
                    <a:pt x="184" y="1904"/>
                  </a:moveTo>
                  <a:lnTo>
                    <a:pt x="188" y="1901"/>
                  </a:lnTo>
                  <a:lnTo>
                    <a:pt x="184" y="1897"/>
                  </a:lnTo>
                  <a:lnTo>
                    <a:pt x="181" y="1900"/>
                  </a:lnTo>
                  <a:lnTo>
                    <a:pt x="184" y="1904"/>
                  </a:lnTo>
                  <a:close/>
                  <a:moveTo>
                    <a:pt x="199" y="1890"/>
                  </a:moveTo>
                  <a:lnTo>
                    <a:pt x="203" y="1887"/>
                  </a:lnTo>
                  <a:lnTo>
                    <a:pt x="199" y="1883"/>
                  </a:lnTo>
                  <a:lnTo>
                    <a:pt x="196" y="1886"/>
                  </a:lnTo>
                  <a:lnTo>
                    <a:pt x="199" y="1890"/>
                  </a:lnTo>
                  <a:close/>
                  <a:moveTo>
                    <a:pt x="214" y="1876"/>
                  </a:moveTo>
                  <a:lnTo>
                    <a:pt x="243" y="1848"/>
                  </a:lnTo>
                  <a:lnTo>
                    <a:pt x="240" y="1844"/>
                  </a:lnTo>
                  <a:lnTo>
                    <a:pt x="210" y="1872"/>
                  </a:lnTo>
                  <a:lnTo>
                    <a:pt x="214" y="1876"/>
                  </a:lnTo>
                  <a:close/>
                  <a:moveTo>
                    <a:pt x="254" y="1837"/>
                  </a:moveTo>
                  <a:lnTo>
                    <a:pt x="258" y="1834"/>
                  </a:lnTo>
                  <a:lnTo>
                    <a:pt x="255" y="1830"/>
                  </a:lnTo>
                  <a:lnTo>
                    <a:pt x="251" y="1833"/>
                  </a:lnTo>
                  <a:lnTo>
                    <a:pt x="254" y="1837"/>
                  </a:lnTo>
                  <a:close/>
                  <a:moveTo>
                    <a:pt x="269" y="1823"/>
                  </a:moveTo>
                  <a:lnTo>
                    <a:pt x="273" y="1820"/>
                  </a:lnTo>
                  <a:lnTo>
                    <a:pt x="269" y="1816"/>
                  </a:lnTo>
                  <a:lnTo>
                    <a:pt x="266" y="1819"/>
                  </a:lnTo>
                  <a:lnTo>
                    <a:pt x="269" y="1823"/>
                  </a:lnTo>
                  <a:close/>
                  <a:moveTo>
                    <a:pt x="284" y="1809"/>
                  </a:moveTo>
                  <a:lnTo>
                    <a:pt x="313" y="1781"/>
                  </a:lnTo>
                  <a:lnTo>
                    <a:pt x="310" y="1777"/>
                  </a:lnTo>
                  <a:lnTo>
                    <a:pt x="281" y="1805"/>
                  </a:lnTo>
                  <a:lnTo>
                    <a:pt x="284" y="1809"/>
                  </a:lnTo>
                  <a:close/>
                  <a:moveTo>
                    <a:pt x="324" y="1770"/>
                  </a:moveTo>
                  <a:lnTo>
                    <a:pt x="328" y="1766"/>
                  </a:lnTo>
                  <a:lnTo>
                    <a:pt x="325" y="1762"/>
                  </a:lnTo>
                  <a:lnTo>
                    <a:pt x="321" y="1766"/>
                  </a:lnTo>
                  <a:lnTo>
                    <a:pt x="324" y="1770"/>
                  </a:lnTo>
                  <a:close/>
                  <a:moveTo>
                    <a:pt x="339" y="1756"/>
                  </a:moveTo>
                  <a:lnTo>
                    <a:pt x="343" y="1752"/>
                  </a:lnTo>
                  <a:lnTo>
                    <a:pt x="340" y="1748"/>
                  </a:lnTo>
                  <a:lnTo>
                    <a:pt x="336" y="1752"/>
                  </a:lnTo>
                  <a:lnTo>
                    <a:pt x="339" y="1756"/>
                  </a:lnTo>
                  <a:close/>
                  <a:moveTo>
                    <a:pt x="354" y="1742"/>
                  </a:moveTo>
                  <a:lnTo>
                    <a:pt x="384" y="1713"/>
                  </a:lnTo>
                  <a:lnTo>
                    <a:pt x="380" y="1709"/>
                  </a:lnTo>
                  <a:lnTo>
                    <a:pt x="351" y="1738"/>
                  </a:lnTo>
                  <a:lnTo>
                    <a:pt x="354" y="1742"/>
                  </a:lnTo>
                  <a:close/>
                  <a:moveTo>
                    <a:pt x="395" y="1703"/>
                  </a:moveTo>
                  <a:lnTo>
                    <a:pt x="399" y="1699"/>
                  </a:lnTo>
                  <a:lnTo>
                    <a:pt x="395" y="1695"/>
                  </a:lnTo>
                  <a:lnTo>
                    <a:pt x="391" y="1699"/>
                  </a:lnTo>
                  <a:lnTo>
                    <a:pt x="395" y="1703"/>
                  </a:lnTo>
                  <a:close/>
                  <a:moveTo>
                    <a:pt x="410" y="1689"/>
                  </a:moveTo>
                  <a:lnTo>
                    <a:pt x="413" y="1685"/>
                  </a:lnTo>
                  <a:lnTo>
                    <a:pt x="410" y="1681"/>
                  </a:lnTo>
                  <a:lnTo>
                    <a:pt x="406" y="1685"/>
                  </a:lnTo>
                  <a:lnTo>
                    <a:pt x="410" y="1689"/>
                  </a:lnTo>
                  <a:close/>
                  <a:moveTo>
                    <a:pt x="424" y="1674"/>
                  </a:moveTo>
                  <a:lnTo>
                    <a:pt x="454" y="1646"/>
                  </a:lnTo>
                  <a:lnTo>
                    <a:pt x="451" y="1642"/>
                  </a:lnTo>
                  <a:lnTo>
                    <a:pt x="421" y="1670"/>
                  </a:lnTo>
                  <a:lnTo>
                    <a:pt x="424" y="1674"/>
                  </a:lnTo>
                  <a:close/>
                  <a:moveTo>
                    <a:pt x="465" y="1636"/>
                  </a:moveTo>
                  <a:lnTo>
                    <a:pt x="469" y="1632"/>
                  </a:lnTo>
                  <a:lnTo>
                    <a:pt x="465" y="1628"/>
                  </a:lnTo>
                  <a:lnTo>
                    <a:pt x="462" y="1632"/>
                  </a:lnTo>
                  <a:lnTo>
                    <a:pt x="465" y="1636"/>
                  </a:lnTo>
                  <a:close/>
                  <a:moveTo>
                    <a:pt x="480" y="1621"/>
                  </a:moveTo>
                  <a:lnTo>
                    <a:pt x="483" y="1618"/>
                  </a:lnTo>
                  <a:lnTo>
                    <a:pt x="480" y="1614"/>
                  </a:lnTo>
                  <a:lnTo>
                    <a:pt x="477" y="1617"/>
                  </a:lnTo>
                  <a:lnTo>
                    <a:pt x="480" y="1621"/>
                  </a:lnTo>
                  <a:close/>
                  <a:moveTo>
                    <a:pt x="495" y="1607"/>
                  </a:moveTo>
                  <a:lnTo>
                    <a:pt x="524" y="1579"/>
                  </a:lnTo>
                  <a:lnTo>
                    <a:pt x="521" y="1575"/>
                  </a:lnTo>
                  <a:lnTo>
                    <a:pt x="491" y="1603"/>
                  </a:lnTo>
                  <a:lnTo>
                    <a:pt x="495" y="1607"/>
                  </a:lnTo>
                  <a:close/>
                  <a:moveTo>
                    <a:pt x="535" y="1568"/>
                  </a:moveTo>
                  <a:lnTo>
                    <a:pt x="539" y="1565"/>
                  </a:lnTo>
                  <a:lnTo>
                    <a:pt x="536" y="1561"/>
                  </a:lnTo>
                  <a:lnTo>
                    <a:pt x="532" y="1564"/>
                  </a:lnTo>
                  <a:lnTo>
                    <a:pt x="535" y="1568"/>
                  </a:lnTo>
                  <a:close/>
                  <a:moveTo>
                    <a:pt x="550" y="1554"/>
                  </a:moveTo>
                  <a:lnTo>
                    <a:pt x="554" y="1551"/>
                  </a:lnTo>
                  <a:lnTo>
                    <a:pt x="550" y="1547"/>
                  </a:lnTo>
                  <a:lnTo>
                    <a:pt x="547" y="1550"/>
                  </a:lnTo>
                  <a:lnTo>
                    <a:pt x="550" y="1554"/>
                  </a:lnTo>
                  <a:close/>
                  <a:moveTo>
                    <a:pt x="565" y="1540"/>
                  </a:moveTo>
                  <a:lnTo>
                    <a:pt x="594" y="1512"/>
                  </a:lnTo>
                  <a:lnTo>
                    <a:pt x="591" y="1508"/>
                  </a:lnTo>
                  <a:lnTo>
                    <a:pt x="562" y="1536"/>
                  </a:lnTo>
                  <a:lnTo>
                    <a:pt x="565" y="1540"/>
                  </a:lnTo>
                  <a:close/>
                  <a:moveTo>
                    <a:pt x="606" y="1501"/>
                  </a:moveTo>
                  <a:lnTo>
                    <a:pt x="609" y="1497"/>
                  </a:lnTo>
                  <a:lnTo>
                    <a:pt x="606" y="1493"/>
                  </a:lnTo>
                  <a:lnTo>
                    <a:pt x="602" y="1497"/>
                  </a:lnTo>
                  <a:lnTo>
                    <a:pt x="606" y="1501"/>
                  </a:lnTo>
                  <a:close/>
                  <a:moveTo>
                    <a:pt x="620" y="1487"/>
                  </a:moveTo>
                  <a:lnTo>
                    <a:pt x="624" y="1483"/>
                  </a:lnTo>
                  <a:lnTo>
                    <a:pt x="621" y="1479"/>
                  </a:lnTo>
                  <a:lnTo>
                    <a:pt x="617" y="1483"/>
                  </a:lnTo>
                  <a:lnTo>
                    <a:pt x="620" y="1487"/>
                  </a:lnTo>
                  <a:close/>
                  <a:moveTo>
                    <a:pt x="635" y="1473"/>
                  </a:moveTo>
                  <a:lnTo>
                    <a:pt x="665" y="1444"/>
                  </a:lnTo>
                  <a:lnTo>
                    <a:pt x="661" y="1440"/>
                  </a:lnTo>
                  <a:lnTo>
                    <a:pt x="632" y="1469"/>
                  </a:lnTo>
                  <a:lnTo>
                    <a:pt x="635" y="1473"/>
                  </a:lnTo>
                  <a:close/>
                  <a:moveTo>
                    <a:pt x="676" y="1434"/>
                  </a:moveTo>
                  <a:lnTo>
                    <a:pt x="679" y="1430"/>
                  </a:lnTo>
                  <a:lnTo>
                    <a:pt x="676" y="1426"/>
                  </a:lnTo>
                  <a:lnTo>
                    <a:pt x="672" y="1430"/>
                  </a:lnTo>
                  <a:lnTo>
                    <a:pt x="676" y="1434"/>
                  </a:lnTo>
                  <a:close/>
                  <a:moveTo>
                    <a:pt x="691" y="1420"/>
                  </a:moveTo>
                  <a:lnTo>
                    <a:pt x="694" y="1416"/>
                  </a:lnTo>
                  <a:lnTo>
                    <a:pt x="691" y="1412"/>
                  </a:lnTo>
                  <a:lnTo>
                    <a:pt x="687" y="1416"/>
                  </a:lnTo>
                  <a:lnTo>
                    <a:pt x="691" y="1420"/>
                  </a:lnTo>
                  <a:close/>
                  <a:moveTo>
                    <a:pt x="705" y="1405"/>
                  </a:moveTo>
                  <a:lnTo>
                    <a:pt x="735" y="1377"/>
                  </a:lnTo>
                  <a:lnTo>
                    <a:pt x="732" y="1373"/>
                  </a:lnTo>
                  <a:lnTo>
                    <a:pt x="702" y="1401"/>
                  </a:lnTo>
                  <a:lnTo>
                    <a:pt x="705" y="1405"/>
                  </a:lnTo>
                  <a:close/>
                  <a:moveTo>
                    <a:pt x="746" y="1367"/>
                  </a:moveTo>
                  <a:lnTo>
                    <a:pt x="750" y="1363"/>
                  </a:lnTo>
                  <a:lnTo>
                    <a:pt x="746" y="1359"/>
                  </a:lnTo>
                  <a:lnTo>
                    <a:pt x="743" y="1363"/>
                  </a:lnTo>
                  <a:lnTo>
                    <a:pt x="746" y="1367"/>
                  </a:lnTo>
                  <a:close/>
                  <a:moveTo>
                    <a:pt x="761" y="1352"/>
                  </a:moveTo>
                  <a:lnTo>
                    <a:pt x="765" y="1349"/>
                  </a:lnTo>
                  <a:lnTo>
                    <a:pt x="761" y="1345"/>
                  </a:lnTo>
                  <a:lnTo>
                    <a:pt x="758" y="1348"/>
                  </a:lnTo>
                  <a:lnTo>
                    <a:pt x="761" y="1352"/>
                  </a:lnTo>
                  <a:close/>
                  <a:moveTo>
                    <a:pt x="776" y="1338"/>
                  </a:moveTo>
                  <a:lnTo>
                    <a:pt x="805" y="1310"/>
                  </a:lnTo>
                  <a:lnTo>
                    <a:pt x="802" y="1306"/>
                  </a:lnTo>
                  <a:lnTo>
                    <a:pt x="772" y="1334"/>
                  </a:lnTo>
                  <a:lnTo>
                    <a:pt x="776" y="1338"/>
                  </a:lnTo>
                  <a:close/>
                  <a:moveTo>
                    <a:pt x="816" y="1299"/>
                  </a:moveTo>
                  <a:lnTo>
                    <a:pt x="820" y="1296"/>
                  </a:lnTo>
                  <a:lnTo>
                    <a:pt x="817" y="1292"/>
                  </a:lnTo>
                  <a:lnTo>
                    <a:pt x="813" y="1295"/>
                  </a:lnTo>
                  <a:lnTo>
                    <a:pt x="816" y="1299"/>
                  </a:lnTo>
                  <a:close/>
                  <a:moveTo>
                    <a:pt x="831" y="1285"/>
                  </a:moveTo>
                  <a:lnTo>
                    <a:pt x="835" y="1282"/>
                  </a:lnTo>
                  <a:lnTo>
                    <a:pt x="831" y="1278"/>
                  </a:lnTo>
                  <a:lnTo>
                    <a:pt x="828" y="1281"/>
                  </a:lnTo>
                  <a:lnTo>
                    <a:pt x="831" y="1285"/>
                  </a:lnTo>
                  <a:close/>
                  <a:moveTo>
                    <a:pt x="846" y="1271"/>
                  </a:moveTo>
                  <a:lnTo>
                    <a:pt x="875" y="1243"/>
                  </a:lnTo>
                  <a:lnTo>
                    <a:pt x="872" y="1239"/>
                  </a:lnTo>
                  <a:lnTo>
                    <a:pt x="843" y="1267"/>
                  </a:lnTo>
                  <a:lnTo>
                    <a:pt x="846" y="1271"/>
                  </a:lnTo>
                  <a:close/>
                  <a:moveTo>
                    <a:pt x="887" y="1232"/>
                  </a:moveTo>
                  <a:lnTo>
                    <a:pt x="890" y="1228"/>
                  </a:lnTo>
                  <a:lnTo>
                    <a:pt x="887" y="1225"/>
                  </a:lnTo>
                  <a:lnTo>
                    <a:pt x="883" y="1228"/>
                  </a:lnTo>
                  <a:lnTo>
                    <a:pt x="887" y="1232"/>
                  </a:lnTo>
                  <a:close/>
                  <a:moveTo>
                    <a:pt x="901" y="1218"/>
                  </a:moveTo>
                  <a:lnTo>
                    <a:pt x="905" y="1214"/>
                  </a:lnTo>
                  <a:lnTo>
                    <a:pt x="902" y="1210"/>
                  </a:lnTo>
                  <a:lnTo>
                    <a:pt x="898" y="1214"/>
                  </a:lnTo>
                  <a:lnTo>
                    <a:pt x="901" y="1218"/>
                  </a:lnTo>
                  <a:close/>
                  <a:moveTo>
                    <a:pt x="916" y="1204"/>
                  </a:moveTo>
                  <a:lnTo>
                    <a:pt x="946" y="1175"/>
                  </a:lnTo>
                  <a:lnTo>
                    <a:pt x="942" y="1171"/>
                  </a:lnTo>
                  <a:lnTo>
                    <a:pt x="913" y="1200"/>
                  </a:lnTo>
                  <a:lnTo>
                    <a:pt x="916" y="1204"/>
                  </a:lnTo>
                  <a:close/>
                  <a:moveTo>
                    <a:pt x="957" y="1165"/>
                  </a:moveTo>
                  <a:lnTo>
                    <a:pt x="960" y="1161"/>
                  </a:lnTo>
                  <a:lnTo>
                    <a:pt x="957" y="1157"/>
                  </a:lnTo>
                  <a:lnTo>
                    <a:pt x="954" y="1161"/>
                  </a:lnTo>
                  <a:lnTo>
                    <a:pt x="957" y="1165"/>
                  </a:lnTo>
                  <a:close/>
                  <a:moveTo>
                    <a:pt x="972" y="1151"/>
                  </a:moveTo>
                  <a:lnTo>
                    <a:pt x="975" y="1147"/>
                  </a:lnTo>
                  <a:lnTo>
                    <a:pt x="972" y="1143"/>
                  </a:lnTo>
                  <a:lnTo>
                    <a:pt x="968" y="1147"/>
                  </a:lnTo>
                  <a:lnTo>
                    <a:pt x="972" y="1151"/>
                  </a:lnTo>
                  <a:close/>
                  <a:moveTo>
                    <a:pt x="986" y="1136"/>
                  </a:moveTo>
                  <a:lnTo>
                    <a:pt x="1016" y="1108"/>
                  </a:lnTo>
                  <a:lnTo>
                    <a:pt x="1013" y="1104"/>
                  </a:lnTo>
                  <a:lnTo>
                    <a:pt x="983" y="1132"/>
                  </a:lnTo>
                  <a:lnTo>
                    <a:pt x="986" y="1136"/>
                  </a:lnTo>
                  <a:close/>
                  <a:moveTo>
                    <a:pt x="1027" y="1097"/>
                  </a:moveTo>
                  <a:lnTo>
                    <a:pt x="1031" y="1094"/>
                  </a:lnTo>
                  <a:lnTo>
                    <a:pt x="1027" y="1090"/>
                  </a:lnTo>
                  <a:lnTo>
                    <a:pt x="1024" y="1093"/>
                  </a:lnTo>
                  <a:lnTo>
                    <a:pt x="1027" y="1097"/>
                  </a:lnTo>
                  <a:close/>
                  <a:moveTo>
                    <a:pt x="1042" y="1083"/>
                  </a:moveTo>
                  <a:lnTo>
                    <a:pt x="1046" y="1080"/>
                  </a:lnTo>
                  <a:lnTo>
                    <a:pt x="1042" y="1076"/>
                  </a:lnTo>
                  <a:lnTo>
                    <a:pt x="1038" y="1079"/>
                  </a:lnTo>
                  <a:lnTo>
                    <a:pt x="1042" y="1083"/>
                  </a:lnTo>
                  <a:close/>
                  <a:moveTo>
                    <a:pt x="1057" y="1069"/>
                  </a:moveTo>
                  <a:lnTo>
                    <a:pt x="1086" y="1041"/>
                  </a:lnTo>
                  <a:lnTo>
                    <a:pt x="1083" y="1037"/>
                  </a:lnTo>
                  <a:lnTo>
                    <a:pt x="1053" y="1065"/>
                  </a:lnTo>
                  <a:lnTo>
                    <a:pt x="1057" y="1069"/>
                  </a:lnTo>
                  <a:close/>
                  <a:moveTo>
                    <a:pt x="1097" y="1030"/>
                  </a:moveTo>
                  <a:lnTo>
                    <a:pt x="1101" y="1027"/>
                  </a:lnTo>
                  <a:lnTo>
                    <a:pt x="1098" y="1023"/>
                  </a:lnTo>
                  <a:lnTo>
                    <a:pt x="1094" y="1026"/>
                  </a:lnTo>
                  <a:lnTo>
                    <a:pt x="1097" y="1030"/>
                  </a:lnTo>
                  <a:close/>
                  <a:moveTo>
                    <a:pt x="1112" y="1016"/>
                  </a:moveTo>
                  <a:lnTo>
                    <a:pt x="1116" y="1013"/>
                  </a:lnTo>
                  <a:lnTo>
                    <a:pt x="1112" y="1009"/>
                  </a:lnTo>
                  <a:lnTo>
                    <a:pt x="1109" y="1012"/>
                  </a:lnTo>
                  <a:lnTo>
                    <a:pt x="1112" y="1016"/>
                  </a:lnTo>
                  <a:close/>
                  <a:moveTo>
                    <a:pt x="1127" y="1002"/>
                  </a:moveTo>
                  <a:lnTo>
                    <a:pt x="1156" y="974"/>
                  </a:lnTo>
                  <a:lnTo>
                    <a:pt x="1153" y="970"/>
                  </a:lnTo>
                  <a:lnTo>
                    <a:pt x="1124" y="998"/>
                  </a:lnTo>
                  <a:lnTo>
                    <a:pt x="1127" y="1002"/>
                  </a:lnTo>
                  <a:close/>
                  <a:moveTo>
                    <a:pt x="1168" y="963"/>
                  </a:moveTo>
                  <a:lnTo>
                    <a:pt x="1171" y="959"/>
                  </a:lnTo>
                  <a:lnTo>
                    <a:pt x="1168" y="955"/>
                  </a:lnTo>
                  <a:lnTo>
                    <a:pt x="1164" y="959"/>
                  </a:lnTo>
                  <a:lnTo>
                    <a:pt x="1168" y="963"/>
                  </a:lnTo>
                  <a:close/>
                  <a:moveTo>
                    <a:pt x="1182" y="949"/>
                  </a:moveTo>
                  <a:lnTo>
                    <a:pt x="1186" y="945"/>
                  </a:lnTo>
                  <a:lnTo>
                    <a:pt x="1183" y="941"/>
                  </a:lnTo>
                  <a:lnTo>
                    <a:pt x="1179" y="945"/>
                  </a:lnTo>
                  <a:lnTo>
                    <a:pt x="1182" y="949"/>
                  </a:lnTo>
                  <a:close/>
                  <a:moveTo>
                    <a:pt x="1197" y="935"/>
                  </a:moveTo>
                  <a:lnTo>
                    <a:pt x="1227" y="906"/>
                  </a:lnTo>
                  <a:lnTo>
                    <a:pt x="1223" y="902"/>
                  </a:lnTo>
                  <a:lnTo>
                    <a:pt x="1194" y="931"/>
                  </a:lnTo>
                  <a:lnTo>
                    <a:pt x="1197" y="935"/>
                  </a:lnTo>
                  <a:close/>
                  <a:moveTo>
                    <a:pt x="1238" y="896"/>
                  </a:moveTo>
                  <a:lnTo>
                    <a:pt x="1241" y="892"/>
                  </a:lnTo>
                  <a:lnTo>
                    <a:pt x="1238" y="888"/>
                  </a:lnTo>
                  <a:lnTo>
                    <a:pt x="1234" y="892"/>
                  </a:lnTo>
                  <a:lnTo>
                    <a:pt x="1238" y="896"/>
                  </a:lnTo>
                  <a:close/>
                  <a:moveTo>
                    <a:pt x="1253" y="882"/>
                  </a:moveTo>
                  <a:lnTo>
                    <a:pt x="1256" y="878"/>
                  </a:lnTo>
                  <a:lnTo>
                    <a:pt x="1253" y="874"/>
                  </a:lnTo>
                  <a:lnTo>
                    <a:pt x="1249" y="878"/>
                  </a:lnTo>
                  <a:lnTo>
                    <a:pt x="1253" y="882"/>
                  </a:lnTo>
                  <a:close/>
                  <a:moveTo>
                    <a:pt x="1267" y="867"/>
                  </a:moveTo>
                  <a:lnTo>
                    <a:pt x="1297" y="839"/>
                  </a:lnTo>
                  <a:lnTo>
                    <a:pt x="1294" y="835"/>
                  </a:lnTo>
                  <a:lnTo>
                    <a:pt x="1264" y="863"/>
                  </a:lnTo>
                  <a:lnTo>
                    <a:pt x="1267" y="867"/>
                  </a:lnTo>
                  <a:close/>
                  <a:moveTo>
                    <a:pt x="1308" y="829"/>
                  </a:moveTo>
                  <a:lnTo>
                    <a:pt x="1312" y="825"/>
                  </a:lnTo>
                  <a:lnTo>
                    <a:pt x="1308" y="821"/>
                  </a:lnTo>
                  <a:lnTo>
                    <a:pt x="1305" y="825"/>
                  </a:lnTo>
                  <a:lnTo>
                    <a:pt x="1308" y="829"/>
                  </a:lnTo>
                  <a:close/>
                  <a:moveTo>
                    <a:pt x="1323" y="814"/>
                  </a:moveTo>
                  <a:lnTo>
                    <a:pt x="1326" y="811"/>
                  </a:lnTo>
                  <a:lnTo>
                    <a:pt x="1323" y="807"/>
                  </a:lnTo>
                  <a:lnTo>
                    <a:pt x="1320" y="810"/>
                  </a:lnTo>
                  <a:lnTo>
                    <a:pt x="1323" y="814"/>
                  </a:lnTo>
                  <a:close/>
                  <a:moveTo>
                    <a:pt x="1338" y="800"/>
                  </a:moveTo>
                  <a:lnTo>
                    <a:pt x="1367" y="772"/>
                  </a:lnTo>
                  <a:lnTo>
                    <a:pt x="1364" y="768"/>
                  </a:lnTo>
                  <a:lnTo>
                    <a:pt x="1334" y="796"/>
                  </a:lnTo>
                  <a:lnTo>
                    <a:pt x="1338" y="800"/>
                  </a:lnTo>
                  <a:close/>
                  <a:moveTo>
                    <a:pt x="1378" y="761"/>
                  </a:moveTo>
                  <a:lnTo>
                    <a:pt x="1382" y="758"/>
                  </a:lnTo>
                  <a:lnTo>
                    <a:pt x="1379" y="754"/>
                  </a:lnTo>
                  <a:lnTo>
                    <a:pt x="1375" y="757"/>
                  </a:lnTo>
                  <a:lnTo>
                    <a:pt x="1378" y="761"/>
                  </a:lnTo>
                  <a:close/>
                  <a:moveTo>
                    <a:pt x="1393" y="747"/>
                  </a:moveTo>
                  <a:lnTo>
                    <a:pt x="1397" y="744"/>
                  </a:lnTo>
                  <a:lnTo>
                    <a:pt x="1393" y="740"/>
                  </a:lnTo>
                  <a:lnTo>
                    <a:pt x="1390" y="743"/>
                  </a:lnTo>
                  <a:lnTo>
                    <a:pt x="1393" y="747"/>
                  </a:lnTo>
                  <a:close/>
                  <a:moveTo>
                    <a:pt x="1408" y="733"/>
                  </a:moveTo>
                  <a:lnTo>
                    <a:pt x="1437" y="705"/>
                  </a:lnTo>
                  <a:lnTo>
                    <a:pt x="1434" y="701"/>
                  </a:lnTo>
                  <a:lnTo>
                    <a:pt x="1405" y="729"/>
                  </a:lnTo>
                  <a:lnTo>
                    <a:pt x="1408" y="733"/>
                  </a:lnTo>
                  <a:close/>
                  <a:moveTo>
                    <a:pt x="1448" y="694"/>
                  </a:moveTo>
                  <a:lnTo>
                    <a:pt x="1452" y="691"/>
                  </a:lnTo>
                  <a:lnTo>
                    <a:pt x="1449" y="687"/>
                  </a:lnTo>
                  <a:lnTo>
                    <a:pt x="1445" y="690"/>
                  </a:lnTo>
                  <a:lnTo>
                    <a:pt x="1448" y="694"/>
                  </a:lnTo>
                  <a:close/>
                  <a:moveTo>
                    <a:pt x="1463" y="680"/>
                  </a:moveTo>
                  <a:lnTo>
                    <a:pt x="1467" y="676"/>
                  </a:lnTo>
                  <a:lnTo>
                    <a:pt x="1464" y="672"/>
                  </a:lnTo>
                  <a:lnTo>
                    <a:pt x="1460" y="676"/>
                  </a:lnTo>
                  <a:lnTo>
                    <a:pt x="1463" y="680"/>
                  </a:lnTo>
                  <a:close/>
                  <a:moveTo>
                    <a:pt x="1478" y="666"/>
                  </a:moveTo>
                  <a:lnTo>
                    <a:pt x="1508" y="637"/>
                  </a:lnTo>
                  <a:lnTo>
                    <a:pt x="1504" y="633"/>
                  </a:lnTo>
                  <a:lnTo>
                    <a:pt x="1475" y="662"/>
                  </a:lnTo>
                  <a:lnTo>
                    <a:pt x="1478" y="666"/>
                  </a:lnTo>
                  <a:close/>
                  <a:moveTo>
                    <a:pt x="1519" y="627"/>
                  </a:moveTo>
                  <a:lnTo>
                    <a:pt x="1522" y="623"/>
                  </a:lnTo>
                  <a:lnTo>
                    <a:pt x="1519" y="619"/>
                  </a:lnTo>
                  <a:lnTo>
                    <a:pt x="1515" y="623"/>
                  </a:lnTo>
                  <a:lnTo>
                    <a:pt x="1519" y="627"/>
                  </a:lnTo>
                  <a:close/>
                  <a:moveTo>
                    <a:pt x="1534" y="613"/>
                  </a:moveTo>
                  <a:lnTo>
                    <a:pt x="1537" y="609"/>
                  </a:lnTo>
                  <a:lnTo>
                    <a:pt x="1534" y="605"/>
                  </a:lnTo>
                  <a:lnTo>
                    <a:pt x="1530" y="609"/>
                  </a:lnTo>
                  <a:lnTo>
                    <a:pt x="1534" y="613"/>
                  </a:lnTo>
                  <a:close/>
                  <a:moveTo>
                    <a:pt x="1548" y="598"/>
                  </a:moveTo>
                  <a:lnTo>
                    <a:pt x="1578" y="570"/>
                  </a:lnTo>
                  <a:lnTo>
                    <a:pt x="1575" y="566"/>
                  </a:lnTo>
                  <a:lnTo>
                    <a:pt x="1545" y="594"/>
                  </a:lnTo>
                  <a:lnTo>
                    <a:pt x="1548" y="598"/>
                  </a:lnTo>
                  <a:close/>
                  <a:moveTo>
                    <a:pt x="1589" y="559"/>
                  </a:moveTo>
                  <a:lnTo>
                    <a:pt x="1593" y="556"/>
                  </a:lnTo>
                  <a:lnTo>
                    <a:pt x="1589" y="552"/>
                  </a:lnTo>
                  <a:lnTo>
                    <a:pt x="1586" y="556"/>
                  </a:lnTo>
                  <a:lnTo>
                    <a:pt x="1589" y="559"/>
                  </a:lnTo>
                  <a:close/>
                  <a:moveTo>
                    <a:pt x="1604" y="545"/>
                  </a:moveTo>
                  <a:lnTo>
                    <a:pt x="1607" y="542"/>
                  </a:lnTo>
                  <a:lnTo>
                    <a:pt x="1604" y="538"/>
                  </a:lnTo>
                  <a:lnTo>
                    <a:pt x="1601" y="541"/>
                  </a:lnTo>
                  <a:lnTo>
                    <a:pt x="1604" y="545"/>
                  </a:lnTo>
                  <a:close/>
                  <a:moveTo>
                    <a:pt x="1619" y="531"/>
                  </a:moveTo>
                  <a:lnTo>
                    <a:pt x="1648" y="503"/>
                  </a:lnTo>
                  <a:lnTo>
                    <a:pt x="1645" y="499"/>
                  </a:lnTo>
                  <a:lnTo>
                    <a:pt x="1615" y="527"/>
                  </a:lnTo>
                  <a:lnTo>
                    <a:pt x="1619" y="531"/>
                  </a:lnTo>
                  <a:close/>
                  <a:moveTo>
                    <a:pt x="1659" y="492"/>
                  </a:moveTo>
                  <a:lnTo>
                    <a:pt x="1663" y="489"/>
                  </a:lnTo>
                  <a:lnTo>
                    <a:pt x="1660" y="485"/>
                  </a:lnTo>
                  <a:lnTo>
                    <a:pt x="1656" y="488"/>
                  </a:lnTo>
                  <a:lnTo>
                    <a:pt x="1659" y="492"/>
                  </a:lnTo>
                  <a:close/>
                  <a:moveTo>
                    <a:pt x="1674" y="478"/>
                  </a:moveTo>
                  <a:lnTo>
                    <a:pt x="1678" y="475"/>
                  </a:lnTo>
                  <a:lnTo>
                    <a:pt x="1674" y="471"/>
                  </a:lnTo>
                  <a:lnTo>
                    <a:pt x="1671" y="474"/>
                  </a:lnTo>
                  <a:lnTo>
                    <a:pt x="1674" y="478"/>
                  </a:lnTo>
                  <a:close/>
                  <a:moveTo>
                    <a:pt x="1689" y="464"/>
                  </a:moveTo>
                  <a:lnTo>
                    <a:pt x="1718" y="436"/>
                  </a:lnTo>
                  <a:lnTo>
                    <a:pt x="1715" y="432"/>
                  </a:lnTo>
                  <a:lnTo>
                    <a:pt x="1686" y="460"/>
                  </a:lnTo>
                  <a:lnTo>
                    <a:pt x="1689" y="464"/>
                  </a:lnTo>
                  <a:close/>
                  <a:moveTo>
                    <a:pt x="1730" y="425"/>
                  </a:moveTo>
                  <a:lnTo>
                    <a:pt x="1733" y="421"/>
                  </a:lnTo>
                  <a:lnTo>
                    <a:pt x="1730" y="417"/>
                  </a:lnTo>
                  <a:lnTo>
                    <a:pt x="1726" y="421"/>
                  </a:lnTo>
                  <a:lnTo>
                    <a:pt x="1730" y="425"/>
                  </a:lnTo>
                  <a:close/>
                  <a:moveTo>
                    <a:pt x="1744" y="411"/>
                  </a:moveTo>
                  <a:lnTo>
                    <a:pt x="1748" y="407"/>
                  </a:lnTo>
                  <a:lnTo>
                    <a:pt x="1745" y="403"/>
                  </a:lnTo>
                  <a:lnTo>
                    <a:pt x="1741" y="407"/>
                  </a:lnTo>
                  <a:lnTo>
                    <a:pt x="1744" y="411"/>
                  </a:lnTo>
                  <a:close/>
                  <a:moveTo>
                    <a:pt x="1759" y="397"/>
                  </a:moveTo>
                  <a:lnTo>
                    <a:pt x="1789" y="368"/>
                  </a:lnTo>
                  <a:lnTo>
                    <a:pt x="1785" y="364"/>
                  </a:lnTo>
                  <a:lnTo>
                    <a:pt x="1756" y="393"/>
                  </a:lnTo>
                  <a:lnTo>
                    <a:pt x="1759" y="397"/>
                  </a:lnTo>
                  <a:close/>
                  <a:moveTo>
                    <a:pt x="1800" y="358"/>
                  </a:moveTo>
                  <a:lnTo>
                    <a:pt x="1803" y="354"/>
                  </a:lnTo>
                  <a:lnTo>
                    <a:pt x="1800" y="350"/>
                  </a:lnTo>
                  <a:lnTo>
                    <a:pt x="1796" y="354"/>
                  </a:lnTo>
                  <a:lnTo>
                    <a:pt x="1800" y="358"/>
                  </a:lnTo>
                  <a:close/>
                  <a:moveTo>
                    <a:pt x="1815" y="344"/>
                  </a:moveTo>
                  <a:lnTo>
                    <a:pt x="1818" y="340"/>
                  </a:lnTo>
                  <a:lnTo>
                    <a:pt x="1815" y="336"/>
                  </a:lnTo>
                  <a:lnTo>
                    <a:pt x="1811" y="340"/>
                  </a:lnTo>
                  <a:lnTo>
                    <a:pt x="1815" y="344"/>
                  </a:lnTo>
                  <a:close/>
                  <a:moveTo>
                    <a:pt x="1829" y="329"/>
                  </a:moveTo>
                  <a:lnTo>
                    <a:pt x="1859" y="301"/>
                  </a:lnTo>
                  <a:lnTo>
                    <a:pt x="1856" y="297"/>
                  </a:lnTo>
                  <a:lnTo>
                    <a:pt x="1826" y="326"/>
                  </a:lnTo>
                  <a:lnTo>
                    <a:pt x="1829" y="329"/>
                  </a:lnTo>
                  <a:close/>
                  <a:moveTo>
                    <a:pt x="1870" y="291"/>
                  </a:moveTo>
                  <a:lnTo>
                    <a:pt x="1874" y="287"/>
                  </a:lnTo>
                  <a:lnTo>
                    <a:pt x="1870" y="283"/>
                  </a:lnTo>
                  <a:lnTo>
                    <a:pt x="1867" y="287"/>
                  </a:lnTo>
                  <a:lnTo>
                    <a:pt x="1870" y="291"/>
                  </a:lnTo>
                  <a:close/>
                  <a:moveTo>
                    <a:pt x="1885" y="276"/>
                  </a:moveTo>
                  <a:lnTo>
                    <a:pt x="1889" y="273"/>
                  </a:lnTo>
                  <a:lnTo>
                    <a:pt x="1885" y="269"/>
                  </a:lnTo>
                  <a:lnTo>
                    <a:pt x="1881" y="272"/>
                  </a:lnTo>
                  <a:lnTo>
                    <a:pt x="1885" y="276"/>
                  </a:lnTo>
                  <a:close/>
                  <a:moveTo>
                    <a:pt x="1900" y="262"/>
                  </a:moveTo>
                  <a:lnTo>
                    <a:pt x="1929" y="234"/>
                  </a:lnTo>
                  <a:lnTo>
                    <a:pt x="1926" y="230"/>
                  </a:lnTo>
                  <a:lnTo>
                    <a:pt x="1896" y="258"/>
                  </a:lnTo>
                  <a:lnTo>
                    <a:pt x="1900" y="262"/>
                  </a:lnTo>
                  <a:close/>
                  <a:moveTo>
                    <a:pt x="1940" y="223"/>
                  </a:moveTo>
                  <a:lnTo>
                    <a:pt x="1944" y="220"/>
                  </a:lnTo>
                  <a:lnTo>
                    <a:pt x="1941" y="216"/>
                  </a:lnTo>
                  <a:lnTo>
                    <a:pt x="1937" y="219"/>
                  </a:lnTo>
                  <a:lnTo>
                    <a:pt x="1940" y="223"/>
                  </a:lnTo>
                  <a:close/>
                  <a:moveTo>
                    <a:pt x="1955" y="209"/>
                  </a:moveTo>
                  <a:lnTo>
                    <a:pt x="1959" y="206"/>
                  </a:lnTo>
                  <a:lnTo>
                    <a:pt x="1955" y="202"/>
                  </a:lnTo>
                  <a:lnTo>
                    <a:pt x="1952" y="205"/>
                  </a:lnTo>
                  <a:lnTo>
                    <a:pt x="1955" y="209"/>
                  </a:lnTo>
                  <a:close/>
                  <a:moveTo>
                    <a:pt x="1970" y="195"/>
                  </a:moveTo>
                  <a:lnTo>
                    <a:pt x="1999" y="167"/>
                  </a:lnTo>
                  <a:lnTo>
                    <a:pt x="1996" y="163"/>
                  </a:lnTo>
                  <a:lnTo>
                    <a:pt x="1967" y="191"/>
                  </a:lnTo>
                  <a:lnTo>
                    <a:pt x="1970" y="195"/>
                  </a:lnTo>
                  <a:close/>
                  <a:moveTo>
                    <a:pt x="2011" y="156"/>
                  </a:moveTo>
                  <a:lnTo>
                    <a:pt x="2014" y="152"/>
                  </a:lnTo>
                  <a:lnTo>
                    <a:pt x="2011" y="148"/>
                  </a:lnTo>
                  <a:lnTo>
                    <a:pt x="2007" y="152"/>
                  </a:lnTo>
                  <a:lnTo>
                    <a:pt x="2011" y="156"/>
                  </a:lnTo>
                  <a:close/>
                  <a:moveTo>
                    <a:pt x="2025" y="142"/>
                  </a:moveTo>
                  <a:lnTo>
                    <a:pt x="2029" y="138"/>
                  </a:lnTo>
                  <a:lnTo>
                    <a:pt x="2026" y="134"/>
                  </a:lnTo>
                  <a:lnTo>
                    <a:pt x="2022" y="138"/>
                  </a:lnTo>
                  <a:lnTo>
                    <a:pt x="2025" y="142"/>
                  </a:lnTo>
                  <a:close/>
                  <a:moveTo>
                    <a:pt x="2040" y="128"/>
                  </a:moveTo>
                  <a:lnTo>
                    <a:pt x="2070" y="99"/>
                  </a:lnTo>
                  <a:lnTo>
                    <a:pt x="2066" y="95"/>
                  </a:lnTo>
                  <a:lnTo>
                    <a:pt x="2037" y="124"/>
                  </a:lnTo>
                  <a:lnTo>
                    <a:pt x="2040" y="128"/>
                  </a:lnTo>
                  <a:close/>
                  <a:moveTo>
                    <a:pt x="2081" y="89"/>
                  </a:moveTo>
                  <a:lnTo>
                    <a:pt x="2084" y="85"/>
                  </a:lnTo>
                  <a:lnTo>
                    <a:pt x="2081" y="81"/>
                  </a:lnTo>
                  <a:lnTo>
                    <a:pt x="2077" y="85"/>
                  </a:lnTo>
                  <a:lnTo>
                    <a:pt x="2081" y="89"/>
                  </a:lnTo>
                  <a:close/>
                  <a:moveTo>
                    <a:pt x="2096" y="75"/>
                  </a:moveTo>
                  <a:lnTo>
                    <a:pt x="2099" y="71"/>
                  </a:lnTo>
                  <a:lnTo>
                    <a:pt x="2096" y="67"/>
                  </a:lnTo>
                  <a:lnTo>
                    <a:pt x="2092" y="71"/>
                  </a:lnTo>
                  <a:lnTo>
                    <a:pt x="2096" y="75"/>
                  </a:lnTo>
                  <a:close/>
                  <a:moveTo>
                    <a:pt x="2110" y="60"/>
                  </a:moveTo>
                  <a:lnTo>
                    <a:pt x="2140" y="32"/>
                  </a:lnTo>
                  <a:lnTo>
                    <a:pt x="2137" y="28"/>
                  </a:lnTo>
                  <a:lnTo>
                    <a:pt x="2107" y="56"/>
                  </a:lnTo>
                  <a:lnTo>
                    <a:pt x="2110" y="60"/>
                  </a:lnTo>
                  <a:close/>
                  <a:moveTo>
                    <a:pt x="2151" y="22"/>
                  </a:moveTo>
                  <a:lnTo>
                    <a:pt x="2155" y="18"/>
                  </a:lnTo>
                  <a:lnTo>
                    <a:pt x="2151" y="14"/>
                  </a:lnTo>
                  <a:lnTo>
                    <a:pt x="2148" y="18"/>
                  </a:lnTo>
                  <a:lnTo>
                    <a:pt x="2151" y="22"/>
                  </a:lnTo>
                  <a:close/>
                  <a:moveTo>
                    <a:pt x="2166" y="7"/>
                  </a:moveTo>
                  <a:lnTo>
                    <a:pt x="2170" y="4"/>
                  </a:lnTo>
                  <a:lnTo>
                    <a:pt x="2166" y="0"/>
                  </a:lnTo>
                  <a:lnTo>
                    <a:pt x="2162" y="3"/>
                  </a:lnTo>
                  <a:lnTo>
                    <a:pt x="2166" y="7"/>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AT" dirty="0"/>
            </a:p>
          </p:txBody>
        </p:sp>
        <p:sp>
          <p:nvSpPr>
            <p:cNvPr id="53" name="Line 50"/>
            <p:cNvSpPr>
              <a:spLocks noChangeShapeType="1"/>
            </p:cNvSpPr>
            <p:nvPr/>
          </p:nvSpPr>
          <p:spPr bwMode="auto">
            <a:xfrm flipV="1">
              <a:off x="4209" y="1993"/>
              <a:ext cx="2533" cy="747"/>
            </a:xfrm>
            <a:prstGeom prst="line">
              <a:avLst/>
            </a:prstGeom>
            <a:noFill/>
            <a:ln w="25400" cap="flat">
              <a:solidFill>
                <a:srgbClr val="00B0F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AT" dirty="0"/>
            </a:p>
          </p:txBody>
        </p:sp>
        <p:sp>
          <p:nvSpPr>
            <p:cNvPr id="54" name="Freeform 51"/>
            <p:cNvSpPr>
              <a:spLocks/>
            </p:cNvSpPr>
            <p:nvPr/>
          </p:nvSpPr>
          <p:spPr bwMode="auto">
            <a:xfrm>
              <a:off x="5144" y="2421"/>
              <a:ext cx="87" cy="85"/>
            </a:xfrm>
            <a:custGeom>
              <a:avLst/>
              <a:gdLst>
                <a:gd name="T0" fmla="*/ 0 w 87"/>
                <a:gd name="T1" fmla="*/ 21 h 85"/>
                <a:gd name="T2" fmla="*/ 16 w 87"/>
                <a:gd name="T3" fmla="*/ 0 h 85"/>
                <a:gd name="T4" fmla="*/ 43 w 87"/>
                <a:gd name="T5" fmla="*/ 23 h 85"/>
                <a:gd name="T6" fmla="*/ 70 w 87"/>
                <a:gd name="T7" fmla="*/ 0 h 85"/>
                <a:gd name="T8" fmla="*/ 87 w 87"/>
                <a:gd name="T9" fmla="*/ 21 h 85"/>
                <a:gd name="T10" fmla="*/ 64 w 87"/>
                <a:gd name="T11" fmla="*/ 42 h 85"/>
                <a:gd name="T12" fmla="*/ 87 w 87"/>
                <a:gd name="T13" fmla="*/ 63 h 85"/>
                <a:gd name="T14" fmla="*/ 70 w 87"/>
                <a:gd name="T15" fmla="*/ 85 h 85"/>
                <a:gd name="T16" fmla="*/ 43 w 87"/>
                <a:gd name="T17" fmla="*/ 61 h 85"/>
                <a:gd name="T18" fmla="*/ 16 w 87"/>
                <a:gd name="T19" fmla="*/ 85 h 85"/>
                <a:gd name="T20" fmla="*/ 0 w 87"/>
                <a:gd name="T21" fmla="*/ 63 h 85"/>
                <a:gd name="T22" fmla="*/ 23 w 87"/>
                <a:gd name="T23" fmla="*/ 42 h 85"/>
                <a:gd name="T24" fmla="*/ 0 w 87"/>
                <a:gd name="T25" fmla="*/ 21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7" h="85">
                  <a:moveTo>
                    <a:pt x="0" y="21"/>
                  </a:moveTo>
                  <a:lnTo>
                    <a:pt x="16" y="0"/>
                  </a:lnTo>
                  <a:lnTo>
                    <a:pt x="43" y="23"/>
                  </a:lnTo>
                  <a:lnTo>
                    <a:pt x="70" y="0"/>
                  </a:lnTo>
                  <a:lnTo>
                    <a:pt x="87" y="21"/>
                  </a:lnTo>
                  <a:lnTo>
                    <a:pt x="64" y="42"/>
                  </a:lnTo>
                  <a:lnTo>
                    <a:pt x="87" y="63"/>
                  </a:lnTo>
                  <a:lnTo>
                    <a:pt x="70" y="85"/>
                  </a:lnTo>
                  <a:lnTo>
                    <a:pt x="43" y="61"/>
                  </a:lnTo>
                  <a:lnTo>
                    <a:pt x="16" y="85"/>
                  </a:lnTo>
                  <a:lnTo>
                    <a:pt x="0" y="63"/>
                  </a:lnTo>
                  <a:lnTo>
                    <a:pt x="23" y="42"/>
                  </a:lnTo>
                  <a:lnTo>
                    <a:pt x="0" y="2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55" name="Freeform 52"/>
            <p:cNvSpPr>
              <a:spLocks/>
            </p:cNvSpPr>
            <p:nvPr/>
          </p:nvSpPr>
          <p:spPr bwMode="auto">
            <a:xfrm>
              <a:off x="5144" y="2421"/>
              <a:ext cx="87" cy="85"/>
            </a:xfrm>
            <a:custGeom>
              <a:avLst/>
              <a:gdLst>
                <a:gd name="T0" fmla="*/ 0 w 87"/>
                <a:gd name="T1" fmla="*/ 21 h 85"/>
                <a:gd name="T2" fmla="*/ 16 w 87"/>
                <a:gd name="T3" fmla="*/ 0 h 85"/>
                <a:gd name="T4" fmla="*/ 43 w 87"/>
                <a:gd name="T5" fmla="*/ 23 h 85"/>
                <a:gd name="T6" fmla="*/ 70 w 87"/>
                <a:gd name="T7" fmla="*/ 0 h 85"/>
                <a:gd name="T8" fmla="*/ 87 w 87"/>
                <a:gd name="T9" fmla="*/ 21 h 85"/>
                <a:gd name="T10" fmla="*/ 64 w 87"/>
                <a:gd name="T11" fmla="*/ 42 h 85"/>
                <a:gd name="T12" fmla="*/ 87 w 87"/>
                <a:gd name="T13" fmla="*/ 63 h 85"/>
                <a:gd name="T14" fmla="*/ 70 w 87"/>
                <a:gd name="T15" fmla="*/ 85 h 85"/>
                <a:gd name="T16" fmla="*/ 43 w 87"/>
                <a:gd name="T17" fmla="*/ 61 h 85"/>
                <a:gd name="T18" fmla="*/ 16 w 87"/>
                <a:gd name="T19" fmla="*/ 85 h 85"/>
                <a:gd name="T20" fmla="*/ 0 w 87"/>
                <a:gd name="T21" fmla="*/ 63 h 85"/>
                <a:gd name="T22" fmla="*/ 23 w 87"/>
                <a:gd name="T23" fmla="*/ 42 h 85"/>
                <a:gd name="T24" fmla="*/ 0 w 87"/>
                <a:gd name="T25" fmla="*/ 21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7" h="85">
                  <a:moveTo>
                    <a:pt x="0" y="21"/>
                  </a:moveTo>
                  <a:lnTo>
                    <a:pt x="16" y="0"/>
                  </a:lnTo>
                  <a:lnTo>
                    <a:pt x="43" y="23"/>
                  </a:lnTo>
                  <a:lnTo>
                    <a:pt x="70" y="0"/>
                  </a:lnTo>
                  <a:lnTo>
                    <a:pt x="87" y="21"/>
                  </a:lnTo>
                  <a:lnTo>
                    <a:pt x="64" y="42"/>
                  </a:lnTo>
                  <a:lnTo>
                    <a:pt x="87" y="63"/>
                  </a:lnTo>
                  <a:lnTo>
                    <a:pt x="70" y="85"/>
                  </a:lnTo>
                  <a:lnTo>
                    <a:pt x="43" y="61"/>
                  </a:lnTo>
                  <a:lnTo>
                    <a:pt x="16" y="85"/>
                  </a:lnTo>
                  <a:lnTo>
                    <a:pt x="0" y="63"/>
                  </a:lnTo>
                  <a:lnTo>
                    <a:pt x="23" y="42"/>
                  </a:lnTo>
                  <a:lnTo>
                    <a:pt x="0" y="21"/>
                  </a:lnTo>
                  <a:close/>
                </a:path>
              </a:pathLst>
            </a:custGeom>
            <a:noFill/>
            <a:ln w="1587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AT" dirty="0"/>
            </a:p>
          </p:txBody>
        </p:sp>
        <p:sp>
          <p:nvSpPr>
            <p:cNvPr id="56" name="Freeform 53"/>
            <p:cNvSpPr>
              <a:spLocks noEditPoints="1"/>
            </p:cNvSpPr>
            <p:nvPr/>
          </p:nvSpPr>
          <p:spPr bwMode="auto">
            <a:xfrm>
              <a:off x="4142" y="2461"/>
              <a:ext cx="1055" cy="5"/>
            </a:xfrm>
            <a:custGeom>
              <a:avLst/>
              <a:gdLst>
                <a:gd name="T0" fmla="*/ 1055 w 1055"/>
                <a:gd name="T1" fmla="*/ 0 h 5"/>
                <a:gd name="T2" fmla="*/ 1035 w 1055"/>
                <a:gd name="T3" fmla="*/ 0 h 5"/>
                <a:gd name="T4" fmla="*/ 1015 w 1055"/>
                <a:gd name="T5" fmla="*/ 0 h 5"/>
                <a:gd name="T6" fmla="*/ 996 w 1055"/>
                <a:gd name="T7" fmla="*/ 0 h 5"/>
                <a:gd name="T8" fmla="*/ 976 w 1055"/>
                <a:gd name="T9" fmla="*/ 0 h 5"/>
                <a:gd name="T10" fmla="*/ 956 w 1055"/>
                <a:gd name="T11" fmla="*/ 0 h 5"/>
                <a:gd name="T12" fmla="*/ 936 w 1055"/>
                <a:gd name="T13" fmla="*/ 0 h 5"/>
                <a:gd name="T14" fmla="*/ 916 w 1055"/>
                <a:gd name="T15" fmla="*/ 0 h 5"/>
                <a:gd name="T16" fmla="*/ 897 w 1055"/>
                <a:gd name="T17" fmla="*/ 0 h 5"/>
                <a:gd name="T18" fmla="*/ 877 w 1055"/>
                <a:gd name="T19" fmla="*/ 0 h 5"/>
                <a:gd name="T20" fmla="*/ 857 w 1055"/>
                <a:gd name="T21" fmla="*/ 0 h 5"/>
                <a:gd name="T22" fmla="*/ 837 w 1055"/>
                <a:gd name="T23" fmla="*/ 0 h 5"/>
                <a:gd name="T24" fmla="*/ 818 w 1055"/>
                <a:gd name="T25" fmla="*/ 0 h 5"/>
                <a:gd name="T26" fmla="*/ 798 w 1055"/>
                <a:gd name="T27" fmla="*/ 0 h 5"/>
                <a:gd name="T28" fmla="*/ 778 w 1055"/>
                <a:gd name="T29" fmla="*/ 0 h 5"/>
                <a:gd name="T30" fmla="*/ 758 w 1055"/>
                <a:gd name="T31" fmla="*/ 0 h 5"/>
                <a:gd name="T32" fmla="*/ 738 w 1055"/>
                <a:gd name="T33" fmla="*/ 0 h 5"/>
                <a:gd name="T34" fmla="*/ 719 w 1055"/>
                <a:gd name="T35" fmla="*/ 0 h 5"/>
                <a:gd name="T36" fmla="*/ 699 w 1055"/>
                <a:gd name="T37" fmla="*/ 0 h 5"/>
                <a:gd name="T38" fmla="*/ 679 w 1055"/>
                <a:gd name="T39" fmla="*/ 0 h 5"/>
                <a:gd name="T40" fmla="*/ 659 w 1055"/>
                <a:gd name="T41" fmla="*/ 0 h 5"/>
                <a:gd name="T42" fmla="*/ 640 w 1055"/>
                <a:gd name="T43" fmla="*/ 0 h 5"/>
                <a:gd name="T44" fmla="*/ 620 w 1055"/>
                <a:gd name="T45" fmla="*/ 0 h 5"/>
                <a:gd name="T46" fmla="*/ 600 w 1055"/>
                <a:gd name="T47" fmla="*/ 0 h 5"/>
                <a:gd name="T48" fmla="*/ 580 w 1055"/>
                <a:gd name="T49" fmla="*/ 0 h 5"/>
                <a:gd name="T50" fmla="*/ 560 w 1055"/>
                <a:gd name="T51" fmla="*/ 0 h 5"/>
                <a:gd name="T52" fmla="*/ 541 w 1055"/>
                <a:gd name="T53" fmla="*/ 0 h 5"/>
                <a:gd name="T54" fmla="*/ 521 w 1055"/>
                <a:gd name="T55" fmla="*/ 0 h 5"/>
                <a:gd name="T56" fmla="*/ 501 w 1055"/>
                <a:gd name="T57" fmla="*/ 0 h 5"/>
                <a:gd name="T58" fmla="*/ 481 w 1055"/>
                <a:gd name="T59" fmla="*/ 0 h 5"/>
                <a:gd name="T60" fmla="*/ 462 w 1055"/>
                <a:gd name="T61" fmla="*/ 0 h 5"/>
                <a:gd name="T62" fmla="*/ 442 w 1055"/>
                <a:gd name="T63" fmla="*/ 0 h 5"/>
                <a:gd name="T64" fmla="*/ 422 w 1055"/>
                <a:gd name="T65" fmla="*/ 0 h 5"/>
                <a:gd name="T66" fmla="*/ 402 w 1055"/>
                <a:gd name="T67" fmla="*/ 0 h 5"/>
                <a:gd name="T68" fmla="*/ 382 w 1055"/>
                <a:gd name="T69" fmla="*/ 0 h 5"/>
                <a:gd name="T70" fmla="*/ 363 w 1055"/>
                <a:gd name="T71" fmla="*/ 0 h 5"/>
                <a:gd name="T72" fmla="*/ 343 w 1055"/>
                <a:gd name="T73" fmla="*/ 0 h 5"/>
                <a:gd name="T74" fmla="*/ 323 w 1055"/>
                <a:gd name="T75" fmla="*/ 0 h 5"/>
                <a:gd name="T76" fmla="*/ 303 w 1055"/>
                <a:gd name="T77" fmla="*/ 0 h 5"/>
                <a:gd name="T78" fmla="*/ 284 w 1055"/>
                <a:gd name="T79" fmla="*/ 0 h 5"/>
                <a:gd name="T80" fmla="*/ 264 w 1055"/>
                <a:gd name="T81" fmla="*/ 0 h 5"/>
                <a:gd name="T82" fmla="*/ 244 w 1055"/>
                <a:gd name="T83" fmla="*/ 0 h 5"/>
                <a:gd name="T84" fmla="*/ 224 w 1055"/>
                <a:gd name="T85" fmla="*/ 0 h 5"/>
                <a:gd name="T86" fmla="*/ 204 w 1055"/>
                <a:gd name="T87" fmla="*/ 0 h 5"/>
                <a:gd name="T88" fmla="*/ 185 w 1055"/>
                <a:gd name="T89" fmla="*/ 0 h 5"/>
                <a:gd name="T90" fmla="*/ 165 w 1055"/>
                <a:gd name="T91" fmla="*/ 0 h 5"/>
                <a:gd name="T92" fmla="*/ 145 w 1055"/>
                <a:gd name="T93" fmla="*/ 0 h 5"/>
                <a:gd name="T94" fmla="*/ 125 w 1055"/>
                <a:gd name="T95" fmla="*/ 0 h 5"/>
                <a:gd name="T96" fmla="*/ 106 w 1055"/>
                <a:gd name="T97" fmla="*/ 0 h 5"/>
                <a:gd name="T98" fmla="*/ 86 w 1055"/>
                <a:gd name="T99" fmla="*/ 0 h 5"/>
                <a:gd name="T100" fmla="*/ 66 w 1055"/>
                <a:gd name="T101" fmla="*/ 0 h 5"/>
                <a:gd name="T102" fmla="*/ 46 w 1055"/>
                <a:gd name="T103" fmla="*/ 0 h 5"/>
                <a:gd name="T104" fmla="*/ 26 w 1055"/>
                <a:gd name="T105" fmla="*/ 0 h 5"/>
                <a:gd name="T106" fmla="*/ 7 w 1055"/>
                <a:gd name="T107"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55" h="5">
                  <a:moveTo>
                    <a:pt x="1055" y="0"/>
                  </a:moveTo>
                  <a:lnTo>
                    <a:pt x="1040" y="0"/>
                  </a:lnTo>
                  <a:lnTo>
                    <a:pt x="1040" y="5"/>
                  </a:lnTo>
                  <a:lnTo>
                    <a:pt x="1055" y="5"/>
                  </a:lnTo>
                  <a:lnTo>
                    <a:pt x="1055" y="0"/>
                  </a:lnTo>
                  <a:close/>
                  <a:moveTo>
                    <a:pt x="1035" y="0"/>
                  </a:moveTo>
                  <a:lnTo>
                    <a:pt x="1020" y="0"/>
                  </a:lnTo>
                  <a:lnTo>
                    <a:pt x="1020" y="5"/>
                  </a:lnTo>
                  <a:lnTo>
                    <a:pt x="1035" y="5"/>
                  </a:lnTo>
                  <a:lnTo>
                    <a:pt x="1035" y="0"/>
                  </a:lnTo>
                  <a:close/>
                  <a:moveTo>
                    <a:pt x="1015" y="0"/>
                  </a:moveTo>
                  <a:lnTo>
                    <a:pt x="1001" y="0"/>
                  </a:lnTo>
                  <a:lnTo>
                    <a:pt x="1001" y="5"/>
                  </a:lnTo>
                  <a:lnTo>
                    <a:pt x="1015" y="5"/>
                  </a:lnTo>
                  <a:lnTo>
                    <a:pt x="1015" y="0"/>
                  </a:lnTo>
                  <a:close/>
                  <a:moveTo>
                    <a:pt x="996" y="0"/>
                  </a:moveTo>
                  <a:lnTo>
                    <a:pt x="981" y="0"/>
                  </a:lnTo>
                  <a:lnTo>
                    <a:pt x="981" y="5"/>
                  </a:lnTo>
                  <a:lnTo>
                    <a:pt x="996" y="5"/>
                  </a:lnTo>
                  <a:lnTo>
                    <a:pt x="996" y="0"/>
                  </a:lnTo>
                  <a:close/>
                  <a:moveTo>
                    <a:pt x="976" y="0"/>
                  </a:moveTo>
                  <a:lnTo>
                    <a:pt x="961" y="0"/>
                  </a:lnTo>
                  <a:lnTo>
                    <a:pt x="961" y="5"/>
                  </a:lnTo>
                  <a:lnTo>
                    <a:pt x="976" y="5"/>
                  </a:lnTo>
                  <a:lnTo>
                    <a:pt x="976" y="0"/>
                  </a:lnTo>
                  <a:close/>
                  <a:moveTo>
                    <a:pt x="956" y="0"/>
                  </a:moveTo>
                  <a:lnTo>
                    <a:pt x="941" y="0"/>
                  </a:lnTo>
                  <a:lnTo>
                    <a:pt x="941" y="5"/>
                  </a:lnTo>
                  <a:lnTo>
                    <a:pt x="956" y="5"/>
                  </a:lnTo>
                  <a:lnTo>
                    <a:pt x="956" y="0"/>
                  </a:lnTo>
                  <a:close/>
                  <a:moveTo>
                    <a:pt x="936" y="0"/>
                  </a:moveTo>
                  <a:lnTo>
                    <a:pt x="921" y="0"/>
                  </a:lnTo>
                  <a:lnTo>
                    <a:pt x="921" y="5"/>
                  </a:lnTo>
                  <a:lnTo>
                    <a:pt x="936" y="5"/>
                  </a:lnTo>
                  <a:lnTo>
                    <a:pt x="936" y="0"/>
                  </a:lnTo>
                  <a:close/>
                  <a:moveTo>
                    <a:pt x="916" y="0"/>
                  </a:moveTo>
                  <a:lnTo>
                    <a:pt x="902" y="0"/>
                  </a:lnTo>
                  <a:lnTo>
                    <a:pt x="902" y="5"/>
                  </a:lnTo>
                  <a:lnTo>
                    <a:pt x="916" y="5"/>
                  </a:lnTo>
                  <a:lnTo>
                    <a:pt x="916" y="0"/>
                  </a:lnTo>
                  <a:close/>
                  <a:moveTo>
                    <a:pt x="897" y="0"/>
                  </a:moveTo>
                  <a:lnTo>
                    <a:pt x="882" y="0"/>
                  </a:lnTo>
                  <a:lnTo>
                    <a:pt x="882" y="5"/>
                  </a:lnTo>
                  <a:lnTo>
                    <a:pt x="897" y="5"/>
                  </a:lnTo>
                  <a:lnTo>
                    <a:pt x="897" y="0"/>
                  </a:lnTo>
                  <a:close/>
                  <a:moveTo>
                    <a:pt x="877" y="0"/>
                  </a:moveTo>
                  <a:lnTo>
                    <a:pt x="862" y="0"/>
                  </a:lnTo>
                  <a:lnTo>
                    <a:pt x="862" y="5"/>
                  </a:lnTo>
                  <a:lnTo>
                    <a:pt x="877" y="5"/>
                  </a:lnTo>
                  <a:lnTo>
                    <a:pt x="877" y="0"/>
                  </a:lnTo>
                  <a:close/>
                  <a:moveTo>
                    <a:pt x="857" y="0"/>
                  </a:moveTo>
                  <a:lnTo>
                    <a:pt x="842" y="0"/>
                  </a:lnTo>
                  <a:lnTo>
                    <a:pt x="842" y="5"/>
                  </a:lnTo>
                  <a:lnTo>
                    <a:pt x="857" y="5"/>
                  </a:lnTo>
                  <a:lnTo>
                    <a:pt x="857" y="0"/>
                  </a:lnTo>
                  <a:close/>
                  <a:moveTo>
                    <a:pt x="837" y="0"/>
                  </a:moveTo>
                  <a:lnTo>
                    <a:pt x="823" y="0"/>
                  </a:lnTo>
                  <a:lnTo>
                    <a:pt x="823" y="5"/>
                  </a:lnTo>
                  <a:lnTo>
                    <a:pt x="837" y="5"/>
                  </a:lnTo>
                  <a:lnTo>
                    <a:pt x="837" y="0"/>
                  </a:lnTo>
                  <a:close/>
                  <a:moveTo>
                    <a:pt x="818" y="0"/>
                  </a:moveTo>
                  <a:lnTo>
                    <a:pt x="803" y="0"/>
                  </a:lnTo>
                  <a:lnTo>
                    <a:pt x="803" y="5"/>
                  </a:lnTo>
                  <a:lnTo>
                    <a:pt x="818" y="5"/>
                  </a:lnTo>
                  <a:lnTo>
                    <a:pt x="818" y="0"/>
                  </a:lnTo>
                  <a:close/>
                  <a:moveTo>
                    <a:pt x="798" y="0"/>
                  </a:moveTo>
                  <a:lnTo>
                    <a:pt x="783" y="0"/>
                  </a:lnTo>
                  <a:lnTo>
                    <a:pt x="783" y="5"/>
                  </a:lnTo>
                  <a:lnTo>
                    <a:pt x="798" y="5"/>
                  </a:lnTo>
                  <a:lnTo>
                    <a:pt x="798" y="0"/>
                  </a:lnTo>
                  <a:close/>
                  <a:moveTo>
                    <a:pt x="778" y="0"/>
                  </a:moveTo>
                  <a:lnTo>
                    <a:pt x="763" y="0"/>
                  </a:lnTo>
                  <a:lnTo>
                    <a:pt x="763" y="5"/>
                  </a:lnTo>
                  <a:lnTo>
                    <a:pt x="778" y="5"/>
                  </a:lnTo>
                  <a:lnTo>
                    <a:pt x="778" y="0"/>
                  </a:lnTo>
                  <a:close/>
                  <a:moveTo>
                    <a:pt x="758" y="0"/>
                  </a:moveTo>
                  <a:lnTo>
                    <a:pt x="743" y="0"/>
                  </a:lnTo>
                  <a:lnTo>
                    <a:pt x="743" y="5"/>
                  </a:lnTo>
                  <a:lnTo>
                    <a:pt x="758" y="5"/>
                  </a:lnTo>
                  <a:lnTo>
                    <a:pt x="758" y="0"/>
                  </a:lnTo>
                  <a:close/>
                  <a:moveTo>
                    <a:pt x="738" y="0"/>
                  </a:moveTo>
                  <a:lnTo>
                    <a:pt x="724" y="0"/>
                  </a:lnTo>
                  <a:lnTo>
                    <a:pt x="724" y="5"/>
                  </a:lnTo>
                  <a:lnTo>
                    <a:pt x="738" y="5"/>
                  </a:lnTo>
                  <a:lnTo>
                    <a:pt x="738" y="0"/>
                  </a:lnTo>
                  <a:close/>
                  <a:moveTo>
                    <a:pt x="719" y="0"/>
                  </a:moveTo>
                  <a:lnTo>
                    <a:pt x="704" y="0"/>
                  </a:lnTo>
                  <a:lnTo>
                    <a:pt x="704" y="5"/>
                  </a:lnTo>
                  <a:lnTo>
                    <a:pt x="719" y="5"/>
                  </a:lnTo>
                  <a:lnTo>
                    <a:pt x="719" y="0"/>
                  </a:lnTo>
                  <a:close/>
                  <a:moveTo>
                    <a:pt x="699" y="0"/>
                  </a:moveTo>
                  <a:lnTo>
                    <a:pt x="684" y="0"/>
                  </a:lnTo>
                  <a:lnTo>
                    <a:pt x="684" y="5"/>
                  </a:lnTo>
                  <a:lnTo>
                    <a:pt x="699" y="5"/>
                  </a:lnTo>
                  <a:lnTo>
                    <a:pt x="699" y="0"/>
                  </a:lnTo>
                  <a:close/>
                  <a:moveTo>
                    <a:pt x="679" y="0"/>
                  </a:moveTo>
                  <a:lnTo>
                    <a:pt x="664" y="0"/>
                  </a:lnTo>
                  <a:lnTo>
                    <a:pt x="664" y="5"/>
                  </a:lnTo>
                  <a:lnTo>
                    <a:pt x="679" y="5"/>
                  </a:lnTo>
                  <a:lnTo>
                    <a:pt x="679" y="0"/>
                  </a:lnTo>
                  <a:close/>
                  <a:moveTo>
                    <a:pt x="659" y="0"/>
                  </a:moveTo>
                  <a:lnTo>
                    <a:pt x="645" y="0"/>
                  </a:lnTo>
                  <a:lnTo>
                    <a:pt x="645" y="5"/>
                  </a:lnTo>
                  <a:lnTo>
                    <a:pt x="659" y="5"/>
                  </a:lnTo>
                  <a:lnTo>
                    <a:pt x="659" y="0"/>
                  </a:lnTo>
                  <a:close/>
                  <a:moveTo>
                    <a:pt x="640" y="0"/>
                  </a:moveTo>
                  <a:lnTo>
                    <a:pt x="625" y="0"/>
                  </a:lnTo>
                  <a:lnTo>
                    <a:pt x="625" y="5"/>
                  </a:lnTo>
                  <a:lnTo>
                    <a:pt x="640" y="5"/>
                  </a:lnTo>
                  <a:lnTo>
                    <a:pt x="640" y="0"/>
                  </a:lnTo>
                  <a:close/>
                  <a:moveTo>
                    <a:pt x="620" y="0"/>
                  </a:moveTo>
                  <a:lnTo>
                    <a:pt x="605" y="0"/>
                  </a:lnTo>
                  <a:lnTo>
                    <a:pt x="605" y="5"/>
                  </a:lnTo>
                  <a:lnTo>
                    <a:pt x="620" y="5"/>
                  </a:lnTo>
                  <a:lnTo>
                    <a:pt x="620" y="0"/>
                  </a:lnTo>
                  <a:close/>
                  <a:moveTo>
                    <a:pt x="600" y="0"/>
                  </a:moveTo>
                  <a:lnTo>
                    <a:pt x="585" y="0"/>
                  </a:lnTo>
                  <a:lnTo>
                    <a:pt x="585" y="5"/>
                  </a:lnTo>
                  <a:lnTo>
                    <a:pt x="600" y="5"/>
                  </a:lnTo>
                  <a:lnTo>
                    <a:pt x="600" y="0"/>
                  </a:lnTo>
                  <a:close/>
                  <a:moveTo>
                    <a:pt x="580" y="0"/>
                  </a:moveTo>
                  <a:lnTo>
                    <a:pt x="565" y="0"/>
                  </a:lnTo>
                  <a:lnTo>
                    <a:pt x="565" y="5"/>
                  </a:lnTo>
                  <a:lnTo>
                    <a:pt x="580" y="5"/>
                  </a:lnTo>
                  <a:lnTo>
                    <a:pt x="580" y="0"/>
                  </a:lnTo>
                  <a:close/>
                  <a:moveTo>
                    <a:pt x="560" y="0"/>
                  </a:moveTo>
                  <a:lnTo>
                    <a:pt x="546" y="0"/>
                  </a:lnTo>
                  <a:lnTo>
                    <a:pt x="546" y="5"/>
                  </a:lnTo>
                  <a:lnTo>
                    <a:pt x="560" y="5"/>
                  </a:lnTo>
                  <a:lnTo>
                    <a:pt x="560" y="0"/>
                  </a:lnTo>
                  <a:close/>
                  <a:moveTo>
                    <a:pt x="541" y="0"/>
                  </a:moveTo>
                  <a:lnTo>
                    <a:pt x="526" y="0"/>
                  </a:lnTo>
                  <a:lnTo>
                    <a:pt x="526" y="5"/>
                  </a:lnTo>
                  <a:lnTo>
                    <a:pt x="541" y="5"/>
                  </a:lnTo>
                  <a:lnTo>
                    <a:pt x="541" y="0"/>
                  </a:lnTo>
                  <a:close/>
                  <a:moveTo>
                    <a:pt x="521" y="0"/>
                  </a:moveTo>
                  <a:lnTo>
                    <a:pt x="506" y="0"/>
                  </a:lnTo>
                  <a:lnTo>
                    <a:pt x="506" y="5"/>
                  </a:lnTo>
                  <a:lnTo>
                    <a:pt x="521" y="5"/>
                  </a:lnTo>
                  <a:lnTo>
                    <a:pt x="521" y="0"/>
                  </a:lnTo>
                  <a:close/>
                  <a:moveTo>
                    <a:pt x="501" y="0"/>
                  </a:moveTo>
                  <a:lnTo>
                    <a:pt x="486" y="0"/>
                  </a:lnTo>
                  <a:lnTo>
                    <a:pt x="486" y="5"/>
                  </a:lnTo>
                  <a:lnTo>
                    <a:pt x="501" y="5"/>
                  </a:lnTo>
                  <a:lnTo>
                    <a:pt x="501" y="0"/>
                  </a:lnTo>
                  <a:close/>
                  <a:moveTo>
                    <a:pt x="481" y="0"/>
                  </a:moveTo>
                  <a:lnTo>
                    <a:pt x="467" y="0"/>
                  </a:lnTo>
                  <a:lnTo>
                    <a:pt x="467" y="5"/>
                  </a:lnTo>
                  <a:lnTo>
                    <a:pt x="481" y="5"/>
                  </a:lnTo>
                  <a:lnTo>
                    <a:pt x="481" y="0"/>
                  </a:lnTo>
                  <a:close/>
                  <a:moveTo>
                    <a:pt x="462" y="0"/>
                  </a:moveTo>
                  <a:lnTo>
                    <a:pt x="447" y="0"/>
                  </a:lnTo>
                  <a:lnTo>
                    <a:pt x="447" y="5"/>
                  </a:lnTo>
                  <a:lnTo>
                    <a:pt x="462" y="5"/>
                  </a:lnTo>
                  <a:lnTo>
                    <a:pt x="462" y="0"/>
                  </a:lnTo>
                  <a:close/>
                  <a:moveTo>
                    <a:pt x="442" y="0"/>
                  </a:moveTo>
                  <a:lnTo>
                    <a:pt x="427" y="0"/>
                  </a:lnTo>
                  <a:lnTo>
                    <a:pt x="427" y="5"/>
                  </a:lnTo>
                  <a:lnTo>
                    <a:pt x="442" y="5"/>
                  </a:lnTo>
                  <a:lnTo>
                    <a:pt x="442" y="0"/>
                  </a:lnTo>
                  <a:close/>
                  <a:moveTo>
                    <a:pt x="422" y="0"/>
                  </a:moveTo>
                  <a:lnTo>
                    <a:pt x="407" y="0"/>
                  </a:lnTo>
                  <a:lnTo>
                    <a:pt x="407" y="5"/>
                  </a:lnTo>
                  <a:lnTo>
                    <a:pt x="422" y="5"/>
                  </a:lnTo>
                  <a:lnTo>
                    <a:pt x="422" y="0"/>
                  </a:lnTo>
                  <a:close/>
                  <a:moveTo>
                    <a:pt x="402" y="0"/>
                  </a:moveTo>
                  <a:lnTo>
                    <a:pt x="387" y="0"/>
                  </a:lnTo>
                  <a:lnTo>
                    <a:pt x="387" y="5"/>
                  </a:lnTo>
                  <a:lnTo>
                    <a:pt x="402" y="5"/>
                  </a:lnTo>
                  <a:lnTo>
                    <a:pt x="402" y="0"/>
                  </a:lnTo>
                  <a:close/>
                  <a:moveTo>
                    <a:pt x="382" y="0"/>
                  </a:moveTo>
                  <a:lnTo>
                    <a:pt x="368" y="0"/>
                  </a:lnTo>
                  <a:lnTo>
                    <a:pt x="368" y="5"/>
                  </a:lnTo>
                  <a:lnTo>
                    <a:pt x="382" y="5"/>
                  </a:lnTo>
                  <a:lnTo>
                    <a:pt x="382" y="0"/>
                  </a:lnTo>
                  <a:close/>
                  <a:moveTo>
                    <a:pt x="363" y="0"/>
                  </a:moveTo>
                  <a:lnTo>
                    <a:pt x="348" y="0"/>
                  </a:lnTo>
                  <a:lnTo>
                    <a:pt x="348" y="5"/>
                  </a:lnTo>
                  <a:lnTo>
                    <a:pt x="363" y="5"/>
                  </a:lnTo>
                  <a:lnTo>
                    <a:pt x="363" y="0"/>
                  </a:lnTo>
                  <a:close/>
                  <a:moveTo>
                    <a:pt x="343" y="0"/>
                  </a:moveTo>
                  <a:lnTo>
                    <a:pt x="328" y="0"/>
                  </a:lnTo>
                  <a:lnTo>
                    <a:pt x="328" y="5"/>
                  </a:lnTo>
                  <a:lnTo>
                    <a:pt x="343" y="5"/>
                  </a:lnTo>
                  <a:lnTo>
                    <a:pt x="343" y="0"/>
                  </a:lnTo>
                  <a:close/>
                  <a:moveTo>
                    <a:pt x="323" y="0"/>
                  </a:moveTo>
                  <a:lnTo>
                    <a:pt x="308" y="0"/>
                  </a:lnTo>
                  <a:lnTo>
                    <a:pt x="308" y="5"/>
                  </a:lnTo>
                  <a:lnTo>
                    <a:pt x="323" y="5"/>
                  </a:lnTo>
                  <a:lnTo>
                    <a:pt x="323" y="0"/>
                  </a:lnTo>
                  <a:close/>
                  <a:moveTo>
                    <a:pt x="303" y="0"/>
                  </a:moveTo>
                  <a:lnTo>
                    <a:pt x="289" y="0"/>
                  </a:lnTo>
                  <a:lnTo>
                    <a:pt x="289" y="5"/>
                  </a:lnTo>
                  <a:lnTo>
                    <a:pt x="303" y="5"/>
                  </a:lnTo>
                  <a:lnTo>
                    <a:pt x="303" y="0"/>
                  </a:lnTo>
                  <a:close/>
                  <a:moveTo>
                    <a:pt x="284" y="0"/>
                  </a:moveTo>
                  <a:lnTo>
                    <a:pt x="269" y="0"/>
                  </a:lnTo>
                  <a:lnTo>
                    <a:pt x="269" y="5"/>
                  </a:lnTo>
                  <a:lnTo>
                    <a:pt x="284" y="5"/>
                  </a:lnTo>
                  <a:lnTo>
                    <a:pt x="284" y="0"/>
                  </a:lnTo>
                  <a:close/>
                  <a:moveTo>
                    <a:pt x="264" y="0"/>
                  </a:moveTo>
                  <a:lnTo>
                    <a:pt x="249" y="0"/>
                  </a:lnTo>
                  <a:lnTo>
                    <a:pt x="249" y="5"/>
                  </a:lnTo>
                  <a:lnTo>
                    <a:pt x="264" y="5"/>
                  </a:lnTo>
                  <a:lnTo>
                    <a:pt x="264" y="0"/>
                  </a:lnTo>
                  <a:close/>
                  <a:moveTo>
                    <a:pt x="244" y="0"/>
                  </a:moveTo>
                  <a:lnTo>
                    <a:pt x="229" y="0"/>
                  </a:lnTo>
                  <a:lnTo>
                    <a:pt x="229" y="5"/>
                  </a:lnTo>
                  <a:lnTo>
                    <a:pt x="244" y="5"/>
                  </a:lnTo>
                  <a:lnTo>
                    <a:pt x="244" y="0"/>
                  </a:lnTo>
                  <a:close/>
                  <a:moveTo>
                    <a:pt x="224" y="0"/>
                  </a:moveTo>
                  <a:lnTo>
                    <a:pt x="209" y="0"/>
                  </a:lnTo>
                  <a:lnTo>
                    <a:pt x="209" y="5"/>
                  </a:lnTo>
                  <a:lnTo>
                    <a:pt x="224" y="5"/>
                  </a:lnTo>
                  <a:lnTo>
                    <a:pt x="224" y="0"/>
                  </a:lnTo>
                  <a:close/>
                  <a:moveTo>
                    <a:pt x="204" y="0"/>
                  </a:moveTo>
                  <a:lnTo>
                    <a:pt x="190" y="0"/>
                  </a:lnTo>
                  <a:lnTo>
                    <a:pt x="190" y="5"/>
                  </a:lnTo>
                  <a:lnTo>
                    <a:pt x="204" y="5"/>
                  </a:lnTo>
                  <a:lnTo>
                    <a:pt x="204" y="0"/>
                  </a:lnTo>
                  <a:close/>
                  <a:moveTo>
                    <a:pt x="185" y="0"/>
                  </a:moveTo>
                  <a:lnTo>
                    <a:pt x="170" y="0"/>
                  </a:lnTo>
                  <a:lnTo>
                    <a:pt x="170" y="5"/>
                  </a:lnTo>
                  <a:lnTo>
                    <a:pt x="185" y="5"/>
                  </a:lnTo>
                  <a:lnTo>
                    <a:pt x="185" y="0"/>
                  </a:lnTo>
                  <a:close/>
                  <a:moveTo>
                    <a:pt x="165" y="0"/>
                  </a:moveTo>
                  <a:lnTo>
                    <a:pt x="150" y="0"/>
                  </a:lnTo>
                  <a:lnTo>
                    <a:pt x="150" y="5"/>
                  </a:lnTo>
                  <a:lnTo>
                    <a:pt x="165" y="5"/>
                  </a:lnTo>
                  <a:lnTo>
                    <a:pt x="165" y="0"/>
                  </a:lnTo>
                  <a:close/>
                  <a:moveTo>
                    <a:pt x="145" y="0"/>
                  </a:moveTo>
                  <a:lnTo>
                    <a:pt x="130" y="0"/>
                  </a:lnTo>
                  <a:lnTo>
                    <a:pt x="130" y="5"/>
                  </a:lnTo>
                  <a:lnTo>
                    <a:pt x="145" y="5"/>
                  </a:lnTo>
                  <a:lnTo>
                    <a:pt x="145" y="0"/>
                  </a:lnTo>
                  <a:close/>
                  <a:moveTo>
                    <a:pt x="125" y="0"/>
                  </a:moveTo>
                  <a:lnTo>
                    <a:pt x="111" y="0"/>
                  </a:lnTo>
                  <a:lnTo>
                    <a:pt x="111" y="5"/>
                  </a:lnTo>
                  <a:lnTo>
                    <a:pt x="125" y="5"/>
                  </a:lnTo>
                  <a:lnTo>
                    <a:pt x="125" y="0"/>
                  </a:lnTo>
                  <a:close/>
                  <a:moveTo>
                    <a:pt x="106" y="0"/>
                  </a:moveTo>
                  <a:lnTo>
                    <a:pt x="91" y="0"/>
                  </a:lnTo>
                  <a:lnTo>
                    <a:pt x="91" y="5"/>
                  </a:lnTo>
                  <a:lnTo>
                    <a:pt x="106" y="5"/>
                  </a:lnTo>
                  <a:lnTo>
                    <a:pt x="106" y="0"/>
                  </a:lnTo>
                  <a:close/>
                  <a:moveTo>
                    <a:pt x="86" y="0"/>
                  </a:moveTo>
                  <a:lnTo>
                    <a:pt x="71" y="0"/>
                  </a:lnTo>
                  <a:lnTo>
                    <a:pt x="71" y="5"/>
                  </a:lnTo>
                  <a:lnTo>
                    <a:pt x="86" y="5"/>
                  </a:lnTo>
                  <a:lnTo>
                    <a:pt x="86" y="0"/>
                  </a:lnTo>
                  <a:close/>
                  <a:moveTo>
                    <a:pt x="66" y="0"/>
                  </a:moveTo>
                  <a:lnTo>
                    <a:pt x="51" y="0"/>
                  </a:lnTo>
                  <a:lnTo>
                    <a:pt x="51" y="5"/>
                  </a:lnTo>
                  <a:lnTo>
                    <a:pt x="66" y="5"/>
                  </a:lnTo>
                  <a:lnTo>
                    <a:pt x="66" y="0"/>
                  </a:lnTo>
                  <a:close/>
                  <a:moveTo>
                    <a:pt x="46" y="0"/>
                  </a:moveTo>
                  <a:lnTo>
                    <a:pt x="31" y="0"/>
                  </a:lnTo>
                  <a:lnTo>
                    <a:pt x="31" y="5"/>
                  </a:lnTo>
                  <a:lnTo>
                    <a:pt x="46" y="5"/>
                  </a:lnTo>
                  <a:lnTo>
                    <a:pt x="46" y="0"/>
                  </a:lnTo>
                  <a:close/>
                  <a:moveTo>
                    <a:pt x="26" y="0"/>
                  </a:moveTo>
                  <a:lnTo>
                    <a:pt x="12" y="0"/>
                  </a:lnTo>
                  <a:lnTo>
                    <a:pt x="12" y="5"/>
                  </a:lnTo>
                  <a:lnTo>
                    <a:pt x="26" y="5"/>
                  </a:lnTo>
                  <a:lnTo>
                    <a:pt x="26" y="0"/>
                  </a:lnTo>
                  <a:close/>
                  <a:moveTo>
                    <a:pt x="7" y="0"/>
                  </a:moveTo>
                  <a:lnTo>
                    <a:pt x="0" y="0"/>
                  </a:lnTo>
                  <a:lnTo>
                    <a:pt x="0" y="5"/>
                  </a:lnTo>
                  <a:lnTo>
                    <a:pt x="7" y="5"/>
                  </a:lnTo>
                  <a:lnTo>
                    <a:pt x="7" y="0"/>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AT" dirty="0"/>
            </a:p>
          </p:txBody>
        </p:sp>
        <p:sp>
          <p:nvSpPr>
            <p:cNvPr id="57" name="Freeform 54"/>
            <p:cNvSpPr>
              <a:spLocks noEditPoints="1"/>
            </p:cNvSpPr>
            <p:nvPr/>
          </p:nvSpPr>
          <p:spPr bwMode="auto">
            <a:xfrm>
              <a:off x="4128" y="1515"/>
              <a:ext cx="2029" cy="5"/>
            </a:xfrm>
            <a:custGeom>
              <a:avLst/>
              <a:gdLst>
                <a:gd name="T0" fmla="*/ 2009 w 2029"/>
                <a:gd name="T1" fmla="*/ 5 h 5"/>
                <a:gd name="T2" fmla="*/ 1955 w 2029"/>
                <a:gd name="T3" fmla="*/ 5 h 5"/>
                <a:gd name="T4" fmla="*/ 1915 w 2029"/>
                <a:gd name="T5" fmla="*/ 0 h 5"/>
                <a:gd name="T6" fmla="*/ 1890 w 2029"/>
                <a:gd name="T7" fmla="*/ 0 h 5"/>
                <a:gd name="T8" fmla="*/ 1870 w 2029"/>
                <a:gd name="T9" fmla="*/ 0 h 5"/>
                <a:gd name="T10" fmla="*/ 1831 w 2029"/>
                <a:gd name="T11" fmla="*/ 5 h 5"/>
                <a:gd name="T12" fmla="*/ 1777 w 2029"/>
                <a:gd name="T13" fmla="*/ 5 h 5"/>
                <a:gd name="T14" fmla="*/ 1737 w 2029"/>
                <a:gd name="T15" fmla="*/ 0 h 5"/>
                <a:gd name="T16" fmla="*/ 1712 w 2029"/>
                <a:gd name="T17" fmla="*/ 0 h 5"/>
                <a:gd name="T18" fmla="*/ 1692 w 2029"/>
                <a:gd name="T19" fmla="*/ 0 h 5"/>
                <a:gd name="T20" fmla="*/ 1653 w 2029"/>
                <a:gd name="T21" fmla="*/ 5 h 5"/>
                <a:gd name="T22" fmla="*/ 1599 w 2029"/>
                <a:gd name="T23" fmla="*/ 5 h 5"/>
                <a:gd name="T24" fmla="*/ 1559 w 2029"/>
                <a:gd name="T25" fmla="*/ 0 h 5"/>
                <a:gd name="T26" fmla="*/ 1534 w 2029"/>
                <a:gd name="T27" fmla="*/ 0 h 5"/>
                <a:gd name="T28" fmla="*/ 1514 w 2029"/>
                <a:gd name="T29" fmla="*/ 0 h 5"/>
                <a:gd name="T30" fmla="*/ 1475 w 2029"/>
                <a:gd name="T31" fmla="*/ 5 h 5"/>
                <a:gd name="T32" fmla="*/ 1421 w 2029"/>
                <a:gd name="T33" fmla="*/ 5 h 5"/>
                <a:gd name="T34" fmla="*/ 1381 w 2029"/>
                <a:gd name="T35" fmla="*/ 0 h 5"/>
                <a:gd name="T36" fmla="*/ 1356 w 2029"/>
                <a:gd name="T37" fmla="*/ 0 h 5"/>
                <a:gd name="T38" fmla="*/ 1337 w 2029"/>
                <a:gd name="T39" fmla="*/ 0 h 5"/>
                <a:gd name="T40" fmla="*/ 1297 w 2029"/>
                <a:gd name="T41" fmla="*/ 5 h 5"/>
                <a:gd name="T42" fmla="*/ 1243 w 2029"/>
                <a:gd name="T43" fmla="*/ 5 h 5"/>
                <a:gd name="T44" fmla="*/ 1203 w 2029"/>
                <a:gd name="T45" fmla="*/ 0 h 5"/>
                <a:gd name="T46" fmla="*/ 1178 w 2029"/>
                <a:gd name="T47" fmla="*/ 0 h 5"/>
                <a:gd name="T48" fmla="*/ 1159 w 2029"/>
                <a:gd name="T49" fmla="*/ 0 h 5"/>
                <a:gd name="T50" fmla="*/ 1119 w 2029"/>
                <a:gd name="T51" fmla="*/ 5 h 5"/>
                <a:gd name="T52" fmla="*/ 1065 w 2029"/>
                <a:gd name="T53" fmla="*/ 5 h 5"/>
                <a:gd name="T54" fmla="*/ 1025 w 2029"/>
                <a:gd name="T55" fmla="*/ 0 h 5"/>
                <a:gd name="T56" fmla="*/ 1000 w 2029"/>
                <a:gd name="T57" fmla="*/ 0 h 5"/>
                <a:gd name="T58" fmla="*/ 981 w 2029"/>
                <a:gd name="T59" fmla="*/ 0 h 5"/>
                <a:gd name="T60" fmla="*/ 941 w 2029"/>
                <a:gd name="T61" fmla="*/ 5 h 5"/>
                <a:gd name="T62" fmla="*/ 887 w 2029"/>
                <a:gd name="T63" fmla="*/ 5 h 5"/>
                <a:gd name="T64" fmla="*/ 847 w 2029"/>
                <a:gd name="T65" fmla="*/ 0 h 5"/>
                <a:gd name="T66" fmla="*/ 822 w 2029"/>
                <a:gd name="T67" fmla="*/ 0 h 5"/>
                <a:gd name="T68" fmla="*/ 803 w 2029"/>
                <a:gd name="T69" fmla="*/ 0 h 5"/>
                <a:gd name="T70" fmla="*/ 763 w 2029"/>
                <a:gd name="T71" fmla="*/ 5 h 5"/>
                <a:gd name="T72" fmla="*/ 709 w 2029"/>
                <a:gd name="T73" fmla="*/ 5 h 5"/>
                <a:gd name="T74" fmla="*/ 669 w 2029"/>
                <a:gd name="T75" fmla="*/ 0 h 5"/>
                <a:gd name="T76" fmla="*/ 644 w 2029"/>
                <a:gd name="T77" fmla="*/ 0 h 5"/>
                <a:gd name="T78" fmla="*/ 625 w 2029"/>
                <a:gd name="T79" fmla="*/ 0 h 5"/>
                <a:gd name="T80" fmla="*/ 585 w 2029"/>
                <a:gd name="T81" fmla="*/ 5 h 5"/>
                <a:gd name="T82" fmla="*/ 531 w 2029"/>
                <a:gd name="T83" fmla="*/ 5 h 5"/>
                <a:gd name="T84" fmla="*/ 491 w 2029"/>
                <a:gd name="T85" fmla="*/ 0 h 5"/>
                <a:gd name="T86" fmla="*/ 466 w 2029"/>
                <a:gd name="T87" fmla="*/ 0 h 5"/>
                <a:gd name="T88" fmla="*/ 447 w 2029"/>
                <a:gd name="T89" fmla="*/ 0 h 5"/>
                <a:gd name="T90" fmla="*/ 407 w 2029"/>
                <a:gd name="T91" fmla="*/ 5 h 5"/>
                <a:gd name="T92" fmla="*/ 353 w 2029"/>
                <a:gd name="T93" fmla="*/ 5 h 5"/>
                <a:gd name="T94" fmla="*/ 313 w 2029"/>
                <a:gd name="T95" fmla="*/ 0 h 5"/>
                <a:gd name="T96" fmla="*/ 288 w 2029"/>
                <a:gd name="T97" fmla="*/ 0 h 5"/>
                <a:gd name="T98" fmla="*/ 269 w 2029"/>
                <a:gd name="T99" fmla="*/ 0 h 5"/>
                <a:gd name="T100" fmla="*/ 229 w 2029"/>
                <a:gd name="T101" fmla="*/ 5 h 5"/>
                <a:gd name="T102" fmla="*/ 175 w 2029"/>
                <a:gd name="T103" fmla="*/ 5 h 5"/>
                <a:gd name="T104" fmla="*/ 135 w 2029"/>
                <a:gd name="T105" fmla="*/ 0 h 5"/>
                <a:gd name="T106" fmla="*/ 110 w 2029"/>
                <a:gd name="T107" fmla="*/ 0 h 5"/>
                <a:gd name="T108" fmla="*/ 91 w 2029"/>
                <a:gd name="T109" fmla="*/ 0 h 5"/>
                <a:gd name="T110" fmla="*/ 51 w 2029"/>
                <a:gd name="T111" fmla="*/ 5 h 5"/>
                <a:gd name="T112" fmla="*/ 0 w 2029"/>
                <a:gd name="T113" fmla="*/ 5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29" h="5">
                  <a:moveTo>
                    <a:pt x="2029" y="0"/>
                  </a:moveTo>
                  <a:lnTo>
                    <a:pt x="2014" y="0"/>
                  </a:lnTo>
                  <a:lnTo>
                    <a:pt x="2014" y="5"/>
                  </a:lnTo>
                  <a:lnTo>
                    <a:pt x="2029" y="5"/>
                  </a:lnTo>
                  <a:lnTo>
                    <a:pt x="2029" y="0"/>
                  </a:lnTo>
                  <a:close/>
                  <a:moveTo>
                    <a:pt x="2009" y="0"/>
                  </a:moveTo>
                  <a:lnTo>
                    <a:pt x="1994" y="0"/>
                  </a:lnTo>
                  <a:lnTo>
                    <a:pt x="1994" y="5"/>
                  </a:lnTo>
                  <a:lnTo>
                    <a:pt x="2009" y="5"/>
                  </a:lnTo>
                  <a:lnTo>
                    <a:pt x="2009" y="0"/>
                  </a:lnTo>
                  <a:close/>
                  <a:moveTo>
                    <a:pt x="1989" y="0"/>
                  </a:moveTo>
                  <a:lnTo>
                    <a:pt x="1974" y="0"/>
                  </a:lnTo>
                  <a:lnTo>
                    <a:pt x="1974" y="5"/>
                  </a:lnTo>
                  <a:lnTo>
                    <a:pt x="1989" y="5"/>
                  </a:lnTo>
                  <a:lnTo>
                    <a:pt x="1989" y="0"/>
                  </a:lnTo>
                  <a:close/>
                  <a:moveTo>
                    <a:pt x="1969" y="0"/>
                  </a:moveTo>
                  <a:lnTo>
                    <a:pt x="1955" y="0"/>
                  </a:lnTo>
                  <a:lnTo>
                    <a:pt x="1955" y="5"/>
                  </a:lnTo>
                  <a:lnTo>
                    <a:pt x="1969" y="5"/>
                  </a:lnTo>
                  <a:lnTo>
                    <a:pt x="1969" y="0"/>
                  </a:lnTo>
                  <a:close/>
                  <a:moveTo>
                    <a:pt x="1950" y="0"/>
                  </a:moveTo>
                  <a:lnTo>
                    <a:pt x="1935" y="0"/>
                  </a:lnTo>
                  <a:lnTo>
                    <a:pt x="1935" y="5"/>
                  </a:lnTo>
                  <a:lnTo>
                    <a:pt x="1950" y="5"/>
                  </a:lnTo>
                  <a:lnTo>
                    <a:pt x="1950" y="0"/>
                  </a:lnTo>
                  <a:close/>
                  <a:moveTo>
                    <a:pt x="1930" y="0"/>
                  </a:moveTo>
                  <a:lnTo>
                    <a:pt x="1915" y="0"/>
                  </a:lnTo>
                  <a:lnTo>
                    <a:pt x="1915" y="5"/>
                  </a:lnTo>
                  <a:lnTo>
                    <a:pt x="1930" y="5"/>
                  </a:lnTo>
                  <a:lnTo>
                    <a:pt x="1930" y="0"/>
                  </a:lnTo>
                  <a:close/>
                  <a:moveTo>
                    <a:pt x="1910" y="0"/>
                  </a:moveTo>
                  <a:lnTo>
                    <a:pt x="1895" y="0"/>
                  </a:lnTo>
                  <a:lnTo>
                    <a:pt x="1895" y="5"/>
                  </a:lnTo>
                  <a:lnTo>
                    <a:pt x="1910" y="5"/>
                  </a:lnTo>
                  <a:lnTo>
                    <a:pt x="1910" y="0"/>
                  </a:lnTo>
                  <a:close/>
                  <a:moveTo>
                    <a:pt x="1890" y="0"/>
                  </a:moveTo>
                  <a:lnTo>
                    <a:pt x="1875" y="0"/>
                  </a:lnTo>
                  <a:lnTo>
                    <a:pt x="1875" y="5"/>
                  </a:lnTo>
                  <a:lnTo>
                    <a:pt x="1890" y="5"/>
                  </a:lnTo>
                  <a:lnTo>
                    <a:pt x="1890" y="0"/>
                  </a:lnTo>
                  <a:close/>
                  <a:moveTo>
                    <a:pt x="1870" y="0"/>
                  </a:moveTo>
                  <a:lnTo>
                    <a:pt x="1856" y="0"/>
                  </a:lnTo>
                  <a:lnTo>
                    <a:pt x="1856" y="5"/>
                  </a:lnTo>
                  <a:lnTo>
                    <a:pt x="1870" y="5"/>
                  </a:lnTo>
                  <a:lnTo>
                    <a:pt x="1870" y="0"/>
                  </a:lnTo>
                  <a:close/>
                  <a:moveTo>
                    <a:pt x="1851" y="0"/>
                  </a:moveTo>
                  <a:lnTo>
                    <a:pt x="1836" y="0"/>
                  </a:lnTo>
                  <a:lnTo>
                    <a:pt x="1836" y="5"/>
                  </a:lnTo>
                  <a:lnTo>
                    <a:pt x="1851" y="5"/>
                  </a:lnTo>
                  <a:lnTo>
                    <a:pt x="1851" y="0"/>
                  </a:lnTo>
                  <a:close/>
                  <a:moveTo>
                    <a:pt x="1831" y="0"/>
                  </a:moveTo>
                  <a:lnTo>
                    <a:pt x="1816" y="0"/>
                  </a:lnTo>
                  <a:lnTo>
                    <a:pt x="1816" y="5"/>
                  </a:lnTo>
                  <a:lnTo>
                    <a:pt x="1831" y="5"/>
                  </a:lnTo>
                  <a:lnTo>
                    <a:pt x="1831" y="0"/>
                  </a:lnTo>
                  <a:close/>
                  <a:moveTo>
                    <a:pt x="1811" y="0"/>
                  </a:moveTo>
                  <a:lnTo>
                    <a:pt x="1796" y="0"/>
                  </a:lnTo>
                  <a:lnTo>
                    <a:pt x="1796" y="5"/>
                  </a:lnTo>
                  <a:lnTo>
                    <a:pt x="1811" y="5"/>
                  </a:lnTo>
                  <a:lnTo>
                    <a:pt x="1811" y="0"/>
                  </a:lnTo>
                  <a:close/>
                  <a:moveTo>
                    <a:pt x="1791" y="0"/>
                  </a:moveTo>
                  <a:lnTo>
                    <a:pt x="1777" y="0"/>
                  </a:lnTo>
                  <a:lnTo>
                    <a:pt x="1777" y="5"/>
                  </a:lnTo>
                  <a:lnTo>
                    <a:pt x="1791" y="5"/>
                  </a:lnTo>
                  <a:lnTo>
                    <a:pt x="1791" y="0"/>
                  </a:lnTo>
                  <a:close/>
                  <a:moveTo>
                    <a:pt x="1772" y="0"/>
                  </a:moveTo>
                  <a:lnTo>
                    <a:pt x="1757" y="0"/>
                  </a:lnTo>
                  <a:lnTo>
                    <a:pt x="1757" y="5"/>
                  </a:lnTo>
                  <a:lnTo>
                    <a:pt x="1772" y="5"/>
                  </a:lnTo>
                  <a:lnTo>
                    <a:pt x="1772" y="0"/>
                  </a:lnTo>
                  <a:close/>
                  <a:moveTo>
                    <a:pt x="1752" y="0"/>
                  </a:moveTo>
                  <a:lnTo>
                    <a:pt x="1737" y="0"/>
                  </a:lnTo>
                  <a:lnTo>
                    <a:pt x="1737" y="5"/>
                  </a:lnTo>
                  <a:lnTo>
                    <a:pt x="1752" y="5"/>
                  </a:lnTo>
                  <a:lnTo>
                    <a:pt x="1752" y="0"/>
                  </a:lnTo>
                  <a:close/>
                  <a:moveTo>
                    <a:pt x="1732" y="0"/>
                  </a:moveTo>
                  <a:lnTo>
                    <a:pt x="1717" y="0"/>
                  </a:lnTo>
                  <a:lnTo>
                    <a:pt x="1717" y="5"/>
                  </a:lnTo>
                  <a:lnTo>
                    <a:pt x="1732" y="5"/>
                  </a:lnTo>
                  <a:lnTo>
                    <a:pt x="1732" y="0"/>
                  </a:lnTo>
                  <a:close/>
                  <a:moveTo>
                    <a:pt x="1712" y="0"/>
                  </a:moveTo>
                  <a:lnTo>
                    <a:pt x="1697" y="0"/>
                  </a:lnTo>
                  <a:lnTo>
                    <a:pt x="1697" y="5"/>
                  </a:lnTo>
                  <a:lnTo>
                    <a:pt x="1712" y="5"/>
                  </a:lnTo>
                  <a:lnTo>
                    <a:pt x="1712" y="0"/>
                  </a:lnTo>
                  <a:close/>
                  <a:moveTo>
                    <a:pt x="1692" y="0"/>
                  </a:moveTo>
                  <a:lnTo>
                    <a:pt x="1678" y="0"/>
                  </a:lnTo>
                  <a:lnTo>
                    <a:pt x="1678" y="5"/>
                  </a:lnTo>
                  <a:lnTo>
                    <a:pt x="1692" y="5"/>
                  </a:lnTo>
                  <a:lnTo>
                    <a:pt x="1692" y="0"/>
                  </a:lnTo>
                  <a:close/>
                  <a:moveTo>
                    <a:pt x="1673" y="0"/>
                  </a:moveTo>
                  <a:lnTo>
                    <a:pt x="1658" y="0"/>
                  </a:lnTo>
                  <a:lnTo>
                    <a:pt x="1658" y="5"/>
                  </a:lnTo>
                  <a:lnTo>
                    <a:pt x="1673" y="5"/>
                  </a:lnTo>
                  <a:lnTo>
                    <a:pt x="1673" y="0"/>
                  </a:lnTo>
                  <a:close/>
                  <a:moveTo>
                    <a:pt x="1653" y="0"/>
                  </a:moveTo>
                  <a:lnTo>
                    <a:pt x="1638" y="0"/>
                  </a:lnTo>
                  <a:lnTo>
                    <a:pt x="1638" y="5"/>
                  </a:lnTo>
                  <a:lnTo>
                    <a:pt x="1653" y="5"/>
                  </a:lnTo>
                  <a:lnTo>
                    <a:pt x="1653" y="0"/>
                  </a:lnTo>
                  <a:close/>
                  <a:moveTo>
                    <a:pt x="1633" y="0"/>
                  </a:moveTo>
                  <a:lnTo>
                    <a:pt x="1618" y="0"/>
                  </a:lnTo>
                  <a:lnTo>
                    <a:pt x="1618" y="5"/>
                  </a:lnTo>
                  <a:lnTo>
                    <a:pt x="1633" y="5"/>
                  </a:lnTo>
                  <a:lnTo>
                    <a:pt x="1633" y="0"/>
                  </a:lnTo>
                  <a:close/>
                  <a:moveTo>
                    <a:pt x="1613" y="0"/>
                  </a:moveTo>
                  <a:lnTo>
                    <a:pt x="1599" y="0"/>
                  </a:lnTo>
                  <a:lnTo>
                    <a:pt x="1599" y="5"/>
                  </a:lnTo>
                  <a:lnTo>
                    <a:pt x="1613" y="5"/>
                  </a:lnTo>
                  <a:lnTo>
                    <a:pt x="1613" y="0"/>
                  </a:lnTo>
                  <a:close/>
                  <a:moveTo>
                    <a:pt x="1594" y="0"/>
                  </a:moveTo>
                  <a:lnTo>
                    <a:pt x="1579" y="0"/>
                  </a:lnTo>
                  <a:lnTo>
                    <a:pt x="1579" y="5"/>
                  </a:lnTo>
                  <a:lnTo>
                    <a:pt x="1594" y="5"/>
                  </a:lnTo>
                  <a:lnTo>
                    <a:pt x="1594" y="0"/>
                  </a:lnTo>
                  <a:close/>
                  <a:moveTo>
                    <a:pt x="1574" y="0"/>
                  </a:moveTo>
                  <a:lnTo>
                    <a:pt x="1559" y="0"/>
                  </a:lnTo>
                  <a:lnTo>
                    <a:pt x="1559" y="5"/>
                  </a:lnTo>
                  <a:lnTo>
                    <a:pt x="1574" y="5"/>
                  </a:lnTo>
                  <a:lnTo>
                    <a:pt x="1574" y="0"/>
                  </a:lnTo>
                  <a:close/>
                  <a:moveTo>
                    <a:pt x="1554" y="0"/>
                  </a:moveTo>
                  <a:lnTo>
                    <a:pt x="1539" y="0"/>
                  </a:lnTo>
                  <a:lnTo>
                    <a:pt x="1539" y="5"/>
                  </a:lnTo>
                  <a:lnTo>
                    <a:pt x="1554" y="5"/>
                  </a:lnTo>
                  <a:lnTo>
                    <a:pt x="1554" y="0"/>
                  </a:lnTo>
                  <a:close/>
                  <a:moveTo>
                    <a:pt x="1534" y="0"/>
                  </a:moveTo>
                  <a:lnTo>
                    <a:pt x="1519" y="0"/>
                  </a:lnTo>
                  <a:lnTo>
                    <a:pt x="1519" y="5"/>
                  </a:lnTo>
                  <a:lnTo>
                    <a:pt x="1534" y="5"/>
                  </a:lnTo>
                  <a:lnTo>
                    <a:pt x="1534" y="0"/>
                  </a:lnTo>
                  <a:close/>
                  <a:moveTo>
                    <a:pt x="1514" y="0"/>
                  </a:moveTo>
                  <a:lnTo>
                    <a:pt x="1500" y="0"/>
                  </a:lnTo>
                  <a:lnTo>
                    <a:pt x="1500" y="5"/>
                  </a:lnTo>
                  <a:lnTo>
                    <a:pt x="1514" y="5"/>
                  </a:lnTo>
                  <a:lnTo>
                    <a:pt x="1514" y="0"/>
                  </a:lnTo>
                  <a:close/>
                  <a:moveTo>
                    <a:pt x="1495" y="0"/>
                  </a:moveTo>
                  <a:lnTo>
                    <a:pt x="1480" y="0"/>
                  </a:lnTo>
                  <a:lnTo>
                    <a:pt x="1480" y="5"/>
                  </a:lnTo>
                  <a:lnTo>
                    <a:pt x="1495" y="5"/>
                  </a:lnTo>
                  <a:lnTo>
                    <a:pt x="1495" y="0"/>
                  </a:lnTo>
                  <a:close/>
                  <a:moveTo>
                    <a:pt x="1475" y="0"/>
                  </a:moveTo>
                  <a:lnTo>
                    <a:pt x="1460" y="0"/>
                  </a:lnTo>
                  <a:lnTo>
                    <a:pt x="1460" y="5"/>
                  </a:lnTo>
                  <a:lnTo>
                    <a:pt x="1475" y="5"/>
                  </a:lnTo>
                  <a:lnTo>
                    <a:pt x="1475" y="0"/>
                  </a:lnTo>
                  <a:close/>
                  <a:moveTo>
                    <a:pt x="1455" y="0"/>
                  </a:moveTo>
                  <a:lnTo>
                    <a:pt x="1440" y="0"/>
                  </a:lnTo>
                  <a:lnTo>
                    <a:pt x="1440" y="5"/>
                  </a:lnTo>
                  <a:lnTo>
                    <a:pt x="1455" y="5"/>
                  </a:lnTo>
                  <a:lnTo>
                    <a:pt x="1455" y="0"/>
                  </a:lnTo>
                  <a:close/>
                  <a:moveTo>
                    <a:pt x="1435" y="0"/>
                  </a:moveTo>
                  <a:lnTo>
                    <a:pt x="1421" y="0"/>
                  </a:lnTo>
                  <a:lnTo>
                    <a:pt x="1421" y="5"/>
                  </a:lnTo>
                  <a:lnTo>
                    <a:pt x="1435" y="5"/>
                  </a:lnTo>
                  <a:lnTo>
                    <a:pt x="1435" y="0"/>
                  </a:lnTo>
                  <a:close/>
                  <a:moveTo>
                    <a:pt x="1416" y="0"/>
                  </a:moveTo>
                  <a:lnTo>
                    <a:pt x="1401" y="0"/>
                  </a:lnTo>
                  <a:lnTo>
                    <a:pt x="1401" y="5"/>
                  </a:lnTo>
                  <a:lnTo>
                    <a:pt x="1416" y="5"/>
                  </a:lnTo>
                  <a:lnTo>
                    <a:pt x="1416" y="0"/>
                  </a:lnTo>
                  <a:close/>
                  <a:moveTo>
                    <a:pt x="1396" y="0"/>
                  </a:moveTo>
                  <a:lnTo>
                    <a:pt x="1381" y="0"/>
                  </a:lnTo>
                  <a:lnTo>
                    <a:pt x="1381" y="5"/>
                  </a:lnTo>
                  <a:lnTo>
                    <a:pt x="1396" y="5"/>
                  </a:lnTo>
                  <a:lnTo>
                    <a:pt x="1396" y="0"/>
                  </a:lnTo>
                  <a:close/>
                  <a:moveTo>
                    <a:pt x="1376" y="0"/>
                  </a:moveTo>
                  <a:lnTo>
                    <a:pt x="1361" y="0"/>
                  </a:lnTo>
                  <a:lnTo>
                    <a:pt x="1361" y="5"/>
                  </a:lnTo>
                  <a:lnTo>
                    <a:pt x="1376" y="5"/>
                  </a:lnTo>
                  <a:lnTo>
                    <a:pt x="1376" y="0"/>
                  </a:lnTo>
                  <a:close/>
                  <a:moveTo>
                    <a:pt x="1356" y="0"/>
                  </a:moveTo>
                  <a:lnTo>
                    <a:pt x="1341" y="0"/>
                  </a:lnTo>
                  <a:lnTo>
                    <a:pt x="1341" y="5"/>
                  </a:lnTo>
                  <a:lnTo>
                    <a:pt x="1356" y="5"/>
                  </a:lnTo>
                  <a:lnTo>
                    <a:pt x="1356" y="0"/>
                  </a:lnTo>
                  <a:close/>
                  <a:moveTo>
                    <a:pt x="1337" y="0"/>
                  </a:moveTo>
                  <a:lnTo>
                    <a:pt x="1322" y="0"/>
                  </a:lnTo>
                  <a:lnTo>
                    <a:pt x="1322" y="5"/>
                  </a:lnTo>
                  <a:lnTo>
                    <a:pt x="1337" y="5"/>
                  </a:lnTo>
                  <a:lnTo>
                    <a:pt x="1337" y="0"/>
                  </a:lnTo>
                  <a:close/>
                  <a:moveTo>
                    <a:pt x="1317" y="0"/>
                  </a:moveTo>
                  <a:lnTo>
                    <a:pt x="1302" y="0"/>
                  </a:lnTo>
                  <a:lnTo>
                    <a:pt x="1302" y="5"/>
                  </a:lnTo>
                  <a:lnTo>
                    <a:pt x="1317" y="5"/>
                  </a:lnTo>
                  <a:lnTo>
                    <a:pt x="1317" y="0"/>
                  </a:lnTo>
                  <a:close/>
                  <a:moveTo>
                    <a:pt x="1297" y="0"/>
                  </a:moveTo>
                  <a:lnTo>
                    <a:pt x="1282" y="0"/>
                  </a:lnTo>
                  <a:lnTo>
                    <a:pt x="1282" y="5"/>
                  </a:lnTo>
                  <a:lnTo>
                    <a:pt x="1297" y="5"/>
                  </a:lnTo>
                  <a:lnTo>
                    <a:pt x="1297" y="0"/>
                  </a:lnTo>
                  <a:close/>
                  <a:moveTo>
                    <a:pt x="1277" y="0"/>
                  </a:moveTo>
                  <a:lnTo>
                    <a:pt x="1262" y="0"/>
                  </a:lnTo>
                  <a:lnTo>
                    <a:pt x="1262" y="5"/>
                  </a:lnTo>
                  <a:lnTo>
                    <a:pt x="1277" y="5"/>
                  </a:lnTo>
                  <a:lnTo>
                    <a:pt x="1277" y="0"/>
                  </a:lnTo>
                  <a:close/>
                  <a:moveTo>
                    <a:pt x="1257" y="0"/>
                  </a:moveTo>
                  <a:lnTo>
                    <a:pt x="1243" y="0"/>
                  </a:lnTo>
                  <a:lnTo>
                    <a:pt x="1243" y="5"/>
                  </a:lnTo>
                  <a:lnTo>
                    <a:pt x="1257" y="5"/>
                  </a:lnTo>
                  <a:lnTo>
                    <a:pt x="1257" y="0"/>
                  </a:lnTo>
                  <a:close/>
                  <a:moveTo>
                    <a:pt x="1238" y="0"/>
                  </a:moveTo>
                  <a:lnTo>
                    <a:pt x="1223" y="0"/>
                  </a:lnTo>
                  <a:lnTo>
                    <a:pt x="1223" y="5"/>
                  </a:lnTo>
                  <a:lnTo>
                    <a:pt x="1238" y="5"/>
                  </a:lnTo>
                  <a:lnTo>
                    <a:pt x="1238" y="0"/>
                  </a:lnTo>
                  <a:close/>
                  <a:moveTo>
                    <a:pt x="1218" y="0"/>
                  </a:moveTo>
                  <a:lnTo>
                    <a:pt x="1203" y="0"/>
                  </a:lnTo>
                  <a:lnTo>
                    <a:pt x="1203" y="5"/>
                  </a:lnTo>
                  <a:lnTo>
                    <a:pt x="1218" y="5"/>
                  </a:lnTo>
                  <a:lnTo>
                    <a:pt x="1218" y="0"/>
                  </a:lnTo>
                  <a:close/>
                  <a:moveTo>
                    <a:pt x="1198" y="0"/>
                  </a:moveTo>
                  <a:lnTo>
                    <a:pt x="1183" y="0"/>
                  </a:lnTo>
                  <a:lnTo>
                    <a:pt x="1183" y="5"/>
                  </a:lnTo>
                  <a:lnTo>
                    <a:pt x="1198" y="5"/>
                  </a:lnTo>
                  <a:lnTo>
                    <a:pt x="1198" y="0"/>
                  </a:lnTo>
                  <a:close/>
                  <a:moveTo>
                    <a:pt x="1178" y="0"/>
                  </a:moveTo>
                  <a:lnTo>
                    <a:pt x="1163" y="0"/>
                  </a:lnTo>
                  <a:lnTo>
                    <a:pt x="1163" y="5"/>
                  </a:lnTo>
                  <a:lnTo>
                    <a:pt x="1178" y="5"/>
                  </a:lnTo>
                  <a:lnTo>
                    <a:pt x="1178" y="0"/>
                  </a:lnTo>
                  <a:close/>
                  <a:moveTo>
                    <a:pt x="1159" y="0"/>
                  </a:moveTo>
                  <a:lnTo>
                    <a:pt x="1144" y="0"/>
                  </a:lnTo>
                  <a:lnTo>
                    <a:pt x="1144" y="5"/>
                  </a:lnTo>
                  <a:lnTo>
                    <a:pt x="1159" y="5"/>
                  </a:lnTo>
                  <a:lnTo>
                    <a:pt x="1159" y="0"/>
                  </a:lnTo>
                  <a:close/>
                  <a:moveTo>
                    <a:pt x="1139" y="0"/>
                  </a:moveTo>
                  <a:lnTo>
                    <a:pt x="1124" y="0"/>
                  </a:lnTo>
                  <a:lnTo>
                    <a:pt x="1124" y="5"/>
                  </a:lnTo>
                  <a:lnTo>
                    <a:pt x="1139" y="5"/>
                  </a:lnTo>
                  <a:lnTo>
                    <a:pt x="1139" y="0"/>
                  </a:lnTo>
                  <a:close/>
                  <a:moveTo>
                    <a:pt x="1119" y="0"/>
                  </a:moveTo>
                  <a:lnTo>
                    <a:pt x="1104" y="0"/>
                  </a:lnTo>
                  <a:lnTo>
                    <a:pt x="1104" y="5"/>
                  </a:lnTo>
                  <a:lnTo>
                    <a:pt x="1119" y="5"/>
                  </a:lnTo>
                  <a:lnTo>
                    <a:pt x="1119" y="0"/>
                  </a:lnTo>
                  <a:close/>
                  <a:moveTo>
                    <a:pt x="1099" y="0"/>
                  </a:moveTo>
                  <a:lnTo>
                    <a:pt x="1084" y="0"/>
                  </a:lnTo>
                  <a:lnTo>
                    <a:pt x="1084" y="5"/>
                  </a:lnTo>
                  <a:lnTo>
                    <a:pt x="1099" y="5"/>
                  </a:lnTo>
                  <a:lnTo>
                    <a:pt x="1099" y="0"/>
                  </a:lnTo>
                  <a:close/>
                  <a:moveTo>
                    <a:pt x="1079" y="0"/>
                  </a:moveTo>
                  <a:lnTo>
                    <a:pt x="1065" y="0"/>
                  </a:lnTo>
                  <a:lnTo>
                    <a:pt x="1065" y="5"/>
                  </a:lnTo>
                  <a:lnTo>
                    <a:pt x="1079" y="5"/>
                  </a:lnTo>
                  <a:lnTo>
                    <a:pt x="1079" y="0"/>
                  </a:lnTo>
                  <a:close/>
                  <a:moveTo>
                    <a:pt x="1060" y="0"/>
                  </a:moveTo>
                  <a:lnTo>
                    <a:pt x="1045" y="0"/>
                  </a:lnTo>
                  <a:lnTo>
                    <a:pt x="1045" y="5"/>
                  </a:lnTo>
                  <a:lnTo>
                    <a:pt x="1060" y="5"/>
                  </a:lnTo>
                  <a:lnTo>
                    <a:pt x="1060" y="0"/>
                  </a:lnTo>
                  <a:close/>
                  <a:moveTo>
                    <a:pt x="1040" y="0"/>
                  </a:moveTo>
                  <a:lnTo>
                    <a:pt x="1025" y="0"/>
                  </a:lnTo>
                  <a:lnTo>
                    <a:pt x="1025" y="5"/>
                  </a:lnTo>
                  <a:lnTo>
                    <a:pt x="1040" y="5"/>
                  </a:lnTo>
                  <a:lnTo>
                    <a:pt x="1040" y="0"/>
                  </a:lnTo>
                  <a:close/>
                  <a:moveTo>
                    <a:pt x="1020" y="0"/>
                  </a:moveTo>
                  <a:lnTo>
                    <a:pt x="1005" y="0"/>
                  </a:lnTo>
                  <a:lnTo>
                    <a:pt x="1005" y="5"/>
                  </a:lnTo>
                  <a:lnTo>
                    <a:pt x="1020" y="5"/>
                  </a:lnTo>
                  <a:lnTo>
                    <a:pt x="1020" y="0"/>
                  </a:lnTo>
                  <a:close/>
                  <a:moveTo>
                    <a:pt x="1000" y="0"/>
                  </a:moveTo>
                  <a:lnTo>
                    <a:pt x="985" y="0"/>
                  </a:lnTo>
                  <a:lnTo>
                    <a:pt x="985" y="5"/>
                  </a:lnTo>
                  <a:lnTo>
                    <a:pt x="1000" y="5"/>
                  </a:lnTo>
                  <a:lnTo>
                    <a:pt x="1000" y="0"/>
                  </a:lnTo>
                  <a:close/>
                  <a:moveTo>
                    <a:pt x="981" y="0"/>
                  </a:moveTo>
                  <a:lnTo>
                    <a:pt x="966" y="0"/>
                  </a:lnTo>
                  <a:lnTo>
                    <a:pt x="966" y="5"/>
                  </a:lnTo>
                  <a:lnTo>
                    <a:pt x="981" y="5"/>
                  </a:lnTo>
                  <a:lnTo>
                    <a:pt x="981" y="0"/>
                  </a:lnTo>
                  <a:close/>
                  <a:moveTo>
                    <a:pt x="961" y="0"/>
                  </a:moveTo>
                  <a:lnTo>
                    <a:pt x="946" y="0"/>
                  </a:lnTo>
                  <a:lnTo>
                    <a:pt x="946" y="5"/>
                  </a:lnTo>
                  <a:lnTo>
                    <a:pt x="961" y="5"/>
                  </a:lnTo>
                  <a:lnTo>
                    <a:pt x="961" y="0"/>
                  </a:lnTo>
                  <a:close/>
                  <a:moveTo>
                    <a:pt x="941" y="0"/>
                  </a:moveTo>
                  <a:lnTo>
                    <a:pt x="926" y="0"/>
                  </a:lnTo>
                  <a:lnTo>
                    <a:pt x="926" y="5"/>
                  </a:lnTo>
                  <a:lnTo>
                    <a:pt x="941" y="5"/>
                  </a:lnTo>
                  <a:lnTo>
                    <a:pt x="941" y="0"/>
                  </a:lnTo>
                  <a:close/>
                  <a:moveTo>
                    <a:pt x="921" y="0"/>
                  </a:moveTo>
                  <a:lnTo>
                    <a:pt x="906" y="0"/>
                  </a:lnTo>
                  <a:lnTo>
                    <a:pt x="906" y="5"/>
                  </a:lnTo>
                  <a:lnTo>
                    <a:pt x="921" y="5"/>
                  </a:lnTo>
                  <a:lnTo>
                    <a:pt x="921" y="0"/>
                  </a:lnTo>
                  <a:close/>
                  <a:moveTo>
                    <a:pt x="901" y="0"/>
                  </a:moveTo>
                  <a:lnTo>
                    <a:pt x="887" y="0"/>
                  </a:lnTo>
                  <a:lnTo>
                    <a:pt x="887" y="5"/>
                  </a:lnTo>
                  <a:lnTo>
                    <a:pt x="901" y="5"/>
                  </a:lnTo>
                  <a:lnTo>
                    <a:pt x="901" y="0"/>
                  </a:lnTo>
                  <a:close/>
                  <a:moveTo>
                    <a:pt x="882" y="0"/>
                  </a:moveTo>
                  <a:lnTo>
                    <a:pt x="867" y="0"/>
                  </a:lnTo>
                  <a:lnTo>
                    <a:pt x="867" y="5"/>
                  </a:lnTo>
                  <a:lnTo>
                    <a:pt x="882" y="5"/>
                  </a:lnTo>
                  <a:lnTo>
                    <a:pt x="882" y="0"/>
                  </a:lnTo>
                  <a:close/>
                  <a:moveTo>
                    <a:pt x="862" y="0"/>
                  </a:moveTo>
                  <a:lnTo>
                    <a:pt x="847" y="0"/>
                  </a:lnTo>
                  <a:lnTo>
                    <a:pt x="847" y="5"/>
                  </a:lnTo>
                  <a:lnTo>
                    <a:pt x="862" y="5"/>
                  </a:lnTo>
                  <a:lnTo>
                    <a:pt x="862" y="0"/>
                  </a:lnTo>
                  <a:close/>
                  <a:moveTo>
                    <a:pt x="842" y="0"/>
                  </a:moveTo>
                  <a:lnTo>
                    <a:pt x="827" y="0"/>
                  </a:lnTo>
                  <a:lnTo>
                    <a:pt x="827" y="5"/>
                  </a:lnTo>
                  <a:lnTo>
                    <a:pt x="842" y="5"/>
                  </a:lnTo>
                  <a:lnTo>
                    <a:pt x="842" y="0"/>
                  </a:lnTo>
                  <a:close/>
                  <a:moveTo>
                    <a:pt x="822" y="0"/>
                  </a:moveTo>
                  <a:lnTo>
                    <a:pt x="807" y="0"/>
                  </a:lnTo>
                  <a:lnTo>
                    <a:pt x="807" y="5"/>
                  </a:lnTo>
                  <a:lnTo>
                    <a:pt x="822" y="5"/>
                  </a:lnTo>
                  <a:lnTo>
                    <a:pt x="822" y="0"/>
                  </a:lnTo>
                  <a:close/>
                  <a:moveTo>
                    <a:pt x="803" y="0"/>
                  </a:moveTo>
                  <a:lnTo>
                    <a:pt x="788" y="0"/>
                  </a:lnTo>
                  <a:lnTo>
                    <a:pt x="788" y="5"/>
                  </a:lnTo>
                  <a:lnTo>
                    <a:pt x="803" y="5"/>
                  </a:lnTo>
                  <a:lnTo>
                    <a:pt x="803" y="0"/>
                  </a:lnTo>
                  <a:close/>
                  <a:moveTo>
                    <a:pt x="783" y="0"/>
                  </a:moveTo>
                  <a:lnTo>
                    <a:pt x="768" y="0"/>
                  </a:lnTo>
                  <a:lnTo>
                    <a:pt x="768" y="5"/>
                  </a:lnTo>
                  <a:lnTo>
                    <a:pt x="783" y="5"/>
                  </a:lnTo>
                  <a:lnTo>
                    <a:pt x="783" y="0"/>
                  </a:lnTo>
                  <a:close/>
                  <a:moveTo>
                    <a:pt x="763" y="0"/>
                  </a:moveTo>
                  <a:lnTo>
                    <a:pt x="748" y="0"/>
                  </a:lnTo>
                  <a:lnTo>
                    <a:pt x="748" y="5"/>
                  </a:lnTo>
                  <a:lnTo>
                    <a:pt x="763" y="5"/>
                  </a:lnTo>
                  <a:lnTo>
                    <a:pt x="763" y="0"/>
                  </a:lnTo>
                  <a:close/>
                  <a:moveTo>
                    <a:pt x="743" y="0"/>
                  </a:moveTo>
                  <a:lnTo>
                    <a:pt x="728" y="0"/>
                  </a:lnTo>
                  <a:lnTo>
                    <a:pt x="728" y="5"/>
                  </a:lnTo>
                  <a:lnTo>
                    <a:pt x="743" y="5"/>
                  </a:lnTo>
                  <a:lnTo>
                    <a:pt x="743" y="0"/>
                  </a:lnTo>
                  <a:close/>
                  <a:moveTo>
                    <a:pt x="723" y="0"/>
                  </a:moveTo>
                  <a:lnTo>
                    <a:pt x="709" y="0"/>
                  </a:lnTo>
                  <a:lnTo>
                    <a:pt x="709" y="5"/>
                  </a:lnTo>
                  <a:lnTo>
                    <a:pt x="723" y="5"/>
                  </a:lnTo>
                  <a:lnTo>
                    <a:pt x="723" y="0"/>
                  </a:lnTo>
                  <a:close/>
                  <a:moveTo>
                    <a:pt x="704" y="0"/>
                  </a:moveTo>
                  <a:lnTo>
                    <a:pt x="689" y="0"/>
                  </a:lnTo>
                  <a:lnTo>
                    <a:pt x="689" y="5"/>
                  </a:lnTo>
                  <a:lnTo>
                    <a:pt x="704" y="5"/>
                  </a:lnTo>
                  <a:lnTo>
                    <a:pt x="704" y="0"/>
                  </a:lnTo>
                  <a:close/>
                  <a:moveTo>
                    <a:pt x="684" y="0"/>
                  </a:moveTo>
                  <a:lnTo>
                    <a:pt x="669" y="0"/>
                  </a:lnTo>
                  <a:lnTo>
                    <a:pt x="669" y="5"/>
                  </a:lnTo>
                  <a:lnTo>
                    <a:pt x="684" y="5"/>
                  </a:lnTo>
                  <a:lnTo>
                    <a:pt x="684" y="0"/>
                  </a:lnTo>
                  <a:close/>
                  <a:moveTo>
                    <a:pt x="664" y="0"/>
                  </a:moveTo>
                  <a:lnTo>
                    <a:pt x="649" y="0"/>
                  </a:lnTo>
                  <a:lnTo>
                    <a:pt x="649" y="5"/>
                  </a:lnTo>
                  <a:lnTo>
                    <a:pt x="664" y="5"/>
                  </a:lnTo>
                  <a:lnTo>
                    <a:pt x="664" y="0"/>
                  </a:lnTo>
                  <a:close/>
                  <a:moveTo>
                    <a:pt x="644" y="0"/>
                  </a:moveTo>
                  <a:lnTo>
                    <a:pt x="629" y="0"/>
                  </a:lnTo>
                  <a:lnTo>
                    <a:pt x="629" y="5"/>
                  </a:lnTo>
                  <a:lnTo>
                    <a:pt x="644" y="5"/>
                  </a:lnTo>
                  <a:lnTo>
                    <a:pt x="644" y="0"/>
                  </a:lnTo>
                  <a:close/>
                  <a:moveTo>
                    <a:pt x="625" y="0"/>
                  </a:moveTo>
                  <a:lnTo>
                    <a:pt x="610" y="0"/>
                  </a:lnTo>
                  <a:lnTo>
                    <a:pt x="610" y="5"/>
                  </a:lnTo>
                  <a:lnTo>
                    <a:pt x="625" y="5"/>
                  </a:lnTo>
                  <a:lnTo>
                    <a:pt x="625" y="0"/>
                  </a:lnTo>
                  <a:close/>
                  <a:moveTo>
                    <a:pt x="605" y="0"/>
                  </a:moveTo>
                  <a:lnTo>
                    <a:pt x="590" y="0"/>
                  </a:lnTo>
                  <a:lnTo>
                    <a:pt x="590" y="5"/>
                  </a:lnTo>
                  <a:lnTo>
                    <a:pt x="605" y="5"/>
                  </a:lnTo>
                  <a:lnTo>
                    <a:pt x="605" y="0"/>
                  </a:lnTo>
                  <a:close/>
                  <a:moveTo>
                    <a:pt x="585" y="0"/>
                  </a:moveTo>
                  <a:lnTo>
                    <a:pt x="570" y="0"/>
                  </a:lnTo>
                  <a:lnTo>
                    <a:pt x="570" y="5"/>
                  </a:lnTo>
                  <a:lnTo>
                    <a:pt x="585" y="5"/>
                  </a:lnTo>
                  <a:lnTo>
                    <a:pt x="585" y="0"/>
                  </a:lnTo>
                  <a:close/>
                  <a:moveTo>
                    <a:pt x="565" y="0"/>
                  </a:moveTo>
                  <a:lnTo>
                    <a:pt x="550" y="0"/>
                  </a:lnTo>
                  <a:lnTo>
                    <a:pt x="550" y="5"/>
                  </a:lnTo>
                  <a:lnTo>
                    <a:pt x="565" y="5"/>
                  </a:lnTo>
                  <a:lnTo>
                    <a:pt x="565" y="0"/>
                  </a:lnTo>
                  <a:close/>
                  <a:moveTo>
                    <a:pt x="545" y="0"/>
                  </a:moveTo>
                  <a:lnTo>
                    <a:pt x="531" y="0"/>
                  </a:lnTo>
                  <a:lnTo>
                    <a:pt x="531" y="5"/>
                  </a:lnTo>
                  <a:lnTo>
                    <a:pt x="545" y="5"/>
                  </a:lnTo>
                  <a:lnTo>
                    <a:pt x="545" y="0"/>
                  </a:lnTo>
                  <a:close/>
                  <a:moveTo>
                    <a:pt x="526" y="0"/>
                  </a:moveTo>
                  <a:lnTo>
                    <a:pt x="511" y="0"/>
                  </a:lnTo>
                  <a:lnTo>
                    <a:pt x="511" y="5"/>
                  </a:lnTo>
                  <a:lnTo>
                    <a:pt x="526" y="5"/>
                  </a:lnTo>
                  <a:lnTo>
                    <a:pt x="526" y="0"/>
                  </a:lnTo>
                  <a:close/>
                  <a:moveTo>
                    <a:pt x="506" y="0"/>
                  </a:moveTo>
                  <a:lnTo>
                    <a:pt x="491" y="0"/>
                  </a:lnTo>
                  <a:lnTo>
                    <a:pt x="491" y="5"/>
                  </a:lnTo>
                  <a:lnTo>
                    <a:pt x="506" y="5"/>
                  </a:lnTo>
                  <a:lnTo>
                    <a:pt x="506" y="0"/>
                  </a:lnTo>
                  <a:close/>
                  <a:moveTo>
                    <a:pt x="486" y="0"/>
                  </a:moveTo>
                  <a:lnTo>
                    <a:pt x="471" y="0"/>
                  </a:lnTo>
                  <a:lnTo>
                    <a:pt x="471" y="5"/>
                  </a:lnTo>
                  <a:lnTo>
                    <a:pt x="486" y="5"/>
                  </a:lnTo>
                  <a:lnTo>
                    <a:pt x="486" y="0"/>
                  </a:lnTo>
                  <a:close/>
                  <a:moveTo>
                    <a:pt x="466" y="0"/>
                  </a:moveTo>
                  <a:lnTo>
                    <a:pt x="451" y="0"/>
                  </a:lnTo>
                  <a:lnTo>
                    <a:pt x="451" y="5"/>
                  </a:lnTo>
                  <a:lnTo>
                    <a:pt x="466" y="5"/>
                  </a:lnTo>
                  <a:lnTo>
                    <a:pt x="466" y="0"/>
                  </a:lnTo>
                  <a:close/>
                  <a:moveTo>
                    <a:pt x="447" y="0"/>
                  </a:moveTo>
                  <a:lnTo>
                    <a:pt x="432" y="0"/>
                  </a:lnTo>
                  <a:lnTo>
                    <a:pt x="432" y="5"/>
                  </a:lnTo>
                  <a:lnTo>
                    <a:pt x="447" y="5"/>
                  </a:lnTo>
                  <a:lnTo>
                    <a:pt x="447" y="0"/>
                  </a:lnTo>
                  <a:close/>
                  <a:moveTo>
                    <a:pt x="427" y="0"/>
                  </a:moveTo>
                  <a:lnTo>
                    <a:pt x="412" y="0"/>
                  </a:lnTo>
                  <a:lnTo>
                    <a:pt x="412" y="5"/>
                  </a:lnTo>
                  <a:lnTo>
                    <a:pt x="427" y="5"/>
                  </a:lnTo>
                  <a:lnTo>
                    <a:pt x="427" y="0"/>
                  </a:lnTo>
                  <a:close/>
                  <a:moveTo>
                    <a:pt x="407" y="0"/>
                  </a:moveTo>
                  <a:lnTo>
                    <a:pt x="392" y="0"/>
                  </a:lnTo>
                  <a:lnTo>
                    <a:pt x="392" y="5"/>
                  </a:lnTo>
                  <a:lnTo>
                    <a:pt x="407" y="5"/>
                  </a:lnTo>
                  <a:lnTo>
                    <a:pt x="407" y="0"/>
                  </a:lnTo>
                  <a:close/>
                  <a:moveTo>
                    <a:pt x="387" y="0"/>
                  </a:moveTo>
                  <a:lnTo>
                    <a:pt x="372" y="0"/>
                  </a:lnTo>
                  <a:lnTo>
                    <a:pt x="372" y="5"/>
                  </a:lnTo>
                  <a:lnTo>
                    <a:pt x="387" y="5"/>
                  </a:lnTo>
                  <a:lnTo>
                    <a:pt x="387" y="0"/>
                  </a:lnTo>
                  <a:close/>
                  <a:moveTo>
                    <a:pt x="367" y="0"/>
                  </a:moveTo>
                  <a:lnTo>
                    <a:pt x="353" y="0"/>
                  </a:lnTo>
                  <a:lnTo>
                    <a:pt x="353" y="5"/>
                  </a:lnTo>
                  <a:lnTo>
                    <a:pt x="367" y="5"/>
                  </a:lnTo>
                  <a:lnTo>
                    <a:pt x="367" y="0"/>
                  </a:lnTo>
                  <a:close/>
                  <a:moveTo>
                    <a:pt x="348" y="0"/>
                  </a:moveTo>
                  <a:lnTo>
                    <a:pt x="333" y="0"/>
                  </a:lnTo>
                  <a:lnTo>
                    <a:pt x="333" y="5"/>
                  </a:lnTo>
                  <a:lnTo>
                    <a:pt x="348" y="5"/>
                  </a:lnTo>
                  <a:lnTo>
                    <a:pt x="348" y="0"/>
                  </a:lnTo>
                  <a:close/>
                  <a:moveTo>
                    <a:pt x="328" y="0"/>
                  </a:moveTo>
                  <a:lnTo>
                    <a:pt x="313" y="0"/>
                  </a:lnTo>
                  <a:lnTo>
                    <a:pt x="313" y="5"/>
                  </a:lnTo>
                  <a:lnTo>
                    <a:pt x="328" y="5"/>
                  </a:lnTo>
                  <a:lnTo>
                    <a:pt x="328" y="0"/>
                  </a:lnTo>
                  <a:close/>
                  <a:moveTo>
                    <a:pt x="308" y="0"/>
                  </a:moveTo>
                  <a:lnTo>
                    <a:pt x="293" y="0"/>
                  </a:lnTo>
                  <a:lnTo>
                    <a:pt x="293" y="5"/>
                  </a:lnTo>
                  <a:lnTo>
                    <a:pt x="308" y="5"/>
                  </a:lnTo>
                  <a:lnTo>
                    <a:pt x="308" y="0"/>
                  </a:lnTo>
                  <a:close/>
                  <a:moveTo>
                    <a:pt x="288" y="0"/>
                  </a:moveTo>
                  <a:lnTo>
                    <a:pt x="273" y="0"/>
                  </a:lnTo>
                  <a:lnTo>
                    <a:pt x="273" y="5"/>
                  </a:lnTo>
                  <a:lnTo>
                    <a:pt x="288" y="5"/>
                  </a:lnTo>
                  <a:lnTo>
                    <a:pt x="288" y="0"/>
                  </a:lnTo>
                  <a:close/>
                  <a:moveTo>
                    <a:pt x="269" y="0"/>
                  </a:moveTo>
                  <a:lnTo>
                    <a:pt x="254" y="0"/>
                  </a:lnTo>
                  <a:lnTo>
                    <a:pt x="254" y="5"/>
                  </a:lnTo>
                  <a:lnTo>
                    <a:pt x="269" y="5"/>
                  </a:lnTo>
                  <a:lnTo>
                    <a:pt x="269" y="0"/>
                  </a:lnTo>
                  <a:close/>
                  <a:moveTo>
                    <a:pt x="249" y="0"/>
                  </a:moveTo>
                  <a:lnTo>
                    <a:pt x="234" y="0"/>
                  </a:lnTo>
                  <a:lnTo>
                    <a:pt x="234" y="5"/>
                  </a:lnTo>
                  <a:lnTo>
                    <a:pt x="249" y="5"/>
                  </a:lnTo>
                  <a:lnTo>
                    <a:pt x="249" y="0"/>
                  </a:lnTo>
                  <a:close/>
                  <a:moveTo>
                    <a:pt x="229" y="0"/>
                  </a:moveTo>
                  <a:lnTo>
                    <a:pt x="214" y="0"/>
                  </a:lnTo>
                  <a:lnTo>
                    <a:pt x="214" y="5"/>
                  </a:lnTo>
                  <a:lnTo>
                    <a:pt x="229" y="5"/>
                  </a:lnTo>
                  <a:lnTo>
                    <a:pt x="229" y="0"/>
                  </a:lnTo>
                  <a:close/>
                  <a:moveTo>
                    <a:pt x="209" y="0"/>
                  </a:moveTo>
                  <a:lnTo>
                    <a:pt x="194" y="0"/>
                  </a:lnTo>
                  <a:lnTo>
                    <a:pt x="194" y="5"/>
                  </a:lnTo>
                  <a:lnTo>
                    <a:pt x="209" y="5"/>
                  </a:lnTo>
                  <a:lnTo>
                    <a:pt x="209" y="0"/>
                  </a:lnTo>
                  <a:close/>
                  <a:moveTo>
                    <a:pt x="189" y="0"/>
                  </a:moveTo>
                  <a:lnTo>
                    <a:pt x="175" y="0"/>
                  </a:lnTo>
                  <a:lnTo>
                    <a:pt x="175" y="5"/>
                  </a:lnTo>
                  <a:lnTo>
                    <a:pt x="189" y="5"/>
                  </a:lnTo>
                  <a:lnTo>
                    <a:pt x="189" y="0"/>
                  </a:lnTo>
                  <a:close/>
                  <a:moveTo>
                    <a:pt x="170" y="0"/>
                  </a:moveTo>
                  <a:lnTo>
                    <a:pt x="155" y="0"/>
                  </a:lnTo>
                  <a:lnTo>
                    <a:pt x="155" y="5"/>
                  </a:lnTo>
                  <a:lnTo>
                    <a:pt x="170" y="5"/>
                  </a:lnTo>
                  <a:lnTo>
                    <a:pt x="170" y="0"/>
                  </a:lnTo>
                  <a:close/>
                  <a:moveTo>
                    <a:pt x="150" y="0"/>
                  </a:moveTo>
                  <a:lnTo>
                    <a:pt x="135" y="0"/>
                  </a:lnTo>
                  <a:lnTo>
                    <a:pt x="135" y="5"/>
                  </a:lnTo>
                  <a:lnTo>
                    <a:pt x="150" y="5"/>
                  </a:lnTo>
                  <a:lnTo>
                    <a:pt x="150" y="0"/>
                  </a:lnTo>
                  <a:close/>
                  <a:moveTo>
                    <a:pt x="130" y="0"/>
                  </a:moveTo>
                  <a:lnTo>
                    <a:pt x="115" y="0"/>
                  </a:lnTo>
                  <a:lnTo>
                    <a:pt x="115" y="5"/>
                  </a:lnTo>
                  <a:lnTo>
                    <a:pt x="130" y="5"/>
                  </a:lnTo>
                  <a:lnTo>
                    <a:pt x="130" y="0"/>
                  </a:lnTo>
                  <a:close/>
                  <a:moveTo>
                    <a:pt x="110" y="0"/>
                  </a:moveTo>
                  <a:lnTo>
                    <a:pt x="95" y="0"/>
                  </a:lnTo>
                  <a:lnTo>
                    <a:pt x="95" y="5"/>
                  </a:lnTo>
                  <a:lnTo>
                    <a:pt x="110" y="5"/>
                  </a:lnTo>
                  <a:lnTo>
                    <a:pt x="110" y="0"/>
                  </a:lnTo>
                  <a:close/>
                  <a:moveTo>
                    <a:pt x="91" y="0"/>
                  </a:moveTo>
                  <a:lnTo>
                    <a:pt x="76" y="0"/>
                  </a:lnTo>
                  <a:lnTo>
                    <a:pt x="76" y="5"/>
                  </a:lnTo>
                  <a:lnTo>
                    <a:pt x="91" y="5"/>
                  </a:lnTo>
                  <a:lnTo>
                    <a:pt x="91" y="0"/>
                  </a:lnTo>
                  <a:close/>
                  <a:moveTo>
                    <a:pt x="71" y="0"/>
                  </a:moveTo>
                  <a:lnTo>
                    <a:pt x="56" y="0"/>
                  </a:lnTo>
                  <a:lnTo>
                    <a:pt x="56" y="5"/>
                  </a:lnTo>
                  <a:lnTo>
                    <a:pt x="71" y="5"/>
                  </a:lnTo>
                  <a:lnTo>
                    <a:pt x="71" y="0"/>
                  </a:lnTo>
                  <a:close/>
                  <a:moveTo>
                    <a:pt x="51" y="0"/>
                  </a:moveTo>
                  <a:lnTo>
                    <a:pt x="36" y="0"/>
                  </a:lnTo>
                  <a:lnTo>
                    <a:pt x="36" y="5"/>
                  </a:lnTo>
                  <a:lnTo>
                    <a:pt x="51" y="5"/>
                  </a:lnTo>
                  <a:lnTo>
                    <a:pt x="51" y="0"/>
                  </a:lnTo>
                  <a:close/>
                  <a:moveTo>
                    <a:pt x="31" y="0"/>
                  </a:moveTo>
                  <a:lnTo>
                    <a:pt x="16" y="0"/>
                  </a:lnTo>
                  <a:lnTo>
                    <a:pt x="16" y="5"/>
                  </a:lnTo>
                  <a:lnTo>
                    <a:pt x="31" y="5"/>
                  </a:lnTo>
                  <a:lnTo>
                    <a:pt x="31" y="0"/>
                  </a:lnTo>
                  <a:close/>
                  <a:moveTo>
                    <a:pt x="11" y="0"/>
                  </a:moveTo>
                  <a:lnTo>
                    <a:pt x="0" y="0"/>
                  </a:lnTo>
                  <a:lnTo>
                    <a:pt x="0" y="5"/>
                  </a:lnTo>
                  <a:lnTo>
                    <a:pt x="11" y="5"/>
                  </a:lnTo>
                  <a:lnTo>
                    <a:pt x="11" y="0"/>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AT" dirty="0"/>
            </a:p>
          </p:txBody>
        </p:sp>
        <p:sp>
          <p:nvSpPr>
            <p:cNvPr id="58" name="Freeform 55"/>
            <p:cNvSpPr>
              <a:spLocks noEditPoints="1"/>
            </p:cNvSpPr>
            <p:nvPr/>
          </p:nvSpPr>
          <p:spPr bwMode="auto">
            <a:xfrm>
              <a:off x="5171" y="2427"/>
              <a:ext cx="11" cy="1040"/>
            </a:xfrm>
            <a:custGeom>
              <a:avLst/>
              <a:gdLst>
                <a:gd name="T0" fmla="*/ 11 w 11"/>
                <a:gd name="T1" fmla="*/ 0 h 1040"/>
                <a:gd name="T2" fmla="*/ 11 w 11"/>
                <a:gd name="T3" fmla="*/ 38 h 1040"/>
                <a:gd name="T4" fmla="*/ 6 w 11"/>
                <a:gd name="T5" fmla="*/ 59 h 1040"/>
                <a:gd name="T6" fmla="*/ 6 w 11"/>
                <a:gd name="T7" fmla="*/ 64 h 1040"/>
                <a:gd name="T8" fmla="*/ 6 w 11"/>
                <a:gd name="T9" fmla="*/ 64 h 1040"/>
                <a:gd name="T10" fmla="*/ 10 w 11"/>
                <a:gd name="T11" fmla="*/ 86 h 1040"/>
                <a:gd name="T12" fmla="*/ 10 w 11"/>
                <a:gd name="T13" fmla="*/ 123 h 1040"/>
                <a:gd name="T14" fmla="*/ 5 w 11"/>
                <a:gd name="T15" fmla="*/ 144 h 1040"/>
                <a:gd name="T16" fmla="*/ 5 w 11"/>
                <a:gd name="T17" fmla="*/ 150 h 1040"/>
                <a:gd name="T18" fmla="*/ 5 w 11"/>
                <a:gd name="T19" fmla="*/ 150 h 1040"/>
                <a:gd name="T20" fmla="*/ 10 w 11"/>
                <a:gd name="T21" fmla="*/ 171 h 1040"/>
                <a:gd name="T22" fmla="*/ 10 w 11"/>
                <a:gd name="T23" fmla="*/ 208 h 1040"/>
                <a:gd name="T24" fmla="*/ 5 w 11"/>
                <a:gd name="T25" fmla="*/ 230 h 1040"/>
                <a:gd name="T26" fmla="*/ 5 w 11"/>
                <a:gd name="T27" fmla="*/ 235 h 1040"/>
                <a:gd name="T28" fmla="*/ 5 w 11"/>
                <a:gd name="T29" fmla="*/ 235 h 1040"/>
                <a:gd name="T30" fmla="*/ 10 w 11"/>
                <a:gd name="T31" fmla="*/ 256 h 1040"/>
                <a:gd name="T32" fmla="*/ 9 w 11"/>
                <a:gd name="T33" fmla="*/ 294 h 1040"/>
                <a:gd name="T34" fmla="*/ 4 w 11"/>
                <a:gd name="T35" fmla="*/ 315 h 1040"/>
                <a:gd name="T36" fmla="*/ 4 w 11"/>
                <a:gd name="T37" fmla="*/ 320 h 1040"/>
                <a:gd name="T38" fmla="*/ 4 w 11"/>
                <a:gd name="T39" fmla="*/ 320 h 1040"/>
                <a:gd name="T40" fmla="*/ 9 w 11"/>
                <a:gd name="T41" fmla="*/ 342 h 1040"/>
                <a:gd name="T42" fmla="*/ 9 w 11"/>
                <a:gd name="T43" fmla="*/ 379 h 1040"/>
                <a:gd name="T44" fmla="*/ 4 w 11"/>
                <a:gd name="T45" fmla="*/ 400 h 1040"/>
                <a:gd name="T46" fmla="*/ 4 w 11"/>
                <a:gd name="T47" fmla="*/ 405 h 1040"/>
                <a:gd name="T48" fmla="*/ 4 w 11"/>
                <a:gd name="T49" fmla="*/ 405 h 1040"/>
                <a:gd name="T50" fmla="*/ 9 w 11"/>
                <a:gd name="T51" fmla="*/ 427 h 1040"/>
                <a:gd name="T52" fmla="*/ 8 w 11"/>
                <a:gd name="T53" fmla="*/ 464 h 1040"/>
                <a:gd name="T54" fmla="*/ 3 w 11"/>
                <a:gd name="T55" fmla="*/ 485 h 1040"/>
                <a:gd name="T56" fmla="*/ 3 w 11"/>
                <a:gd name="T57" fmla="*/ 491 h 1040"/>
                <a:gd name="T58" fmla="*/ 3 w 11"/>
                <a:gd name="T59" fmla="*/ 491 h 1040"/>
                <a:gd name="T60" fmla="*/ 8 w 11"/>
                <a:gd name="T61" fmla="*/ 512 h 1040"/>
                <a:gd name="T62" fmla="*/ 8 w 11"/>
                <a:gd name="T63" fmla="*/ 549 h 1040"/>
                <a:gd name="T64" fmla="*/ 3 w 11"/>
                <a:gd name="T65" fmla="*/ 571 h 1040"/>
                <a:gd name="T66" fmla="*/ 3 w 11"/>
                <a:gd name="T67" fmla="*/ 576 h 1040"/>
                <a:gd name="T68" fmla="*/ 3 w 11"/>
                <a:gd name="T69" fmla="*/ 576 h 1040"/>
                <a:gd name="T70" fmla="*/ 8 w 11"/>
                <a:gd name="T71" fmla="*/ 597 h 1040"/>
                <a:gd name="T72" fmla="*/ 7 w 11"/>
                <a:gd name="T73" fmla="*/ 635 h 1040"/>
                <a:gd name="T74" fmla="*/ 2 w 11"/>
                <a:gd name="T75" fmla="*/ 656 h 1040"/>
                <a:gd name="T76" fmla="*/ 2 w 11"/>
                <a:gd name="T77" fmla="*/ 661 h 1040"/>
                <a:gd name="T78" fmla="*/ 2 w 11"/>
                <a:gd name="T79" fmla="*/ 661 h 1040"/>
                <a:gd name="T80" fmla="*/ 7 w 11"/>
                <a:gd name="T81" fmla="*/ 683 h 1040"/>
                <a:gd name="T82" fmla="*/ 7 w 11"/>
                <a:gd name="T83" fmla="*/ 720 h 1040"/>
                <a:gd name="T84" fmla="*/ 2 w 11"/>
                <a:gd name="T85" fmla="*/ 741 h 1040"/>
                <a:gd name="T86" fmla="*/ 2 w 11"/>
                <a:gd name="T87" fmla="*/ 747 h 1040"/>
                <a:gd name="T88" fmla="*/ 2 w 11"/>
                <a:gd name="T89" fmla="*/ 747 h 1040"/>
                <a:gd name="T90" fmla="*/ 7 w 11"/>
                <a:gd name="T91" fmla="*/ 768 h 1040"/>
                <a:gd name="T92" fmla="*/ 6 w 11"/>
                <a:gd name="T93" fmla="*/ 805 h 1040"/>
                <a:gd name="T94" fmla="*/ 1 w 11"/>
                <a:gd name="T95" fmla="*/ 827 h 1040"/>
                <a:gd name="T96" fmla="*/ 1 w 11"/>
                <a:gd name="T97" fmla="*/ 832 h 1040"/>
                <a:gd name="T98" fmla="*/ 1 w 11"/>
                <a:gd name="T99" fmla="*/ 832 h 1040"/>
                <a:gd name="T100" fmla="*/ 6 w 11"/>
                <a:gd name="T101" fmla="*/ 853 h 1040"/>
                <a:gd name="T102" fmla="*/ 6 w 11"/>
                <a:gd name="T103" fmla="*/ 891 h 1040"/>
                <a:gd name="T104" fmla="*/ 1 w 11"/>
                <a:gd name="T105" fmla="*/ 912 h 1040"/>
                <a:gd name="T106" fmla="*/ 1 w 11"/>
                <a:gd name="T107" fmla="*/ 917 h 1040"/>
                <a:gd name="T108" fmla="*/ 1 w 11"/>
                <a:gd name="T109" fmla="*/ 917 h 1040"/>
                <a:gd name="T110" fmla="*/ 6 w 11"/>
                <a:gd name="T111" fmla="*/ 939 h 1040"/>
                <a:gd name="T112" fmla="*/ 6 w 11"/>
                <a:gd name="T113" fmla="*/ 976 h 1040"/>
                <a:gd name="T114" fmla="*/ 1 w 11"/>
                <a:gd name="T115" fmla="*/ 997 h 1040"/>
                <a:gd name="T116" fmla="*/ 0 w 11"/>
                <a:gd name="T117" fmla="*/ 1003 h 1040"/>
                <a:gd name="T118" fmla="*/ 0 w 11"/>
                <a:gd name="T119" fmla="*/ 1003 h 1040"/>
                <a:gd name="T120" fmla="*/ 5 w 11"/>
                <a:gd name="T121" fmla="*/ 1024 h 10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1" h="1040">
                  <a:moveTo>
                    <a:pt x="6" y="0"/>
                  </a:moveTo>
                  <a:lnTo>
                    <a:pt x="6" y="16"/>
                  </a:lnTo>
                  <a:lnTo>
                    <a:pt x="11" y="16"/>
                  </a:lnTo>
                  <a:lnTo>
                    <a:pt x="11" y="0"/>
                  </a:lnTo>
                  <a:lnTo>
                    <a:pt x="6" y="0"/>
                  </a:lnTo>
                  <a:close/>
                  <a:moveTo>
                    <a:pt x="6" y="22"/>
                  </a:moveTo>
                  <a:lnTo>
                    <a:pt x="6" y="38"/>
                  </a:lnTo>
                  <a:lnTo>
                    <a:pt x="11" y="38"/>
                  </a:lnTo>
                  <a:lnTo>
                    <a:pt x="11" y="22"/>
                  </a:lnTo>
                  <a:lnTo>
                    <a:pt x="6" y="22"/>
                  </a:lnTo>
                  <a:close/>
                  <a:moveTo>
                    <a:pt x="6" y="43"/>
                  </a:moveTo>
                  <a:lnTo>
                    <a:pt x="6" y="59"/>
                  </a:lnTo>
                  <a:lnTo>
                    <a:pt x="11" y="59"/>
                  </a:lnTo>
                  <a:lnTo>
                    <a:pt x="11" y="43"/>
                  </a:lnTo>
                  <a:lnTo>
                    <a:pt x="6" y="43"/>
                  </a:lnTo>
                  <a:close/>
                  <a:moveTo>
                    <a:pt x="6" y="64"/>
                  </a:moveTo>
                  <a:lnTo>
                    <a:pt x="5" y="80"/>
                  </a:lnTo>
                  <a:lnTo>
                    <a:pt x="10" y="80"/>
                  </a:lnTo>
                  <a:lnTo>
                    <a:pt x="11" y="64"/>
                  </a:lnTo>
                  <a:lnTo>
                    <a:pt x="6" y="64"/>
                  </a:lnTo>
                  <a:close/>
                  <a:moveTo>
                    <a:pt x="5" y="86"/>
                  </a:moveTo>
                  <a:lnTo>
                    <a:pt x="5" y="102"/>
                  </a:lnTo>
                  <a:lnTo>
                    <a:pt x="10" y="102"/>
                  </a:lnTo>
                  <a:lnTo>
                    <a:pt x="10" y="86"/>
                  </a:lnTo>
                  <a:lnTo>
                    <a:pt x="5" y="86"/>
                  </a:lnTo>
                  <a:close/>
                  <a:moveTo>
                    <a:pt x="5" y="107"/>
                  </a:moveTo>
                  <a:lnTo>
                    <a:pt x="5" y="123"/>
                  </a:lnTo>
                  <a:lnTo>
                    <a:pt x="10" y="123"/>
                  </a:lnTo>
                  <a:lnTo>
                    <a:pt x="10" y="107"/>
                  </a:lnTo>
                  <a:lnTo>
                    <a:pt x="5" y="107"/>
                  </a:lnTo>
                  <a:close/>
                  <a:moveTo>
                    <a:pt x="5" y="128"/>
                  </a:moveTo>
                  <a:lnTo>
                    <a:pt x="5" y="144"/>
                  </a:lnTo>
                  <a:lnTo>
                    <a:pt x="10" y="144"/>
                  </a:lnTo>
                  <a:lnTo>
                    <a:pt x="10" y="128"/>
                  </a:lnTo>
                  <a:lnTo>
                    <a:pt x="5" y="128"/>
                  </a:lnTo>
                  <a:close/>
                  <a:moveTo>
                    <a:pt x="5" y="150"/>
                  </a:moveTo>
                  <a:lnTo>
                    <a:pt x="5" y="166"/>
                  </a:lnTo>
                  <a:lnTo>
                    <a:pt x="10" y="166"/>
                  </a:lnTo>
                  <a:lnTo>
                    <a:pt x="10" y="150"/>
                  </a:lnTo>
                  <a:lnTo>
                    <a:pt x="5" y="150"/>
                  </a:lnTo>
                  <a:close/>
                  <a:moveTo>
                    <a:pt x="5" y="171"/>
                  </a:moveTo>
                  <a:lnTo>
                    <a:pt x="5" y="187"/>
                  </a:lnTo>
                  <a:lnTo>
                    <a:pt x="10" y="187"/>
                  </a:lnTo>
                  <a:lnTo>
                    <a:pt x="10" y="171"/>
                  </a:lnTo>
                  <a:lnTo>
                    <a:pt x="5" y="171"/>
                  </a:lnTo>
                  <a:close/>
                  <a:moveTo>
                    <a:pt x="5" y="192"/>
                  </a:moveTo>
                  <a:lnTo>
                    <a:pt x="5" y="208"/>
                  </a:lnTo>
                  <a:lnTo>
                    <a:pt x="10" y="208"/>
                  </a:lnTo>
                  <a:lnTo>
                    <a:pt x="10" y="192"/>
                  </a:lnTo>
                  <a:lnTo>
                    <a:pt x="5" y="192"/>
                  </a:lnTo>
                  <a:close/>
                  <a:moveTo>
                    <a:pt x="5" y="214"/>
                  </a:moveTo>
                  <a:lnTo>
                    <a:pt x="5" y="230"/>
                  </a:lnTo>
                  <a:lnTo>
                    <a:pt x="10" y="230"/>
                  </a:lnTo>
                  <a:lnTo>
                    <a:pt x="10" y="214"/>
                  </a:lnTo>
                  <a:lnTo>
                    <a:pt x="5" y="214"/>
                  </a:lnTo>
                  <a:close/>
                  <a:moveTo>
                    <a:pt x="5" y="235"/>
                  </a:moveTo>
                  <a:lnTo>
                    <a:pt x="5" y="251"/>
                  </a:lnTo>
                  <a:lnTo>
                    <a:pt x="10" y="251"/>
                  </a:lnTo>
                  <a:lnTo>
                    <a:pt x="10" y="235"/>
                  </a:lnTo>
                  <a:lnTo>
                    <a:pt x="5" y="235"/>
                  </a:lnTo>
                  <a:close/>
                  <a:moveTo>
                    <a:pt x="5" y="256"/>
                  </a:moveTo>
                  <a:lnTo>
                    <a:pt x="4" y="272"/>
                  </a:lnTo>
                  <a:lnTo>
                    <a:pt x="9" y="272"/>
                  </a:lnTo>
                  <a:lnTo>
                    <a:pt x="10" y="256"/>
                  </a:lnTo>
                  <a:lnTo>
                    <a:pt x="5" y="256"/>
                  </a:lnTo>
                  <a:close/>
                  <a:moveTo>
                    <a:pt x="4" y="278"/>
                  </a:moveTo>
                  <a:lnTo>
                    <a:pt x="4" y="294"/>
                  </a:lnTo>
                  <a:lnTo>
                    <a:pt x="9" y="294"/>
                  </a:lnTo>
                  <a:lnTo>
                    <a:pt x="9" y="278"/>
                  </a:lnTo>
                  <a:lnTo>
                    <a:pt x="4" y="278"/>
                  </a:lnTo>
                  <a:close/>
                  <a:moveTo>
                    <a:pt x="4" y="299"/>
                  </a:moveTo>
                  <a:lnTo>
                    <a:pt x="4" y="315"/>
                  </a:lnTo>
                  <a:lnTo>
                    <a:pt x="9" y="315"/>
                  </a:lnTo>
                  <a:lnTo>
                    <a:pt x="9" y="299"/>
                  </a:lnTo>
                  <a:lnTo>
                    <a:pt x="4" y="299"/>
                  </a:lnTo>
                  <a:close/>
                  <a:moveTo>
                    <a:pt x="4" y="320"/>
                  </a:moveTo>
                  <a:lnTo>
                    <a:pt x="4" y="336"/>
                  </a:lnTo>
                  <a:lnTo>
                    <a:pt x="9" y="336"/>
                  </a:lnTo>
                  <a:lnTo>
                    <a:pt x="9" y="320"/>
                  </a:lnTo>
                  <a:lnTo>
                    <a:pt x="4" y="320"/>
                  </a:lnTo>
                  <a:close/>
                  <a:moveTo>
                    <a:pt x="4" y="342"/>
                  </a:moveTo>
                  <a:lnTo>
                    <a:pt x="4" y="357"/>
                  </a:lnTo>
                  <a:lnTo>
                    <a:pt x="9" y="358"/>
                  </a:lnTo>
                  <a:lnTo>
                    <a:pt x="9" y="342"/>
                  </a:lnTo>
                  <a:lnTo>
                    <a:pt x="4" y="342"/>
                  </a:lnTo>
                  <a:close/>
                  <a:moveTo>
                    <a:pt x="4" y="363"/>
                  </a:moveTo>
                  <a:lnTo>
                    <a:pt x="4" y="379"/>
                  </a:lnTo>
                  <a:lnTo>
                    <a:pt x="9" y="379"/>
                  </a:lnTo>
                  <a:lnTo>
                    <a:pt x="9" y="363"/>
                  </a:lnTo>
                  <a:lnTo>
                    <a:pt x="4" y="363"/>
                  </a:lnTo>
                  <a:close/>
                  <a:moveTo>
                    <a:pt x="4" y="384"/>
                  </a:moveTo>
                  <a:lnTo>
                    <a:pt x="4" y="400"/>
                  </a:lnTo>
                  <a:lnTo>
                    <a:pt x="9" y="400"/>
                  </a:lnTo>
                  <a:lnTo>
                    <a:pt x="9" y="384"/>
                  </a:lnTo>
                  <a:lnTo>
                    <a:pt x="4" y="384"/>
                  </a:lnTo>
                  <a:close/>
                  <a:moveTo>
                    <a:pt x="4" y="405"/>
                  </a:moveTo>
                  <a:lnTo>
                    <a:pt x="4" y="421"/>
                  </a:lnTo>
                  <a:lnTo>
                    <a:pt x="9" y="422"/>
                  </a:lnTo>
                  <a:lnTo>
                    <a:pt x="9" y="406"/>
                  </a:lnTo>
                  <a:lnTo>
                    <a:pt x="4" y="405"/>
                  </a:lnTo>
                  <a:close/>
                  <a:moveTo>
                    <a:pt x="4" y="427"/>
                  </a:moveTo>
                  <a:lnTo>
                    <a:pt x="4" y="443"/>
                  </a:lnTo>
                  <a:lnTo>
                    <a:pt x="9" y="443"/>
                  </a:lnTo>
                  <a:lnTo>
                    <a:pt x="9" y="427"/>
                  </a:lnTo>
                  <a:lnTo>
                    <a:pt x="4" y="427"/>
                  </a:lnTo>
                  <a:close/>
                  <a:moveTo>
                    <a:pt x="3" y="448"/>
                  </a:moveTo>
                  <a:lnTo>
                    <a:pt x="3" y="464"/>
                  </a:lnTo>
                  <a:lnTo>
                    <a:pt x="8" y="464"/>
                  </a:lnTo>
                  <a:lnTo>
                    <a:pt x="8" y="448"/>
                  </a:lnTo>
                  <a:lnTo>
                    <a:pt x="3" y="448"/>
                  </a:lnTo>
                  <a:close/>
                  <a:moveTo>
                    <a:pt x="3" y="469"/>
                  </a:moveTo>
                  <a:lnTo>
                    <a:pt x="3" y="485"/>
                  </a:lnTo>
                  <a:lnTo>
                    <a:pt x="8" y="486"/>
                  </a:lnTo>
                  <a:lnTo>
                    <a:pt x="8" y="470"/>
                  </a:lnTo>
                  <a:lnTo>
                    <a:pt x="3" y="469"/>
                  </a:lnTo>
                  <a:close/>
                  <a:moveTo>
                    <a:pt x="3" y="491"/>
                  </a:moveTo>
                  <a:lnTo>
                    <a:pt x="3" y="507"/>
                  </a:lnTo>
                  <a:lnTo>
                    <a:pt x="8" y="507"/>
                  </a:lnTo>
                  <a:lnTo>
                    <a:pt x="8" y="491"/>
                  </a:lnTo>
                  <a:lnTo>
                    <a:pt x="3" y="491"/>
                  </a:lnTo>
                  <a:close/>
                  <a:moveTo>
                    <a:pt x="3" y="512"/>
                  </a:moveTo>
                  <a:lnTo>
                    <a:pt x="3" y="528"/>
                  </a:lnTo>
                  <a:lnTo>
                    <a:pt x="8" y="528"/>
                  </a:lnTo>
                  <a:lnTo>
                    <a:pt x="8" y="512"/>
                  </a:lnTo>
                  <a:lnTo>
                    <a:pt x="3" y="512"/>
                  </a:lnTo>
                  <a:close/>
                  <a:moveTo>
                    <a:pt x="3" y="533"/>
                  </a:moveTo>
                  <a:lnTo>
                    <a:pt x="3" y="549"/>
                  </a:lnTo>
                  <a:lnTo>
                    <a:pt x="8" y="549"/>
                  </a:lnTo>
                  <a:lnTo>
                    <a:pt x="8" y="533"/>
                  </a:lnTo>
                  <a:lnTo>
                    <a:pt x="3" y="533"/>
                  </a:lnTo>
                  <a:close/>
                  <a:moveTo>
                    <a:pt x="3" y="555"/>
                  </a:moveTo>
                  <a:lnTo>
                    <a:pt x="3" y="571"/>
                  </a:lnTo>
                  <a:lnTo>
                    <a:pt x="8" y="571"/>
                  </a:lnTo>
                  <a:lnTo>
                    <a:pt x="8" y="555"/>
                  </a:lnTo>
                  <a:lnTo>
                    <a:pt x="3" y="555"/>
                  </a:lnTo>
                  <a:close/>
                  <a:moveTo>
                    <a:pt x="3" y="576"/>
                  </a:moveTo>
                  <a:lnTo>
                    <a:pt x="3" y="592"/>
                  </a:lnTo>
                  <a:lnTo>
                    <a:pt x="8" y="592"/>
                  </a:lnTo>
                  <a:lnTo>
                    <a:pt x="8" y="576"/>
                  </a:lnTo>
                  <a:lnTo>
                    <a:pt x="3" y="576"/>
                  </a:lnTo>
                  <a:close/>
                  <a:moveTo>
                    <a:pt x="3" y="597"/>
                  </a:moveTo>
                  <a:lnTo>
                    <a:pt x="3" y="613"/>
                  </a:lnTo>
                  <a:lnTo>
                    <a:pt x="8" y="613"/>
                  </a:lnTo>
                  <a:lnTo>
                    <a:pt x="8" y="597"/>
                  </a:lnTo>
                  <a:lnTo>
                    <a:pt x="3" y="597"/>
                  </a:lnTo>
                  <a:close/>
                  <a:moveTo>
                    <a:pt x="3" y="619"/>
                  </a:moveTo>
                  <a:lnTo>
                    <a:pt x="2" y="635"/>
                  </a:lnTo>
                  <a:lnTo>
                    <a:pt x="7" y="635"/>
                  </a:lnTo>
                  <a:lnTo>
                    <a:pt x="8" y="619"/>
                  </a:lnTo>
                  <a:lnTo>
                    <a:pt x="3" y="619"/>
                  </a:lnTo>
                  <a:close/>
                  <a:moveTo>
                    <a:pt x="2" y="640"/>
                  </a:moveTo>
                  <a:lnTo>
                    <a:pt x="2" y="656"/>
                  </a:lnTo>
                  <a:lnTo>
                    <a:pt x="7" y="656"/>
                  </a:lnTo>
                  <a:lnTo>
                    <a:pt x="7" y="640"/>
                  </a:lnTo>
                  <a:lnTo>
                    <a:pt x="2" y="640"/>
                  </a:lnTo>
                  <a:close/>
                  <a:moveTo>
                    <a:pt x="2" y="661"/>
                  </a:moveTo>
                  <a:lnTo>
                    <a:pt x="2" y="677"/>
                  </a:lnTo>
                  <a:lnTo>
                    <a:pt x="7" y="677"/>
                  </a:lnTo>
                  <a:lnTo>
                    <a:pt x="7" y="661"/>
                  </a:lnTo>
                  <a:lnTo>
                    <a:pt x="2" y="661"/>
                  </a:lnTo>
                  <a:close/>
                  <a:moveTo>
                    <a:pt x="2" y="683"/>
                  </a:moveTo>
                  <a:lnTo>
                    <a:pt x="2" y="699"/>
                  </a:lnTo>
                  <a:lnTo>
                    <a:pt x="7" y="699"/>
                  </a:lnTo>
                  <a:lnTo>
                    <a:pt x="7" y="683"/>
                  </a:lnTo>
                  <a:lnTo>
                    <a:pt x="2" y="683"/>
                  </a:lnTo>
                  <a:close/>
                  <a:moveTo>
                    <a:pt x="2" y="704"/>
                  </a:moveTo>
                  <a:lnTo>
                    <a:pt x="2" y="720"/>
                  </a:lnTo>
                  <a:lnTo>
                    <a:pt x="7" y="720"/>
                  </a:lnTo>
                  <a:lnTo>
                    <a:pt x="7" y="704"/>
                  </a:lnTo>
                  <a:lnTo>
                    <a:pt x="2" y="704"/>
                  </a:lnTo>
                  <a:close/>
                  <a:moveTo>
                    <a:pt x="2" y="725"/>
                  </a:moveTo>
                  <a:lnTo>
                    <a:pt x="2" y="741"/>
                  </a:lnTo>
                  <a:lnTo>
                    <a:pt x="7" y="741"/>
                  </a:lnTo>
                  <a:lnTo>
                    <a:pt x="7" y="725"/>
                  </a:lnTo>
                  <a:lnTo>
                    <a:pt x="2" y="725"/>
                  </a:lnTo>
                  <a:close/>
                  <a:moveTo>
                    <a:pt x="2" y="747"/>
                  </a:moveTo>
                  <a:lnTo>
                    <a:pt x="2" y="763"/>
                  </a:lnTo>
                  <a:lnTo>
                    <a:pt x="7" y="763"/>
                  </a:lnTo>
                  <a:lnTo>
                    <a:pt x="7" y="747"/>
                  </a:lnTo>
                  <a:lnTo>
                    <a:pt x="2" y="747"/>
                  </a:lnTo>
                  <a:close/>
                  <a:moveTo>
                    <a:pt x="2" y="768"/>
                  </a:moveTo>
                  <a:lnTo>
                    <a:pt x="2" y="784"/>
                  </a:lnTo>
                  <a:lnTo>
                    <a:pt x="7" y="784"/>
                  </a:lnTo>
                  <a:lnTo>
                    <a:pt x="7" y="768"/>
                  </a:lnTo>
                  <a:lnTo>
                    <a:pt x="2" y="768"/>
                  </a:lnTo>
                  <a:close/>
                  <a:moveTo>
                    <a:pt x="2" y="789"/>
                  </a:moveTo>
                  <a:lnTo>
                    <a:pt x="2" y="805"/>
                  </a:lnTo>
                  <a:lnTo>
                    <a:pt x="6" y="805"/>
                  </a:lnTo>
                  <a:lnTo>
                    <a:pt x="7" y="789"/>
                  </a:lnTo>
                  <a:lnTo>
                    <a:pt x="2" y="789"/>
                  </a:lnTo>
                  <a:close/>
                  <a:moveTo>
                    <a:pt x="2" y="811"/>
                  </a:moveTo>
                  <a:lnTo>
                    <a:pt x="1" y="827"/>
                  </a:lnTo>
                  <a:lnTo>
                    <a:pt x="6" y="827"/>
                  </a:lnTo>
                  <a:lnTo>
                    <a:pt x="6" y="811"/>
                  </a:lnTo>
                  <a:lnTo>
                    <a:pt x="2" y="811"/>
                  </a:lnTo>
                  <a:close/>
                  <a:moveTo>
                    <a:pt x="1" y="832"/>
                  </a:moveTo>
                  <a:lnTo>
                    <a:pt x="1" y="848"/>
                  </a:lnTo>
                  <a:lnTo>
                    <a:pt x="6" y="848"/>
                  </a:lnTo>
                  <a:lnTo>
                    <a:pt x="6" y="832"/>
                  </a:lnTo>
                  <a:lnTo>
                    <a:pt x="1" y="832"/>
                  </a:lnTo>
                  <a:close/>
                  <a:moveTo>
                    <a:pt x="1" y="853"/>
                  </a:moveTo>
                  <a:lnTo>
                    <a:pt x="1" y="869"/>
                  </a:lnTo>
                  <a:lnTo>
                    <a:pt x="6" y="869"/>
                  </a:lnTo>
                  <a:lnTo>
                    <a:pt x="6" y="853"/>
                  </a:lnTo>
                  <a:lnTo>
                    <a:pt x="1" y="853"/>
                  </a:lnTo>
                  <a:close/>
                  <a:moveTo>
                    <a:pt x="1" y="875"/>
                  </a:moveTo>
                  <a:lnTo>
                    <a:pt x="1" y="891"/>
                  </a:lnTo>
                  <a:lnTo>
                    <a:pt x="6" y="891"/>
                  </a:lnTo>
                  <a:lnTo>
                    <a:pt x="6" y="875"/>
                  </a:lnTo>
                  <a:lnTo>
                    <a:pt x="1" y="875"/>
                  </a:lnTo>
                  <a:close/>
                  <a:moveTo>
                    <a:pt x="1" y="896"/>
                  </a:moveTo>
                  <a:lnTo>
                    <a:pt x="1" y="912"/>
                  </a:lnTo>
                  <a:lnTo>
                    <a:pt x="6" y="912"/>
                  </a:lnTo>
                  <a:lnTo>
                    <a:pt x="6" y="896"/>
                  </a:lnTo>
                  <a:lnTo>
                    <a:pt x="1" y="896"/>
                  </a:lnTo>
                  <a:close/>
                  <a:moveTo>
                    <a:pt x="1" y="917"/>
                  </a:moveTo>
                  <a:lnTo>
                    <a:pt x="1" y="933"/>
                  </a:lnTo>
                  <a:lnTo>
                    <a:pt x="6" y="933"/>
                  </a:lnTo>
                  <a:lnTo>
                    <a:pt x="6" y="917"/>
                  </a:lnTo>
                  <a:lnTo>
                    <a:pt x="1" y="917"/>
                  </a:lnTo>
                  <a:close/>
                  <a:moveTo>
                    <a:pt x="1" y="939"/>
                  </a:moveTo>
                  <a:lnTo>
                    <a:pt x="1" y="955"/>
                  </a:lnTo>
                  <a:lnTo>
                    <a:pt x="6" y="955"/>
                  </a:lnTo>
                  <a:lnTo>
                    <a:pt x="6" y="939"/>
                  </a:lnTo>
                  <a:lnTo>
                    <a:pt x="1" y="939"/>
                  </a:lnTo>
                  <a:close/>
                  <a:moveTo>
                    <a:pt x="1" y="960"/>
                  </a:moveTo>
                  <a:lnTo>
                    <a:pt x="1" y="976"/>
                  </a:lnTo>
                  <a:lnTo>
                    <a:pt x="6" y="976"/>
                  </a:lnTo>
                  <a:lnTo>
                    <a:pt x="6" y="960"/>
                  </a:lnTo>
                  <a:lnTo>
                    <a:pt x="1" y="960"/>
                  </a:lnTo>
                  <a:close/>
                  <a:moveTo>
                    <a:pt x="1" y="981"/>
                  </a:moveTo>
                  <a:lnTo>
                    <a:pt x="1" y="997"/>
                  </a:lnTo>
                  <a:lnTo>
                    <a:pt x="5" y="997"/>
                  </a:lnTo>
                  <a:lnTo>
                    <a:pt x="6" y="981"/>
                  </a:lnTo>
                  <a:lnTo>
                    <a:pt x="1" y="981"/>
                  </a:lnTo>
                  <a:close/>
                  <a:moveTo>
                    <a:pt x="0" y="1003"/>
                  </a:moveTo>
                  <a:lnTo>
                    <a:pt x="0" y="1019"/>
                  </a:lnTo>
                  <a:lnTo>
                    <a:pt x="5" y="1019"/>
                  </a:lnTo>
                  <a:lnTo>
                    <a:pt x="5" y="1003"/>
                  </a:lnTo>
                  <a:lnTo>
                    <a:pt x="0" y="1003"/>
                  </a:lnTo>
                  <a:close/>
                  <a:moveTo>
                    <a:pt x="0" y="1024"/>
                  </a:moveTo>
                  <a:lnTo>
                    <a:pt x="0" y="1040"/>
                  </a:lnTo>
                  <a:lnTo>
                    <a:pt x="5" y="1040"/>
                  </a:lnTo>
                  <a:lnTo>
                    <a:pt x="5" y="1024"/>
                  </a:lnTo>
                  <a:lnTo>
                    <a:pt x="0" y="1024"/>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AT" dirty="0"/>
            </a:p>
          </p:txBody>
        </p:sp>
        <p:sp>
          <p:nvSpPr>
            <p:cNvPr id="59" name="Rectangle 56"/>
            <p:cNvSpPr>
              <a:spLocks noChangeArrowheads="1"/>
            </p:cNvSpPr>
            <p:nvPr/>
          </p:nvSpPr>
          <p:spPr bwMode="auto">
            <a:xfrm>
              <a:off x="5279" y="2470"/>
              <a:ext cx="178" cy="9"/>
            </a:xfrm>
            <a:prstGeom prst="rect">
              <a:avLst/>
            </a:prstGeom>
            <a:solidFill>
              <a:srgbClr val="FFDD9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60" name="Rectangle 57"/>
            <p:cNvSpPr>
              <a:spLocks noChangeArrowheads="1"/>
            </p:cNvSpPr>
            <p:nvPr/>
          </p:nvSpPr>
          <p:spPr bwMode="auto">
            <a:xfrm>
              <a:off x="5279" y="2479"/>
              <a:ext cx="178" cy="19"/>
            </a:xfrm>
            <a:prstGeom prst="rect">
              <a:avLst/>
            </a:prstGeom>
            <a:solidFill>
              <a:srgbClr val="FFDC9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61" name="Rectangle 58"/>
            <p:cNvSpPr>
              <a:spLocks noChangeArrowheads="1"/>
            </p:cNvSpPr>
            <p:nvPr/>
          </p:nvSpPr>
          <p:spPr bwMode="auto">
            <a:xfrm>
              <a:off x="5279" y="2498"/>
              <a:ext cx="178" cy="12"/>
            </a:xfrm>
            <a:prstGeom prst="rect">
              <a:avLst/>
            </a:prstGeom>
            <a:solidFill>
              <a:srgbClr val="FFDC9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62" name="Rectangle 59"/>
            <p:cNvSpPr>
              <a:spLocks noChangeArrowheads="1"/>
            </p:cNvSpPr>
            <p:nvPr/>
          </p:nvSpPr>
          <p:spPr bwMode="auto">
            <a:xfrm>
              <a:off x="5279" y="2510"/>
              <a:ext cx="178" cy="12"/>
            </a:xfrm>
            <a:prstGeom prst="rect">
              <a:avLst/>
            </a:prstGeom>
            <a:solidFill>
              <a:srgbClr val="FFDB9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63" name="Rectangle 60"/>
            <p:cNvSpPr>
              <a:spLocks noChangeArrowheads="1"/>
            </p:cNvSpPr>
            <p:nvPr/>
          </p:nvSpPr>
          <p:spPr bwMode="auto">
            <a:xfrm>
              <a:off x="5279" y="2522"/>
              <a:ext cx="178" cy="14"/>
            </a:xfrm>
            <a:prstGeom prst="rect">
              <a:avLst/>
            </a:prstGeom>
            <a:solidFill>
              <a:srgbClr val="FFDA9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64" name="Rectangle 61"/>
            <p:cNvSpPr>
              <a:spLocks noChangeArrowheads="1"/>
            </p:cNvSpPr>
            <p:nvPr/>
          </p:nvSpPr>
          <p:spPr bwMode="auto">
            <a:xfrm>
              <a:off x="5279" y="2536"/>
              <a:ext cx="178" cy="15"/>
            </a:xfrm>
            <a:prstGeom prst="rect">
              <a:avLst/>
            </a:prstGeom>
            <a:solidFill>
              <a:srgbClr val="FFD99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65" name="Rectangle 62"/>
            <p:cNvSpPr>
              <a:spLocks noChangeArrowheads="1"/>
            </p:cNvSpPr>
            <p:nvPr/>
          </p:nvSpPr>
          <p:spPr bwMode="auto">
            <a:xfrm>
              <a:off x="5279" y="2551"/>
              <a:ext cx="178" cy="12"/>
            </a:xfrm>
            <a:prstGeom prst="rect">
              <a:avLst/>
            </a:prstGeom>
            <a:solidFill>
              <a:srgbClr val="FFD89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66" name="Rectangle 63"/>
            <p:cNvSpPr>
              <a:spLocks noChangeArrowheads="1"/>
            </p:cNvSpPr>
            <p:nvPr/>
          </p:nvSpPr>
          <p:spPr bwMode="auto">
            <a:xfrm>
              <a:off x="5279" y="2563"/>
              <a:ext cx="178" cy="9"/>
            </a:xfrm>
            <a:prstGeom prst="rect">
              <a:avLst/>
            </a:prstGeom>
            <a:solidFill>
              <a:srgbClr val="FFD78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67" name="Rectangle 64"/>
            <p:cNvSpPr>
              <a:spLocks noChangeArrowheads="1"/>
            </p:cNvSpPr>
            <p:nvPr/>
          </p:nvSpPr>
          <p:spPr bwMode="auto">
            <a:xfrm>
              <a:off x="5279" y="2572"/>
              <a:ext cx="178" cy="10"/>
            </a:xfrm>
            <a:prstGeom prst="rect">
              <a:avLst/>
            </a:prstGeom>
            <a:solidFill>
              <a:srgbClr val="FFD78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68" name="Rectangle 65"/>
            <p:cNvSpPr>
              <a:spLocks noChangeArrowheads="1"/>
            </p:cNvSpPr>
            <p:nvPr/>
          </p:nvSpPr>
          <p:spPr bwMode="auto">
            <a:xfrm>
              <a:off x="5279" y="2582"/>
              <a:ext cx="178" cy="10"/>
            </a:xfrm>
            <a:prstGeom prst="rect">
              <a:avLst/>
            </a:prstGeom>
            <a:solidFill>
              <a:srgbClr val="FFD78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69" name="Rectangle 66"/>
            <p:cNvSpPr>
              <a:spLocks noChangeArrowheads="1"/>
            </p:cNvSpPr>
            <p:nvPr/>
          </p:nvSpPr>
          <p:spPr bwMode="auto">
            <a:xfrm>
              <a:off x="5279" y="2592"/>
              <a:ext cx="178" cy="8"/>
            </a:xfrm>
            <a:prstGeom prst="rect">
              <a:avLst/>
            </a:prstGeom>
            <a:solidFill>
              <a:srgbClr val="FFD6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70" name="Rectangle 67"/>
            <p:cNvSpPr>
              <a:spLocks noChangeArrowheads="1"/>
            </p:cNvSpPr>
            <p:nvPr/>
          </p:nvSpPr>
          <p:spPr bwMode="auto">
            <a:xfrm>
              <a:off x="5279" y="2600"/>
              <a:ext cx="178" cy="11"/>
            </a:xfrm>
            <a:prstGeom prst="rect">
              <a:avLst/>
            </a:prstGeom>
            <a:solidFill>
              <a:srgbClr val="FFD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71" name="Rectangle 68"/>
            <p:cNvSpPr>
              <a:spLocks noChangeArrowheads="1"/>
            </p:cNvSpPr>
            <p:nvPr/>
          </p:nvSpPr>
          <p:spPr bwMode="auto">
            <a:xfrm>
              <a:off x="5279" y="2611"/>
              <a:ext cx="178" cy="9"/>
            </a:xfrm>
            <a:prstGeom prst="rect">
              <a:avLst/>
            </a:prstGeom>
            <a:solidFill>
              <a:srgbClr val="FFD68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72" name="Rectangle 69"/>
            <p:cNvSpPr>
              <a:spLocks noChangeArrowheads="1"/>
            </p:cNvSpPr>
            <p:nvPr/>
          </p:nvSpPr>
          <p:spPr bwMode="auto">
            <a:xfrm>
              <a:off x="5279" y="2620"/>
              <a:ext cx="178" cy="8"/>
            </a:xfrm>
            <a:prstGeom prst="rect">
              <a:avLst/>
            </a:prstGeom>
            <a:solidFill>
              <a:srgbClr val="FFD58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73" name="Rectangle 70"/>
            <p:cNvSpPr>
              <a:spLocks noChangeArrowheads="1"/>
            </p:cNvSpPr>
            <p:nvPr/>
          </p:nvSpPr>
          <p:spPr bwMode="auto">
            <a:xfrm>
              <a:off x="5279" y="2628"/>
              <a:ext cx="178" cy="8"/>
            </a:xfrm>
            <a:prstGeom prst="rect">
              <a:avLst/>
            </a:prstGeom>
            <a:solidFill>
              <a:srgbClr val="FFD5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74" name="Rectangle 71"/>
            <p:cNvSpPr>
              <a:spLocks noChangeArrowheads="1"/>
            </p:cNvSpPr>
            <p:nvPr/>
          </p:nvSpPr>
          <p:spPr bwMode="auto">
            <a:xfrm>
              <a:off x="5279" y="2636"/>
              <a:ext cx="178" cy="11"/>
            </a:xfrm>
            <a:prstGeom prst="rect">
              <a:avLst/>
            </a:prstGeom>
            <a:solidFill>
              <a:srgbClr val="FFD57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75" name="Rectangle 72"/>
            <p:cNvSpPr>
              <a:spLocks noChangeArrowheads="1"/>
            </p:cNvSpPr>
            <p:nvPr/>
          </p:nvSpPr>
          <p:spPr bwMode="auto">
            <a:xfrm>
              <a:off x="5279" y="2647"/>
              <a:ext cx="178" cy="9"/>
            </a:xfrm>
            <a:prstGeom prst="rect">
              <a:avLst/>
            </a:prstGeom>
            <a:solidFill>
              <a:srgbClr val="FFD47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76" name="Rectangle 73"/>
            <p:cNvSpPr>
              <a:spLocks noChangeArrowheads="1"/>
            </p:cNvSpPr>
            <p:nvPr/>
          </p:nvSpPr>
          <p:spPr bwMode="auto">
            <a:xfrm>
              <a:off x="5279" y="2656"/>
              <a:ext cx="178" cy="6"/>
            </a:xfrm>
            <a:prstGeom prst="rect">
              <a:avLst/>
            </a:prstGeom>
            <a:solidFill>
              <a:srgbClr val="FFD47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77" name="Rectangle 74"/>
            <p:cNvSpPr>
              <a:spLocks noChangeArrowheads="1"/>
            </p:cNvSpPr>
            <p:nvPr/>
          </p:nvSpPr>
          <p:spPr bwMode="auto">
            <a:xfrm>
              <a:off x="5280" y="2470"/>
              <a:ext cx="178" cy="192"/>
            </a:xfrm>
            <a:prstGeom prst="rect">
              <a:avLst/>
            </a:prstGeom>
            <a:noFill/>
            <a:ln w="7938" cap="flat">
              <a:solidFill>
                <a:srgbClr val="FFC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AT" dirty="0"/>
            </a:p>
          </p:txBody>
        </p:sp>
        <p:sp>
          <p:nvSpPr>
            <p:cNvPr id="78" name="Rectangle 75"/>
            <p:cNvSpPr>
              <a:spLocks noChangeArrowheads="1"/>
            </p:cNvSpPr>
            <p:nvPr/>
          </p:nvSpPr>
          <p:spPr bwMode="auto">
            <a:xfrm>
              <a:off x="5327" y="2500"/>
              <a:ext cx="120"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400" b="0" i="0" u="none" strike="noStrike" cap="none" normalizeH="0" baseline="0" dirty="0">
                  <a:ln>
                    <a:noFill/>
                  </a:ln>
                  <a:solidFill>
                    <a:srgbClr val="000000"/>
                  </a:solidFill>
                  <a:effectLst/>
                  <a:latin typeface="Calibri" panose="020F0502020204030204" pitchFamily="34" charset="0"/>
                </a:rPr>
                <a:t>G</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79" name="Rectangle 76"/>
            <p:cNvSpPr>
              <a:spLocks noChangeArrowheads="1"/>
            </p:cNvSpPr>
            <p:nvPr/>
          </p:nvSpPr>
          <p:spPr bwMode="auto">
            <a:xfrm>
              <a:off x="5422" y="2515"/>
              <a:ext cx="78"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4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80" name="Freeform 77"/>
            <p:cNvSpPr>
              <a:spLocks noEditPoints="1"/>
            </p:cNvSpPr>
            <p:nvPr/>
          </p:nvSpPr>
          <p:spPr bwMode="auto">
            <a:xfrm>
              <a:off x="6134" y="1499"/>
              <a:ext cx="23" cy="1956"/>
            </a:xfrm>
            <a:custGeom>
              <a:avLst/>
              <a:gdLst>
                <a:gd name="T0" fmla="*/ 23 w 23"/>
                <a:gd name="T1" fmla="*/ 37 h 1956"/>
                <a:gd name="T2" fmla="*/ 17 w 23"/>
                <a:gd name="T3" fmla="*/ 64 h 1956"/>
                <a:gd name="T4" fmla="*/ 22 w 23"/>
                <a:gd name="T5" fmla="*/ 85 h 1956"/>
                <a:gd name="T6" fmla="*/ 17 w 23"/>
                <a:gd name="T7" fmla="*/ 144 h 1956"/>
                <a:gd name="T8" fmla="*/ 17 w 23"/>
                <a:gd name="T9" fmla="*/ 149 h 1956"/>
                <a:gd name="T10" fmla="*/ 21 w 23"/>
                <a:gd name="T11" fmla="*/ 208 h 1956"/>
                <a:gd name="T12" fmla="*/ 16 w 23"/>
                <a:gd name="T13" fmla="*/ 234 h 1956"/>
                <a:gd name="T14" fmla="*/ 21 w 23"/>
                <a:gd name="T15" fmla="*/ 256 h 1956"/>
                <a:gd name="T16" fmla="*/ 15 w 23"/>
                <a:gd name="T17" fmla="*/ 314 h 1956"/>
                <a:gd name="T18" fmla="*/ 15 w 23"/>
                <a:gd name="T19" fmla="*/ 320 h 1956"/>
                <a:gd name="T20" fmla="*/ 19 w 23"/>
                <a:gd name="T21" fmla="*/ 378 h 1956"/>
                <a:gd name="T22" fmla="*/ 14 w 23"/>
                <a:gd name="T23" fmla="*/ 405 h 1956"/>
                <a:gd name="T24" fmla="*/ 19 w 23"/>
                <a:gd name="T25" fmla="*/ 426 h 1956"/>
                <a:gd name="T26" fmla="*/ 14 w 23"/>
                <a:gd name="T27" fmla="*/ 485 h 1956"/>
                <a:gd name="T28" fmla="*/ 14 w 23"/>
                <a:gd name="T29" fmla="*/ 490 h 1956"/>
                <a:gd name="T30" fmla="*/ 18 w 23"/>
                <a:gd name="T31" fmla="*/ 549 h 1956"/>
                <a:gd name="T32" fmla="*/ 13 w 23"/>
                <a:gd name="T33" fmla="*/ 575 h 1956"/>
                <a:gd name="T34" fmla="*/ 18 w 23"/>
                <a:gd name="T35" fmla="*/ 597 h 1956"/>
                <a:gd name="T36" fmla="*/ 12 w 23"/>
                <a:gd name="T37" fmla="*/ 655 h 1956"/>
                <a:gd name="T38" fmla="*/ 12 w 23"/>
                <a:gd name="T39" fmla="*/ 661 h 1956"/>
                <a:gd name="T40" fmla="*/ 16 w 23"/>
                <a:gd name="T41" fmla="*/ 719 h 1956"/>
                <a:gd name="T42" fmla="*/ 11 w 23"/>
                <a:gd name="T43" fmla="*/ 746 h 1956"/>
                <a:gd name="T44" fmla="*/ 16 w 23"/>
                <a:gd name="T45" fmla="*/ 767 h 1956"/>
                <a:gd name="T46" fmla="*/ 10 w 23"/>
                <a:gd name="T47" fmla="*/ 826 h 1956"/>
                <a:gd name="T48" fmla="*/ 10 w 23"/>
                <a:gd name="T49" fmla="*/ 831 h 1956"/>
                <a:gd name="T50" fmla="*/ 15 w 23"/>
                <a:gd name="T51" fmla="*/ 890 h 1956"/>
                <a:gd name="T52" fmla="*/ 10 w 23"/>
                <a:gd name="T53" fmla="*/ 917 h 1956"/>
                <a:gd name="T54" fmla="*/ 14 w 23"/>
                <a:gd name="T55" fmla="*/ 938 h 1956"/>
                <a:gd name="T56" fmla="*/ 9 w 23"/>
                <a:gd name="T57" fmla="*/ 997 h 1956"/>
                <a:gd name="T58" fmla="*/ 9 w 23"/>
                <a:gd name="T59" fmla="*/ 1002 h 1956"/>
                <a:gd name="T60" fmla="*/ 13 w 23"/>
                <a:gd name="T61" fmla="*/ 1061 h 1956"/>
                <a:gd name="T62" fmla="*/ 8 w 23"/>
                <a:gd name="T63" fmla="*/ 1087 h 1956"/>
                <a:gd name="T64" fmla="*/ 13 w 23"/>
                <a:gd name="T65" fmla="*/ 1109 h 1956"/>
                <a:gd name="T66" fmla="*/ 7 w 23"/>
                <a:gd name="T67" fmla="*/ 1167 h 1956"/>
                <a:gd name="T68" fmla="*/ 7 w 23"/>
                <a:gd name="T69" fmla="*/ 1172 h 1956"/>
                <a:gd name="T70" fmla="*/ 12 w 23"/>
                <a:gd name="T71" fmla="*/ 1231 h 1956"/>
                <a:gd name="T72" fmla="*/ 7 w 23"/>
                <a:gd name="T73" fmla="*/ 1258 h 1956"/>
                <a:gd name="T74" fmla="*/ 11 w 23"/>
                <a:gd name="T75" fmla="*/ 1279 h 1956"/>
                <a:gd name="T76" fmla="*/ 6 w 23"/>
                <a:gd name="T77" fmla="*/ 1338 h 1956"/>
                <a:gd name="T78" fmla="*/ 6 w 23"/>
                <a:gd name="T79" fmla="*/ 1343 h 1956"/>
                <a:gd name="T80" fmla="*/ 10 w 23"/>
                <a:gd name="T81" fmla="*/ 1402 h 1956"/>
                <a:gd name="T82" fmla="*/ 5 w 23"/>
                <a:gd name="T83" fmla="*/ 1428 h 1956"/>
                <a:gd name="T84" fmla="*/ 10 w 23"/>
                <a:gd name="T85" fmla="*/ 1450 h 1956"/>
                <a:gd name="T86" fmla="*/ 4 w 23"/>
                <a:gd name="T87" fmla="*/ 1508 h 1956"/>
                <a:gd name="T88" fmla="*/ 4 w 23"/>
                <a:gd name="T89" fmla="*/ 1514 h 1956"/>
                <a:gd name="T90" fmla="*/ 9 w 23"/>
                <a:gd name="T91" fmla="*/ 1572 h 1956"/>
                <a:gd name="T92" fmla="*/ 4 w 23"/>
                <a:gd name="T93" fmla="*/ 1599 h 1956"/>
                <a:gd name="T94" fmla="*/ 8 w 23"/>
                <a:gd name="T95" fmla="*/ 1620 h 1956"/>
                <a:gd name="T96" fmla="*/ 3 w 23"/>
                <a:gd name="T97" fmla="*/ 1679 h 1956"/>
                <a:gd name="T98" fmla="*/ 3 w 23"/>
                <a:gd name="T99" fmla="*/ 1684 h 1956"/>
                <a:gd name="T100" fmla="*/ 7 w 23"/>
                <a:gd name="T101" fmla="*/ 1743 h 1956"/>
                <a:gd name="T102" fmla="*/ 2 w 23"/>
                <a:gd name="T103" fmla="*/ 1770 h 1956"/>
                <a:gd name="T104" fmla="*/ 7 w 23"/>
                <a:gd name="T105" fmla="*/ 1791 h 1956"/>
                <a:gd name="T106" fmla="*/ 1 w 23"/>
                <a:gd name="T107" fmla="*/ 1850 h 1956"/>
                <a:gd name="T108" fmla="*/ 1 w 23"/>
                <a:gd name="T109" fmla="*/ 1855 h 1956"/>
                <a:gd name="T110" fmla="*/ 6 w 23"/>
                <a:gd name="T111" fmla="*/ 1914 h 1956"/>
                <a:gd name="T112" fmla="*/ 1 w 23"/>
                <a:gd name="T113" fmla="*/ 1940 h 19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3" h="1956">
                  <a:moveTo>
                    <a:pt x="18" y="0"/>
                  </a:moveTo>
                  <a:lnTo>
                    <a:pt x="18" y="16"/>
                  </a:lnTo>
                  <a:lnTo>
                    <a:pt x="23" y="16"/>
                  </a:lnTo>
                  <a:lnTo>
                    <a:pt x="23" y="0"/>
                  </a:lnTo>
                  <a:lnTo>
                    <a:pt x="18" y="0"/>
                  </a:lnTo>
                  <a:close/>
                  <a:moveTo>
                    <a:pt x="18" y="21"/>
                  </a:moveTo>
                  <a:lnTo>
                    <a:pt x="18" y="37"/>
                  </a:lnTo>
                  <a:lnTo>
                    <a:pt x="23" y="37"/>
                  </a:lnTo>
                  <a:lnTo>
                    <a:pt x="23" y="21"/>
                  </a:lnTo>
                  <a:lnTo>
                    <a:pt x="18" y="21"/>
                  </a:lnTo>
                  <a:close/>
                  <a:moveTo>
                    <a:pt x="18" y="42"/>
                  </a:moveTo>
                  <a:lnTo>
                    <a:pt x="17" y="58"/>
                  </a:lnTo>
                  <a:lnTo>
                    <a:pt x="22" y="58"/>
                  </a:lnTo>
                  <a:lnTo>
                    <a:pt x="22" y="42"/>
                  </a:lnTo>
                  <a:lnTo>
                    <a:pt x="18" y="42"/>
                  </a:lnTo>
                  <a:close/>
                  <a:moveTo>
                    <a:pt x="17" y="64"/>
                  </a:moveTo>
                  <a:lnTo>
                    <a:pt x="17" y="80"/>
                  </a:lnTo>
                  <a:lnTo>
                    <a:pt x="22" y="80"/>
                  </a:lnTo>
                  <a:lnTo>
                    <a:pt x="22" y="64"/>
                  </a:lnTo>
                  <a:lnTo>
                    <a:pt x="17" y="64"/>
                  </a:lnTo>
                  <a:close/>
                  <a:moveTo>
                    <a:pt x="17" y="85"/>
                  </a:moveTo>
                  <a:lnTo>
                    <a:pt x="17" y="101"/>
                  </a:lnTo>
                  <a:lnTo>
                    <a:pt x="22" y="101"/>
                  </a:lnTo>
                  <a:lnTo>
                    <a:pt x="22" y="85"/>
                  </a:lnTo>
                  <a:lnTo>
                    <a:pt x="17" y="85"/>
                  </a:lnTo>
                  <a:close/>
                  <a:moveTo>
                    <a:pt x="17" y="106"/>
                  </a:moveTo>
                  <a:lnTo>
                    <a:pt x="17" y="122"/>
                  </a:lnTo>
                  <a:lnTo>
                    <a:pt x="22" y="122"/>
                  </a:lnTo>
                  <a:lnTo>
                    <a:pt x="22" y="106"/>
                  </a:lnTo>
                  <a:lnTo>
                    <a:pt x="17" y="106"/>
                  </a:lnTo>
                  <a:close/>
                  <a:moveTo>
                    <a:pt x="17" y="128"/>
                  </a:moveTo>
                  <a:lnTo>
                    <a:pt x="17" y="144"/>
                  </a:lnTo>
                  <a:lnTo>
                    <a:pt x="22" y="144"/>
                  </a:lnTo>
                  <a:lnTo>
                    <a:pt x="22" y="128"/>
                  </a:lnTo>
                  <a:lnTo>
                    <a:pt x="17" y="128"/>
                  </a:lnTo>
                  <a:close/>
                  <a:moveTo>
                    <a:pt x="17" y="149"/>
                  </a:moveTo>
                  <a:lnTo>
                    <a:pt x="16" y="165"/>
                  </a:lnTo>
                  <a:lnTo>
                    <a:pt x="21" y="165"/>
                  </a:lnTo>
                  <a:lnTo>
                    <a:pt x="22" y="149"/>
                  </a:lnTo>
                  <a:lnTo>
                    <a:pt x="17" y="149"/>
                  </a:lnTo>
                  <a:close/>
                  <a:moveTo>
                    <a:pt x="16" y="170"/>
                  </a:moveTo>
                  <a:lnTo>
                    <a:pt x="16" y="186"/>
                  </a:lnTo>
                  <a:lnTo>
                    <a:pt x="21" y="186"/>
                  </a:lnTo>
                  <a:lnTo>
                    <a:pt x="21" y="170"/>
                  </a:lnTo>
                  <a:lnTo>
                    <a:pt x="16" y="170"/>
                  </a:lnTo>
                  <a:close/>
                  <a:moveTo>
                    <a:pt x="16" y="192"/>
                  </a:moveTo>
                  <a:lnTo>
                    <a:pt x="16" y="208"/>
                  </a:lnTo>
                  <a:lnTo>
                    <a:pt x="21" y="208"/>
                  </a:lnTo>
                  <a:lnTo>
                    <a:pt x="21" y="192"/>
                  </a:lnTo>
                  <a:lnTo>
                    <a:pt x="16" y="192"/>
                  </a:lnTo>
                  <a:close/>
                  <a:moveTo>
                    <a:pt x="16" y="213"/>
                  </a:moveTo>
                  <a:lnTo>
                    <a:pt x="16" y="229"/>
                  </a:lnTo>
                  <a:lnTo>
                    <a:pt x="21" y="229"/>
                  </a:lnTo>
                  <a:lnTo>
                    <a:pt x="21" y="213"/>
                  </a:lnTo>
                  <a:lnTo>
                    <a:pt x="16" y="213"/>
                  </a:lnTo>
                  <a:close/>
                  <a:moveTo>
                    <a:pt x="16" y="234"/>
                  </a:moveTo>
                  <a:lnTo>
                    <a:pt x="16" y="250"/>
                  </a:lnTo>
                  <a:lnTo>
                    <a:pt x="21" y="250"/>
                  </a:lnTo>
                  <a:lnTo>
                    <a:pt x="21" y="234"/>
                  </a:lnTo>
                  <a:lnTo>
                    <a:pt x="16" y="234"/>
                  </a:lnTo>
                  <a:close/>
                  <a:moveTo>
                    <a:pt x="16" y="256"/>
                  </a:moveTo>
                  <a:lnTo>
                    <a:pt x="16" y="272"/>
                  </a:lnTo>
                  <a:lnTo>
                    <a:pt x="20" y="272"/>
                  </a:lnTo>
                  <a:lnTo>
                    <a:pt x="21" y="256"/>
                  </a:lnTo>
                  <a:lnTo>
                    <a:pt x="16" y="256"/>
                  </a:lnTo>
                  <a:close/>
                  <a:moveTo>
                    <a:pt x="15" y="277"/>
                  </a:moveTo>
                  <a:lnTo>
                    <a:pt x="15" y="293"/>
                  </a:lnTo>
                  <a:lnTo>
                    <a:pt x="20" y="293"/>
                  </a:lnTo>
                  <a:lnTo>
                    <a:pt x="20" y="277"/>
                  </a:lnTo>
                  <a:lnTo>
                    <a:pt x="15" y="277"/>
                  </a:lnTo>
                  <a:close/>
                  <a:moveTo>
                    <a:pt x="15" y="298"/>
                  </a:moveTo>
                  <a:lnTo>
                    <a:pt x="15" y="314"/>
                  </a:lnTo>
                  <a:lnTo>
                    <a:pt x="20" y="314"/>
                  </a:lnTo>
                  <a:lnTo>
                    <a:pt x="20" y="298"/>
                  </a:lnTo>
                  <a:lnTo>
                    <a:pt x="15" y="298"/>
                  </a:lnTo>
                  <a:close/>
                  <a:moveTo>
                    <a:pt x="15" y="320"/>
                  </a:moveTo>
                  <a:lnTo>
                    <a:pt x="15" y="336"/>
                  </a:lnTo>
                  <a:lnTo>
                    <a:pt x="20" y="336"/>
                  </a:lnTo>
                  <a:lnTo>
                    <a:pt x="20" y="320"/>
                  </a:lnTo>
                  <a:lnTo>
                    <a:pt x="15" y="320"/>
                  </a:lnTo>
                  <a:close/>
                  <a:moveTo>
                    <a:pt x="15" y="341"/>
                  </a:moveTo>
                  <a:lnTo>
                    <a:pt x="15" y="357"/>
                  </a:lnTo>
                  <a:lnTo>
                    <a:pt x="20" y="357"/>
                  </a:lnTo>
                  <a:lnTo>
                    <a:pt x="20" y="341"/>
                  </a:lnTo>
                  <a:lnTo>
                    <a:pt x="15" y="341"/>
                  </a:lnTo>
                  <a:close/>
                  <a:moveTo>
                    <a:pt x="15" y="362"/>
                  </a:moveTo>
                  <a:lnTo>
                    <a:pt x="15" y="378"/>
                  </a:lnTo>
                  <a:lnTo>
                    <a:pt x="19" y="378"/>
                  </a:lnTo>
                  <a:lnTo>
                    <a:pt x="20" y="362"/>
                  </a:lnTo>
                  <a:lnTo>
                    <a:pt x="15" y="362"/>
                  </a:lnTo>
                  <a:close/>
                  <a:moveTo>
                    <a:pt x="15" y="384"/>
                  </a:moveTo>
                  <a:lnTo>
                    <a:pt x="14" y="400"/>
                  </a:lnTo>
                  <a:lnTo>
                    <a:pt x="19" y="400"/>
                  </a:lnTo>
                  <a:lnTo>
                    <a:pt x="19" y="384"/>
                  </a:lnTo>
                  <a:lnTo>
                    <a:pt x="15" y="384"/>
                  </a:lnTo>
                  <a:close/>
                  <a:moveTo>
                    <a:pt x="14" y="405"/>
                  </a:moveTo>
                  <a:lnTo>
                    <a:pt x="14" y="421"/>
                  </a:lnTo>
                  <a:lnTo>
                    <a:pt x="19" y="421"/>
                  </a:lnTo>
                  <a:lnTo>
                    <a:pt x="19" y="405"/>
                  </a:lnTo>
                  <a:lnTo>
                    <a:pt x="14" y="405"/>
                  </a:lnTo>
                  <a:close/>
                  <a:moveTo>
                    <a:pt x="14" y="426"/>
                  </a:moveTo>
                  <a:lnTo>
                    <a:pt x="14" y="442"/>
                  </a:lnTo>
                  <a:lnTo>
                    <a:pt x="19" y="442"/>
                  </a:lnTo>
                  <a:lnTo>
                    <a:pt x="19" y="426"/>
                  </a:lnTo>
                  <a:lnTo>
                    <a:pt x="14" y="426"/>
                  </a:lnTo>
                  <a:close/>
                  <a:moveTo>
                    <a:pt x="14" y="448"/>
                  </a:moveTo>
                  <a:lnTo>
                    <a:pt x="14" y="464"/>
                  </a:lnTo>
                  <a:lnTo>
                    <a:pt x="19" y="464"/>
                  </a:lnTo>
                  <a:lnTo>
                    <a:pt x="19" y="448"/>
                  </a:lnTo>
                  <a:lnTo>
                    <a:pt x="14" y="448"/>
                  </a:lnTo>
                  <a:close/>
                  <a:moveTo>
                    <a:pt x="14" y="469"/>
                  </a:moveTo>
                  <a:lnTo>
                    <a:pt x="14" y="485"/>
                  </a:lnTo>
                  <a:lnTo>
                    <a:pt x="19" y="485"/>
                  </a:lnTo>
                  <a:lnTo>
                    <a:pt x="19" y="469"/>
                  </a:lnTo>
                  <a:lnTo>
                    <a:pt x="14" y="469"/>
                  </a:lnTo>
                  <a:close/>
                  <a:moveTo>
                    <a:pt x="14" y="490"/>
                  </a:moveTo>
                  <a:lnTo>
                    <a:pt x="13" y="506"/>
                  </a:lnTo>
                  <a:lnTo>
                    <a:pt x="18" y="506"/>
                  </a:lnTo>
                  <a:lnTo>
                    <a:pt x="18" y="490"/>
                  </a:lnTo>
                  <a:lnTo>
                    <a:pt x="14" y="490"/>
                  </a:lnTo>
                  <a:close/>
                  <a:moveTo>
                    <a:pt x="13" y="512"/>
                  </a:moveTo>
                  <a:lnTo>
                    <a:pt x="13" y="528"/>
                  </a:lnTo>
                  <a:lnTo>
                    <a:pt x="18" y="528"/>
                  </a:lnTo>
                  <a:lnTo>
                    <a:pt x="18" y="512"/>
                  </a:lnTo>
                  <a:lnTo>
                    <a:pt x="13" y="512"/>
                  </a:lnTo>
                  <a:close/>
                  <a:moveTo>
                    <a:pt x="13" y="533"/>
                  </a:moveTo>
                  <a:lnTo>
                    <a:pt x="13" y="549"/>
                  </a:lnTo>
                  <a:lnTo>
                    <a:pt x="18" y="549"/>
                  </a:lnTo>
                  <a:lnTo>
                    <a:pt x="18" y="533"/>
                  </a:lnTo>
                  <a:lnTo>
                    <a:pt x="13" y="533"/>
                  </a:lnTo>
                  <a:close/>
                  <a:moveTo>
                    <a:pt x="13" y="554"/>
                  </a:moveTo>
                  <a:lnTo>
                    <a:pt x="13" y="570"/>
                  </a:lnTo>
                  <a:lnTo>
                    <a:pt x="18" y="570"/>
                  </a:lnTo>
                  <a:lnTo>
                    <a:pt x="18" y="554"/>
                  </a:lnTo>
                  <a:lnTo>
                    <a:pt x="13" y="554"/>
                  </a:lnTo>
                  <a:close/>
                  <a:moveTo>
                    <a:pt x="13" y="575"/>
                  </a:moveTo>
                  <a:lnTo>
                    <a:pt x="13" y="591"/>
                  </a:lnTo>
                  <a:lnTo>
                    <a:pt x="18" y="591"/>
                  </a:lnTo>
                  <a:lnTo>
                    <a:pt x="18" y="575"/>
                  </a:lnTo>
                  <a:lnTo>
                    <a:pt x="13" y="575"/>
                  </a:lnTo>
                  <a:close/>
                  <a:moveTo>
                    <a:pt x="13" y="597"/>
                  </a:moveTo>
                  <a:lnTo>
                    <a:pt x="12" y="613"/>
                  </a:lnTo>
                  <a:lnTo>
                    <a:pt x="17" y="613"/>
                  </a:lnTo>
                  <a:lnTo>
                    <a:pt x="18" y="597"/>
                  </a:lnTo>
                  <a:lnTo>
                    <a:pt x="13" y="597"/>
                  </a:lnTo>
                  <a:close/>
                  <a:moveTo>
                    <a:pt x="12" y="618"/>
                  </a:moveTo>
                  <a:lnTo>
                    <a:pt x="12" y="634"/>
                  </a:lnTo>
                  <a:lnTo>
                    <a:pt x="17" y="634"/>
                  </a:lnTo>
                  <a:lnTo>
                    <a:pt x="17" y="618"/>
                  </a:lnTo>
                  <a:lnTo>
                    <a:pt x="12" y="618"/>
                  </a:lnTo>
                  <a:close/>
                  <a:moveTo>
                    <a:pt x="12" y="639"/>
                  </a:moveTo>
                  <a:lnTo>
                    <a:pt x="12" y="655"/>
                  </a:lnTo>
                  <a:lnTo>
                    <a:pt x="17" y="655"/>
                  </a:lnTo>
                  <a:lnTo>
                    <a:pt x="17" y="639"/>
                  </a:lnTo>
                  <a:lnTo>
                    <a:pt x="12" y="639"/>
                  </a:lnTo>
                  <a:close/>
                  <a:moveTo>
                    <a:pt x="12" y="661"/>
                  </a:moveTo>
                  <a:lnTo>
                    <a:pt x="12" y="677"/>
                  </a:lnTo>
                  <a:lnTo>
                    <a:pt x="17" y="677"/>
                  </a:lnTo>
                  <a:lnTo>
                    <a:pt x="17" y="661"/>
                  </a:lnTo>
                  <a:lnTo>
                    <a:pt x="12" y="661"/>
                  </a:lnTo>
                  <a:close/>
                  <a:moveTo>
                    <a:pt x="12" y="682"/>
                  </a:moveTo>
                  <a:lnTo>
                    <a:pt x="12" y="698"/>
                  </a:lnTo>
                  <a:lnTo>
                    <a:pt x="17" y="698"/>
                  </a:lnTo>
                  <a:lnTo>
                    <a:pt x="17" y="682"/>
                  </a:lnTo>
                  <a:lnTo>
                    <a:pt x="12" y="682"/>
                  </a:lnTo>
                  <a:close/>
                  <a:moveTo>
                    <a:pt x="12" y="703"/>
                  </a:moveTo>
                  <a:lnTo>
                    <a:pt x="11" y="719"/>
                  </a:lnTo>
                  <a:lnTo>
                    <a:pt x="16" y="719"/>
                  </a:lnTo>
                  <a:lnTo>
                    <a:pt x="17" y="703"/>
                  </a:lnTo>
                  <a:lnTo>
                    <a:pt x="12" y="703"/>
                  </a:lnTo>
                  <a:close/>
                  <a:moveTo>
                    <a:pt x="11" y="725"/>
                  </a:moveTo>
                  <a:lnTo>
                    <a:pt x="11" y="741"/>
                  </a:lnTo>
                  <a:lnTo>
                    <a:pt x="16" y="741"/>
                  </a:lnTo>
                  <a:lnTo>
                    <a:pt x="16" y="725"/>
                  </a:lnTo>
                  <a:lnTo>
                    <a:pt x="11" y="725"/>
                  </a:lnTo>
                  <a:close/>
                  <a:moveTo>
                    <a:pt x="11" y="746"/>
                  </a:moveTo>
                  <a:lnTo>
                    <a:pt x="11" y="762"/>
                  </a:lnTo>
                  <a:lnTo>
                    <a:pt x="16" y="762"/>
                  </a:lnTo>
                  <a:lnTo>
                    <a:pt x="16" y="746"/>
                  </a:lnTo>
                  <a:lnTo>
                    <a:pt x="11" y="746"/>
                  </a:lnTo>
                  <a:close/>
                  <a:moveTo>
                    <a:pt x="11" y="767"/>
                  </a:moveTo>
                  <a:lnTo>
                    <a:pt x="11" y="783"/>
                  </a:lnTo>
                  <a:lnTo>
                    <a:pt x="16" y="783"/>
                  </a:lnTo>
                  <a:lnTo>
                    <a:pt x="16" y="767"/>
                  </a:lnTo>
                  <a:lnTo>
                    <a:pt x="11" y="767"/>
                  </a:lnTo>
                  <a:close/>
                  <a:moveTo>
                    <a:pt x="11" y="789"/>
                  </a:moveTo>
                  <a:lnTo>
                    <a:pt x="11" y="805"/>
                  </a:lnTo>
                  <a:lnTo>
                    <a:pt x="16" y="805"/>
                  </a:lnTo>
                  <a:lnTo>
                    <a:pt x="16" y="789"/>
                  </a:lnTo>
                  <a:lnTo>
                    <a:pt x="11" y="789"/>
                  </a:lnTo>
                  <a:close/>
                  <a:moveTo>
                    <a:pt x="11" y="810"/>
                  </a:moveTo>
                  <a:lnTo>
                    <a:pt x="10" y="826"/>
                  </a:lnTo>
                  <a:lnTo>
                    <a:pt x="15" y="826"/>
                  </a:lnTo>
                  <a:lnTo>
                    <a:pt x="16" y="810"/>
                  </a:lnTo>
                  <a:lnTo>
                    <a:pt x="11" y="810"/>
                  </a:lnTo>
                  <a:close/>
                  <a:moveTo>
                    <a:pt x="10" y="831"/>
                  </a:moveTo>
                  <a:lnTo>
                    <a:pt x="10" y="847"/>
                  </a:lnTo>
                  <a:lnTo>
                    <a:pt x="15" y="847"/>
                  </a:lnTo>
                  <a:lnTo>
                    <a:pt x="15" y="831"/>
                  </a:lnTo>
                  <a:lnTo>
                    <a:pt x="10" y="831"/>
                  </a:lnTo>
                  <a:close/>
                  <a:moveTo>
                    <a:pt x="10" y="853"/>
                  </a:moveTo>
                  <a:lnTo>
                    <a:pt x="10" y="869"/>
                  </a:lnTo>
                  <a:lnTo>
                    <a:pt x="15" y="869"/>
                  </a:lnTo>
                  <a:lnTo>
                    <a:pt x="15" y="853"/>
                  </a:lnTo>
                  <a:lnTo>
                    <a:pt x="10" y="853"/>
                  </a:lnTo>
                  <a:close/>
                  <a:moveTo>
                    <a:pt x="10" y="874"/>
                  </a:moveTo>
                  <a:lnTo>
                    <a:pt x="10" y="890"/>
                  </a:lnTo>
                  <a:lnTo>
                    <a:pt x="15" y="890"/>
                  </a:lnTo>
                  <a:lnTo>
                    <a:pt x="15" y="874"/>
                  </a:lnTo>
                  <a:lnTo>
                    <a:pt x="10" y="874"/>
                  </a:lnTo>
                  <a:close/>
                  <a:moveTo>
                    <a:pt x="10" y="895"/>
                  </a:moveTo>
                  <a:lnTo>
                    <a:pt x="10" y="911"/>
                  </a:lnTo>
                  <a:lnTo>
                    <a:pt x="15" y="911"/>
                  </a:lnTo>
                  <a:lnTo>
                    <a:pt x="15" y="895"/>
                  </a:lnTo>
                  <a:lnTo>
                    <a:pt x="10" y="895"/>
                  </a:lnTo>
                  <a:close/>
                  <a:moveTo>
                    <a:pt x="10" y="917"/>
                  </a:moveTo>
                  <a:lnTo>
                    <a:pt x="10" y="933"/>
                  </a:lnTo>
                  <a:lnTo>
                    <a:pt x="15" y="933"/>
                  </a:lnTo>
                  <a:lnTo>
                    <a:pt x="15" y="917"/>
                  </a:lnTo>
                  <a:lnTo>
                    <a:pt x="10" y="917"/>
                  </a:lnTo>
                  <a:close/>
                  <a:moveTo>
                    <a:pt x="9" y="938"/>
                  </a:moveTo>
                  <a:lnTo>
                    <a:pt x="9" y="954"/>
                  </a:lnTo>
                  <a:lnTo>
                    <a:pt x="14" y="954"/>
                  </a:lnTo>
                  <a:lnTo>
                    <a:pt x="14" y="938"/>
                  </a:lnTo>
                  <a:lnTo>
                    <a:pt x="9" y="938"/>
                  </a:lnTo>
                  <a:close/>
                  <a:moveTo>
                    <a:pt x="9" y="959"/>
                  </a:moveTo>
                  <a:lnTo>
                    <a:pt x="9" y="975"/>
                  </a:lnTo>
                  <a:lnTo>
                    <a:pt x="14" y="975"/>
                  </a:lnTo>
                  <a:lnTo>
                    <a:pt x="14" y="959"/>
                  </a:lnTo>
                  <a:lnTo>
                    <a:pt x="9" y="959"/>
                  </a:lnTo>
                  <a:close/>
                  <a:moveTo>
                    <a:pt x="9" y="981"/>
                  </a:moveTo>
                  <a:lnTo>
                    <a:pt x="9" y="997"/>
                  </a:lnTo>
                  <a:lnTo>
                    <a:pt x="14" y="997"/>
                  </a:lnTo>
                  <a:lnTo>
                    <a:pt x="14" y="981"/>
                  </a:lnTo>
                  <a:lnTo>
                    <a:pt x="9" y="981"/>
                  </a:lnTo>
                  <a:close/>
                  <a:moveTo>
                    <a:pt x="9" y="1002"/>
                  </a:moveTo>
                  <a:lnTo>
                    <a:pt x="9" y="1018"/>
                  </a:lnTo>
                  <a:lnTo>
                    <a:pt x="14" y="1018"/>
                  </a:lnTo>
                  <a:lnTo>
                    <a:pt x="14" y="1002"/>
                  </a:lnTo>
                  <a:lnTo>
                    <a:pt x="9" y="1002"/>
                  </a:lnTo>
                  <a:close/>
                  <a:moveTo>
                    <a:pt x="9" y="1023"/>
                  </a:moveTo>
                  <a:lnTo>
                    <a:pt x="9" y="1039"/>
                  </a:lnTo>
                  <a:lnTo>
                    <a:pt x="14" y="1039"/>
                  </a:lnTo>
                  <a:lnTo>
                    <a:pt x="14" y="1023"/>
                  </a:lnTo>
                  <a:lnTo>
                    <a:pt x="9" y="1023"/>
                  </a:lnTo>
                  <a:close/>
                  <a:moveTo>
                    <a:pt x="9" y="1045"/>
                  </a:moveTo>
                  <a:lnTo>
                    <a:pt x="8" y="1061"/>
                  </a:lnTo>
                  <a:lnTo>
                    <a:pt x="13" y="1061"/>
                  </a:lnTo>
                  <a:lnTo>
                    <a:pt x="14" y="1045"/>
                  </a:lnTo>
                  <a:lnTo>
                    <a:pt x="9" y="1045"/>
                  </a:lnTo>
                  <a:close/>
                  <a:moveTo>
                    <a:pt x="8" y="1066"/>
                  </a:moveTo>
                  <a:lnTo>
                    <a:pt x="8" y="1082"/>
                  </a:lnTo>
                  <a:lnTo>
                    <a:pt x="13" y="1082"/>
                  </a:lnTo>
                  <a:lnTo>
                    <a:pt x="13" y="1066"/>
                  </a:lnTo>
                  <a:lnTo>
                    <a:pt x="8" y="1066"/>
                  </a:lnTo>
                  <a:close/>
                  <a:moveTo>
                    <a:pt x="8" y="1087"/>
                  </a:moveTo>
                  <a:lnTo>
                    <a:pt x="8" y="1103"/>
                  </a:lnTo>
                  <a:lnTo>
                    <a:pt x="13" y="1103"/>
                  </a:lnTo>
                  <a:lnTo>
                    <a:pt x="13" y="1087"/>
                  </a:lnTo>
                  <a:lnTo>
                    <a:pt x="8" y="1087"/>
                  </a:lnTo>
                  <a:close/>
                  <a:moveTo>
                    <a:pt x="8" y="1109"/>
                  </a:moveTo>
                  <a:lnTo>
                    <a:pt x="8" y="1124"/>
                  </a:lnTo>
                  <a:lnTo>
                    <a:pt x="13" y="1125"/>
                  </a:lnTo>
                  <a:lnTo>
                    <a:pt x="13" y="1109"/>
                  </a:lnTo>
                  <a:lnTo>
                    <a:pt x="8" y="1109"/>
                  </a:lnTo>
                  <a:close/>
                  <a:moveTo>
                    <a:pt x="8" y="1130"/>
                  </a:moveTo>
                  <a:lnTo>
                    <a:pt x="8" y="1146"/>
                  </a:lnTo>
                  <a:lnTo>
                    <a:pt x="13" y="1146"/>
                  </a:lnTo>
                  <a:lnTo>
                    <a:pt x="13" y="1130"/>
                  </a:lnTo>
                  <a:lnTo>
                    <a:pt x="8" y="1130"/>
                  </a:lnTo>
                  <a:close/>
                  <a:moveTo>
                    <a:pt x="8" y="1151"/>
                  </a:moveTo>
                  <a:lnTo>
                    <a:pt x="7" y="1167"/>
                  </a:lnTo>
                  <a:lnTo>
                    <a:pt x="12" y="1167"/>
                  </a:lnTo>
                  <a:lnTo>
                    <a:pt x="13" y="1151"/>
                  </a:lnTo>
                  <a:lnTo>
                    <a:pt x="8" y="1151"/>
                  </a:lnTo>
                  <a:close/>
                  <a:moveTo>
                    <a:pt x="7" y="1172"/>
                  </a:moveTo>
                  <a:lnTo>
                    <a:pt x="7" y="1188"/>
                  </a:lnTo>
                  <a:lnTo>
                    <a:pt x="12" y="1189"/>
                  </a:lnTo>
                  <a:lnTo>
                    <a:pt x="12" y="1173"/>
                  </a:lnTo>
                  <a:lnTo>
                    <a:pt x="7" y="1172"/>
                  </a:lnTo>
                  <a:close/>
                  <a:moveTo>
                    <a:pt x="7" y="1194"/>
                  </a:moveTo>
                  <a:lnTo>
                    <a:pt x="7" y="1210"/>
                  </a:lnTo>
                  <a:lnTo>
                    <a:pt x="12" y="1210"/>
                  </a:lnTo>
                  <a:lnTo>
                    <a:pt x="12" y="1194"/>
                  </a:lnTo>
                  <a:lnTo>
                    <a:pt x="7" y="1194"/>
                  </a:lnTo>
                  <a:close/>
                  <a:moveTo>
                    <a:pt x="7" y="1215"/>
                  </a:moveTo>
                  <a:lnTo>
                    <a:pt x="7" y="1231"/>
                  </a:lnTo>
                  <a:lnTo>
                    <a:pt x="12" y="1231"/>
                  </a:lnTo>
                  <a:lnTo>
                    <a:pt x="12" y="1215"/>
                  </a:lnTo>
                  <a:lnTo>
                    <a:pt x="7" y="1215"/>
                  </a:lnTo>
                  <a:close/>
                  <a:moveTo>
                    <a:pt x="7" y="1236"/>
                  </a:moveTo>
                  <a:lnTo>
                    <a:pt x="7" y="1252"/>
                  </a:lnTo>
                  <a:lnTo>
                    <a:pt x="12" y="1253"/>
                  </a:lnTo>
                  <a:lnTo>
                    <a:pt x="12" y="1237"/>
                  </a:lnTo>
                  <a:lnTo>
                    <a:pt x="7" y="1236"/>
                  </a:lnTo>
                  <a:close/>
                  <a:moveTo>
                    <a:pt x="7" y="1258"/>
                  </a:moveTo>
                  <a:lnTo>
                    <a:pt x="7" y="1274"/>
                  </a:lnTo>
                  <a:lnTo>
                    <a:pt x="11" y="1274"/>
                  </a:lnTo>
                  <a:lnTo>
                    <a:pt x="12" y="1258"/>
                  </a:lnTo>
                  <a:lnTo>
                    <a:pt x="7" y="1258"/>
                  </a:lnTo>
                  <a:close/>
                  <a:moveTo>
                    <a:pt x="6" y="1279"/>
                  </a:moveTo>
                  <a:lnTo>
                    <a:pt x="6" y="1295"/>
                  </a:lnTo>
                  <a:lnTo>
                    <a:pt x="11" y="1295"/>
                  </a:lnTo>
                  <a:lnTo>
                    <a:pt x="11" y="1279"/>
                  </a:lnTo>
                  <a:lnTo>
                    <a:pt x="6" y="1279"/>
                  </a:lnTo>
                  <a:close/>
                  <a:moveTo>
                    <a:pt x="6" y="1300"/>
                  </a:moveTo>
                  <a:lnTo>
                    <a:pt x="6" y="1316"/>
                  </a:lnTo>
                  <a:lnTo>
                    <a:pt x="11" y="1316"/>
                  </a:lnTo>
                  <a:lnTo>
                    <a:pt x="11" y="1301"/>
                  </a:lnTo>
                  <a:lnTo>
                    <a:pt x="6" y="1300"/>
                  </a:lnTo>
                  <a:close/>
                  <a:moveTo>
                    <a:pt x="6" y="1322"/>
                  </a:moveTo>
                  <a:lnTo>
                    <a:pt x="6" y="1338"/>
                  </a:lnTo>
                  <a:lnTo>
                    <a:pt x="11" y="1338"/>
                  </a:lnTo>
                  <a:lnTo>
                    <a:pt x="11" y="1322"/>
                  </a:lnTo>
                  <a:lnTo>
                    <a:pt x="6" y="1322"/>
                  </a:lnTo>
                  <a:close/>
                  <a:moveTo>
                    <a:pt x="6" y="1343"/>
                  </a:moveTo>
                  <a:lnTo>
                    <a:pt x="6" y="1359"/>
                  </a:lnTo>
                  <a:lnTo>
                    <a:pt x="11" y="1359"/>
                  </a:lnTo>
                  <a:lnTo>
                    <a:pt x="11" y="1343"/>
                  </a:lnTo>
                  <a:lnTo>
                    <a:pt x="6" y="1343"/>
                  </a:lnTo>
                  <a:close/>
                  <a:moveTo>
                    <a:pt x="6" y="1364"/>
                  </a:moveTo>
                  <a:lnTo>
                    <a:pt x="6" y="1380"/>
                  </a:lnTo>
                  <a:lnTo>
                    <a:pt x="10" y="1380"/>
                  </a:lnTo>
                  <a:lnTo>
                    <a:pt x="11" y="1364"/>
                  </a:lnTo>
                  <a:lnTo>
                    <a:pt x="6" y="1364"/>
                  </a:lnTo>
                  <a:close/>
                  <a:moveTo>
                    <a:pt x="6" y="1386"/>
                  </a:moveTo>
                  <a:lnTo>
                    <a:pt x="5" y="1402"/>
                  </a:lnTo>
                  <a:lnTo>
                    <a:pt x="10" y="1402"/>
                  </a:lnTo>
                  <a:lnTo>
                    <a:pt x="10" y="1386"/>
                  </a:lnTo>
                  <a:lnTo>
                    <a:pt x="6" y="1386"/>
                  </a:lnTo>
                  <a:close/>
                  <a:moveTo>
                    <a:pt x="5" y="1407"/>
                  </a:moveTo>
                  <a:lnTo>
                    <a:pt x="5" y="1423"/>
                  </a:lnTo>
                  <a:lnTo>
                    <a:pt x="10" y="1423"/>
                  </a:lnTo>
                  <a:lnTo>
                    <a:pt x="10" y="1407"/>
                  </a:lnTo>
                  <a:lnTo>
                    <a:pt x="5" y="1407"/>
                  </a:lnTo>
                  <a:close/>
                  <a:moveTo>
                    <a:pt x="5" y="1428"/>
                  </a:moveTo>
                  <a:lnTo>
                    <a:pt x="5" y="1444"/>
                  </a:lnTo>
                  <a:lnTo>
                    <a:pt x="10" y="1444"/>
                  </a:lnTo>
                  <a:lnTo>
                    <a:pt x="10" y="1428"/>
                  </a:lnTo>
                  <a:lnTo>
                    <a:pt x="5" y="1428"/>
                  </a:lnTo>
                  <a:close/>
                  <a:moveTo>
                    <a:pt x="5" y="1450"/>
                  </a:moveTo>
                  <a:lnTo>
                    <a:pt x="5" y="1466"/>
                  </a:lnTo>
                  <a:lnTo>
                    <a:pt x="10" y="1466"/>
                  </a:lnTo>
                  <a:lnTo>
                    <a:pt x="10" y="1450"/>
                  </a:lnTo>
                  <a:lnTo>
                    <a:pt x="5" y="1450"/>
                  </a:lnTo>
                  <a:close/>
                  <a:moveTo>
                    <a:pt x="5" y="1471"/>
                  </a:moveTo>
                  <a:lnTo>
                    <a:pt x="5" y="1487"/>
                  </a:lnTo>
                  <a:lnTo>
                    <a:pt x="10" y="1487"/>
                  </a:lnTo>
                  <a:lnTo>
                    <a:pt x="10" y="1471"/>
                  </a:lnTo>
                  <a:lnTo>
                    <a:pt x="5" y="1471"/>
                  </a:lnTo>
                  <a:close/>
                  <a:moveTo>
                    <a:pt x="5" y="1492"/>
                  </a:moveTo>
                  <a:lnTo>
                    <a:pt x="4" y="1508"/>
                  </a:lnTo>
                  <a:lnTo>
                    <a:pt x="9" y="1508"/>
                  </a:lnTo>
                  <a:lnTo>
                    <a:pt x="9" y="1492"/>
                  </a:lnTo>
                  <a:lnTo>
                    <a:pt x="5" y="1492"/>
                  </a:lnTo>
                  <a:close/>
                  <a:moveTo>
                    <a:pt x="4" y="1514"/>
                  </a:moveTo>
                  <a:lnTo>
                    <a:pt x="4" y="1530"/>
                  </a:lnTo>
                  <a:lnTo>
                    <a:pt x="9" y="1530"/>
                  </a:lnTo>
                  <a:lnTo>
                    <a:pt x="9" y="1514"/>
                  </a:lnTo>
                  <a:lnTo>
                    <a:pt x="4" y="1514"/>
                  </a:lnTo>
                  <a:close/>
                  <a:moveTo>
                    <a:pt x="4" y="1535"/>
                  </a:moveTo>
                  <a:lnTo>
                    <a:pt x="4" y="1551"/>
                  </a:lnTo>
                  <a:lnTo>
                    <a:pt x="9" y="1551"/>
                  </a:lnTo>
                  <a:lnTo>
                    <a:pt x="9" y="1535"/>
                  </a:lnTo>
                  <a:lnTo>
                    <a:pt x="4" y="1535"/>
                  </a:lnTo>
                  <a:close/>
                  <a:moveTo>
                    <a:pt x="4" y="1556"/>
                  </a:moveTo>
                  <a:lnTo>
                    <a:pt x="4" y="1572"/>
                  </a:lnTo>
                  <a:lnTo>
                    <a:pt x="9" y="1572"/>
                  </a:lnTo>
                  <a:lnTo>
                    <a:pt x="9" y="1556"/>
                  </a:lnTo>
                  <a:lnTo>
                    <a:pt x="4" y="1556"/>
                  </a:lnTo>
                  <a:close/>
                  <a:moveTo>
                    <a:pt x="4" y="1578"/>
                  </a:moveTo>
                  <a:lnTo>
                    <a:pt x="4" y="1594"/>
                  </a:lnTo>
                  <a:lnTo>
                    <a:pt x="9" y="1594"/>
                  </a:lnTo>
                  <a:lnTo>
                    <a:pt x="9" y="1578"/>
                  </a:lnTo>
                  <a:lnTo>
                    <a:pt x="4" y="1578"/>
                  </a:lnTo>
                  <a:close/>
                  <a:moveTo>
                    <a:pt x="4" y="1599"/>
                  </a:moveTo>
                  <a:lnTo>
                    <a:pt x="3" y="1615"/>
                  </a:lnTo>
                  <a:lnTo>
                    <a:pt x="8" y="1615"/>
                  </a:lnTo>
                  <a:lnTo>
                    <a:pt x="9" y="1599"/>
                  </a:lnTo>
                  <a:lnTo>
                    <a:pt x="4" y="1599"/>
                  </a:lnTo>
                  <a:close/>
                  <a:moveTo>
                    <a:pt x="3" y="1620"/>
                  </a:moveTo>
                  <a:lnTo>
                    <a:pt x="3" y="1636"/>
                  </a:lnTo>
                  <a:lnTo>
                    <a:pt x="8" y="1636"/>
                  </a:lnTo>
                  <a:lnTo>
                    <a:pt x="8" y="1620"/>
                  </a:lnTo>
                  <a:lnTo>
                    <a:pt x="3" y="1620"/>
                  </a:lnTo>
                  <a:close/>
                  <a:moveTo>
                    <a:pt x="3" y="1642"/>
                  </a:moveTo>
                  <a:lnTo>
                    <a:pt x="3" y="1658"/>
                  </a:lnTo>
                  <a:lnTo>
                    <a:pt x="8" y="1658"/>
                  </a:lnTo>
                  <a:lnTo>
                    <a:pt x="8" y="1642"/>
                  </a:lnTo>
                  <a:lnTo>
                    <a:pt x="3" y="1642"/>
                  </a:lnTo>
                  <a:close/>
                  <a:moveTo>
                    <a:pt x="3" y="1663"/>
                  </a:moveTo>
                  <a:lnTo>
                    <a:pt x="3" y="1679"/>
                  </a:lnTo>
                  <a:lnTo>
                    <a:pt x="8" y="1679"/>
                  </a:lnTo>
                  <a:lnTo>
                    <a:pt x="8" y="1663"/>
                  </a:lnTo>
                  <a:lnTo>
                    <a:pt x="3" y="1663"/>
                  </a:lnTo>
                  <a:close/>
                  <a:moveTo>
                    <a:pt x="3" y="1684"/>
                  </a:moveTo>
                  <a:lnTo>
                    <a:pt x="3" y="1700"/>
                  </a:lnTo>
                  <a:lnTo>
                    <a:pt x="8" y="1700"/>
                  </a:lnTo>
                  <a:lnTo>
                    <a:pt x="8" y="1684"/>
                  </a:lnTo>
                  <a:lnTo>
                    <a:pt x="3" y="1684"/>
                  </a:lnTo>
                  <a:close/>
                  <a:moveTo>
                    <a:pt x="3" y="1706"/>
                  </a:moveTo>
                  <a:lnTo>
                    <a:pt x="3" y="1722"/>
                  </a:lnTo>
                  <a:lnTo>
                    <a:pt x="7" y="1722"/>
                  </a:lnTo>
                  <a:lnTo>
                    <a:pt x="8" y="1706"/>
                  </a:lnTo>
                  <a:lnTo>
                    <a:pt x="3" y="1706"/>
                  </a:lnTo>
                  <a:close/>
                  <a:moveTo>
                    <a:pt x="2" y="1727"/>
                  </a:moveTo>
                  <a:lnTo>
                    <a:pt x="2" y="1743"/>
                  </a:lnTo>
                  <a:lnTo>
                    <a:pt x="7" y="1743"/>
                  </a:lnTo>
                  <a:lnTo>
                    <a:pt x="7" y="1727"/>
                  </a:lnTo>
                  <a:lnTo>
                    <a:pt x="2" y="1727"/>
                  </a:lnTo>
                  <a:close/>
                  <a:moveTo>
                    <a:pt x="2" y="1748"/>
                  </a:moveTo>
                  <a:lnTo>
                    <a:pt x="2" y="1764"/>
                  </a:lnTo>
                  <a:lnTo>
                    <a:pt x="7" y="1764"/>
                  </a:lnTo>
                  <a:lnTo>
                    <a:pt x="7" y="1748"/>
                  </a:lnTo>
                  <a:lnTo>
                    <a:pt x="2" y="1748"/>
                  </a:lnTo>
                  <a:close/>
                  <a:moveTo>
                    <a:pt x="2" y="1770"/>
                  </a:moveTo>
                  <a:lnTo>
                    <a:pt x="2" y="1786"/>
                  </a:lnTo>
                  <a:lnTo>
                    <a:pt x="7" y="1786"/>
                  </a:lnTo>
                  <a:lnTo>
                    <a:pt x="7" y="1770"/>
                  </a:lnTo>
                  <a:lnTo>
                    <a:pt x="2" y="1770"/>
                  </a:lnTo>
                  <a:close/>
                  <a:moveTo>
                    <a:pt x="2" y="1791"/>
                  </a:moveTo>
                  <a:lnTo>
                    <a:pt x="2" y="1807"/>
                  </a:lnTo>
                  <a:lnTo>
                    <a:pt x="7" y="1807"/>
                  </a:lnTo>
                  <a:lnTo>
                    <a:pt x="7" y="1791"/>
                  </a:lnTo>
                  <a:lnTo>
                    <a:pt x="2" y="1791"/>
                  </a:lnTo>
                  <a:close/>
                  <a:moveTo>
                    <a:pt x="2" y="1812"/>
                  </a:moveTo>
                  <a:lnTo>
                    <a:pt x="2" y="1828"/>
                  </a:lnTo>
                  <a:lnTo>
                    <a:pt x="6" y="1828"/>
                  </a:lnTo>
                  <a:lnTo>
                    <a:pt x="7" y="1812"/>
                  </a:lnTo>
                  <a:lnTo>
                    <a:pt x="2" y="1812"/>
                  </a:lnTo>
                  <a:close/>
                  <a:moveTo>
                    <a:pt x="2" y="1834"/>
                  </a:moveTo>
                  <a:lnTo>
                    <a:pt x="1" y="1850"/>
                  </a:lnTo>
                  <a:lnTo>
                    <a:pt x="6" y="1850"/>
                  </a:lnTo>
                  <a:lnTo>
                    <a:pt x="6" y="1834"/>
                  </a:lnTo>
                  <a:lnTo>
                    <a:pt x="2" y="1834"/>
                  </a:lnTo>
                  <a:close/>
                  <a:moveTo>
                    <a:pt x="1" y="1855"/>
                  </a:moveTo>
                  <a:lnTo>
                    <a:pt x="1" y="1871"/>
                  </a:lnTo>
                  <a:lnTo>
                    <a:pt x="6" y="1871"/>
                  </a:lnTo>
                  <a:lnTo>
                    <a:pt x="6" y="1855"/>
                  </a:lnTo>
                  <a:lnTo>
                    <a:pt x="1" y="1855"/>
                  </a:lnTo>
                  <a:close/>
                  <a:moveTo>
                    <a:pt x="1" y="1876"/>
                  </a:moveTo>
                  <a:lnTo>
                    <a:pt x="1" y="1892"/>
                  </a:lnTo>
                  <a:lnTo>
                    <a:pt x="6" y="1892"/>
                  </a:lnTo>
                  <a:lnTo>
                    <a:pt x="6" y="1876"/>
                  </a:lnTo>
                  <a:lnTo>
                    <a:pt x="1" y="1876"/>
                  </a:lnTo>
                  <a:close/>
                  <a:moveTo>
                    <a:pt x="1" y="1897"/>
                  </a:moveTo>
                  <a:lnTo>
                    <a:pt x="1" y="1913"/>
                  </a:lnTo>
                  <a:lnTo>
                    <a:pt x="6" y="1914"/>
                  </a:lnTo>
                  <a:lnTo>
                    <a:pt x="6" y="1898"/>
                  </a:lnTo>
                  <a:lnTo>
                    <a:pt x="1" y="1897"/>
                  </a:lnTo>
                  <a:close/>
                  <a:moveTo>
                    <a:pt x="1" y="1919"/>
                  </a:moveTo>
                  <a:lnTo>
                    <a:pt x="1" y="1935"/>
                  </a:lnTo>
                  <a:lnTo>
                    <a:pt x="6" y="1935"/>
                  </a:lnTo>
                  <a:lnTo>
                    <a:pt x="6" y="1919"/>
                  </a:lnTo>
                  <a:lnTo>
                    <a:pt x="1" y="1919"/>
                  </a:lnTo>
                  <a:close/>
                  <a:moveTo>
                    <a:pt x="1" y="1940"/>
                  </a:moveTo>
                  <a:lnTo>
                    <a:pt x="0" y="1956"/>
                  </a:lnTo>
                  <a:lnTo>
                    <a:pt x="5" y="1956"/>
                  </a:lnTo>
                  <a:lnTo>
                    <a:pt x="5" y="1940"/>
                  </a:lnTo>
                  <a:lnTo>
                    <a:pt x="1" y="1940"/>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AT" dirty="0"/>
            </a:p>
          </p:txBody>
        </p:sp>
        <p:sp>
          <p:nvSpPr>
            <p:cNvPr id="81" name="Freeform 78"/>
            <p:cNvSpPr>
              <a:spLocks/>
            </p:cNvSpPr>
            <p:nvPr/>
          </p:nvSpPr>
          <p:spPr bwMode="auto">
            <a:xfrm>
              <a:off x="6169" y="1531"/>
              <a:ext cx="148" cy="621"/>
            </a:xfrm>
            <a:custGeom>
              <a:avLst/>
              <a:gdLst>
                <a:gd name="T0" fmla="*/ 0 w 960"/>
                <a:gd name="T1" fmla="*/ 0 h 3728"/>
                <a:gd name="T2" fmla="*/ 480 w 960"/>
                <a:gd name="T3" fmla="*/ 80 h 3728"/>
                <a:gd name="T4" fmla="*/ 480 w 960"/>
                <a:gd name="T5" fmla="*/ 1784 h 3728"/>
                <a:gd name="T6" fmla="*/ 960 w 960"/>
                <a:gd name="T7" fmla="*/ 1864 h 3728"/>
                <a:gd name="T8" fmla="*/ 480 w 960"/>
                <a:gd name="T9" fmla="*/ 1944 h 3728"/>
                <a:gd name="T10" fmla="*/ 480 w 960"/>
                <a:gd name="T11" fmla="*/ 3648 h 3728"/>
                <a:gd name="T12" fmla="*/ 0 w 960"/>
                <a:gd name="T13" fmla="*/ 3728 h 3728"/>
              </a:gdLst>
              <a:ahLst/>
              <a:cxnLst>
                <a:cxn ang="0">
                  <a:pos x="T0" y="T1"/>
                </a:cxn>
                <a:cxn ang="0">
                  <a:pos x="T2" y="T3"/>
                </a:cxn>
                <a:cxn ang="0">
                  <a:pos x="T4" y="T5"/>
                </a:cxn>
                <a:cxn ang="0">
                  <a:pos x="T6" y="T7"/>
                </a:cxn>
                <a:cxn ang="0">
                  <a:pos x="T8" y="T9"/>
                </a:cxn>
                <a:cxn ang="0">
                  <a:pos x="T10" y="T11"/>
                </a:cxn>
                <a:cxn ang="0">
                  <a:pos x="T12" y="T13"/>
                </a:cxn>
              </a:cxnLst>
              <a:rect l="0" t="0" r="r" b="b"/>
              <a:pathLst>
                <a:path w="960" h="3728">
                  <a:moveTo>
                    <a:pt x="0" y="0"/>
                  </a:moveTo>
                  <a:cubicBezTo>
                    <a:pt x="266" y="0"/>
                    <a:pt x="480" y="36"/>
                    <a:pt x="480" y="80"/>
                  </a:cubicBezTo>
                  <a:lnTo>
                    <a:pt x="480" y="1784"/>
                  </a:lnTo>
                  <a:cubicBezTo>
                    <a:pt x="480" y="1829"/>
                    <a:pt x="695" y="1864"/>
                    <a:pt x="960" y="1864"/>
                  </a:cubicBezTo>
                  <a:cubicBezTo>
                    <a:pt x="695" y="1864"/>
                    <a:pt x="480" y="1900"/>
                    <a:pt x="480" y="1944"/>
                  </a:cubicBezTo>
                  <a:lnTo>
                    <a:pt x="480" y="3648"/>
                  </a:lnTo>
                  <a:cubicBezTo>
                    <a:pt x="480" y="3693"/>
                    <a:pt x="266" y="3728"/>
                    <a:pt x="0" y="3728"/>
                  </a:cubicBezTo>
                </a:path>
              </a:pathLst>
            </a:custGeom>
            <a:noFill/>
            <a:ln w="15875" cap="flat">
              <a:solidFill>
                <a:srgbClr val="ED7D3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AT" dirty="0"/>
            </a:p>
          </p:txBody>
        </p:sp>
      </p:grpSp>
      <p:sp>
        <p:nvSpPr>
          <p:cNvPr id="82" name="Textfeld 81"/>
          <p:cNvSpPr txBox="1"/>
          <p:nvPr/>
        </p:nvSpPr>
        <p:spPr>
          <a:xfrm>
            <a:off x="9197963" y="5995099"/>
            <a:ext cx="1812929" cy="338554"/>
          </a:xfrm>
          <a:prstGeom prst="rect">
            <a:avLst/>
          </a:prstGeom>
          <a:noFill/>
        </p:spPr>
        <p:txBody>
          <a:bodyPr wrap="square" rtlCol="0">
            <a:spAutoFit/>
          </a:bodyPr>
          <a:lstStyle/>
          <a:p>
            <a:r>
              <a:rPr lang="de-AT" sz="1600" dirty="0"/>
              <a:t>Eigene Darstellung</a:t>
            </a:r>
          </a:p>
        </p:txBody>
      </p:sp>
    </p:spTree>
    <p:extLst>
      <p:ext uri="{BB962C8B-B14F-4D97-AF65-F5344CB8AC3E}">
        <p14:creationId xmlns:p14="http://schemas.microsoft.com/office/powerpoint/2010/main" val="77688898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4000" b="1" dirty="0"/>
              <a:t>Gesamtwirtschaftliche Nachfrage</a:t>
            </a:r>
          </a:p>
        </p:txBody>
      </p:sp>
      <p:sp>
        <p:nvSpPr>
          <p:cNvPr id="3" name="Inhaltsplatzhalter 2"/>
          <p:cNvSpPr>
            <a:spLocks noGrp="1"/>
          </p:cNvSpPr>
          <p:nvPr>
            <p:ph idx="1"/>
          </p:nvPr>
        </p:nvSpPr>
        <p:spPr>
          <a:xfrm>
            <a:off x="838200" y="1532467"/>
            <a:ext cx="10515600" cy="4644496"/>
          </a:xfrm>
        </p:spPr>
        <p:txBody>
          <a:bodyPr>
            <a:normAutofit/>
          </a:bodyPr>
          <a:lstStyle/>
          <a:p>
            <a:r>
              <a:rPr lang="de-AT" dirty="0"/>
              <a:t>Wirtschaft besitzt keine automatische Tendenz zu einem Gleichgewichtszustand auf Vollbeschäftigungsniveau</a:t>
            </a:r>
          </a:p>
          <a:p>
            <a:pPr lvl="1">
              <a:buFont typeface="Courier New" panose="02070309020205020404" pitchFamily="49" charset="0"/>
              <a:buChar char="o"/>
            </a:pPr>
            <a:r>
              <a:rPr lang="de-AT" dirty="0"/>
              <a:t>Volkswirtschaft befindet sich oftmals in der Situation einer unzureichenden gesamtwirtschaftlichen Nachfrage (D &lt; Y) wo Produktionsfaktoren nicht ausgelastet sind</a:t>
            </a:r>
          </a:p>
          <a:p>
            <a:r>
              <a:rPr lang="de-AT" dirty="0"/>
              <a:t>Konjunkturelle Schwankungen der gesamtwirtschaftlichen Nachfrage</a:t>
            </a:r>
          </a:p>
          <a:p>
            <a:pPr lvl="1">
              <a:buFont typeface="Courier New" panose="02070309020205020404" pitchFamily="49" charset="0"/>
              <a:buChar char="o"/>
            </a:pPr>
            <a:r>
              <a:rPr lang="de-AT" dirty="0"/>
              <a:t>Relativ stetige Entwicklung des einkommensabhängigen Konsums (F 39-44)</a:t>
            </a:r>
          </a:p>
          <a:p>
            <a:pPr lvl="1">
              <a:buFont typeface="Courier New" panose="02070309020205020404" pitchFamily="49" charset="0"/>
              <a:buChar char="o"/>
            </a:pPr>
            <a:r>
              <a:rPr lang="de-AT" dirty="0"/>
              <a:t>Starke Schwankungen der erwartungsabhängigen Investitionen als Ursache konjunktureller Schwankungen (F 48-51)</a:t>
            </a:r>
          </a:p>
          <a:p>
            <a:r>
              <a:rPr lang="de-AT" dirty="0"/>
              <a:t>Stabilisierung der Nachfrage in Krisenzeiten durch Staat erforderlich um (annähernd) Vollbeschäftigung zu erreichen</a:t>
            </a:r>
          </a:p>
          <a:p>
            <a:endParaRPr lang="de-AT" dirty="0"/>
          </a:p>
        </p:txBody>
      </p:sp>
      <p:sp>
        <p:nvSpPr>
          <p:cNvPr id="4" name="Bildplatzhalter 3"/>
          <p:cNvSpPr>
            <a:spLocks noGrp="1"/>
          </p:cNvSpPr>
          <p:nvPr>
            <p:ph type="pic" sz="quarter" idx="13"/>
          </p:nvPr>
        </p:nvSpPr>
        <p:spPr/>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53</a:t>
            </a:fld>
            <a:endParaRPr lang="en-US" dirty="0"/>
          </a:p>
        </p:txBody>
      </p:sp>
    </p:spTree>
    <p:extLst>
      <p:ext uri="{BB962C8B-B14F-4D97-AF65-F5344CB8AC3E}">
        <p14:creationId xmlns:p14="http://schemas.microsoft.com/office/powerpoint/2010/main" val="42960302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4000" b="1" dirty="0"/>
              <a:t>Gesamtwirtschaftliche Nachfrage</a:t>
            </a:r>
          </a:p>
        </p:txBody>
      </p:sp>
      <p:sp>
        <p:nvSpPr>
          <p:cNvPr id="3" name="Inhaltsplatzhalter 2"/>
          <p:cNvSpPr>
            <a:spLocks noGrp="1"/>
          </p:cNvSpPr>
          <p:nvPr>
            <p:ph idx="1"/>
          </p:nvPr>
        </p:nvSpPr>
        <p:spPr>
          <a:xfrm>
            <a:off x="838200" y="2005012"/>
            <a:ext cx="10515600" cy="3880399"/>
          </a:xfrm>
        </p:spPr>
        <p:txBody>
          <a:bodyPr>
            <a:normAutofit/>
          </a:bodyPr>
          <a:lstStyle/>
          <a:p>
            <a:pPr marL="0" indent="0" algn="ctr">
              <a:buNone/>
            </a:pPr>
            <a:r>
              <a:rPr lang="de-AT" sz="2400" i="1" dirty="0"/>
              <a:t>„Die </a:t>
            </a:r>
            <a:r>
              <a:rPr lang="de-AT" sz="2400" b="1" i="1" dirty="0"/>
              <a:t>effektive Nachfrage</a:t>
            </a:r>
            <a:r>
              <a:rPr lang="de-AT" sz="2400" i="1" dirty="0"/>
              <a:t>, verbunden </a:t>
            </a:r>
            <a:r>
              <a:rPr lang="de-AT" sz="2400" b="1" i="1" dirty="0"/>
              <a:t>mit Vollbeschäftigung, ist ein Spezialfall</a:t>
            </a:r>
            <a:r>
              <a:rPr lang="de-AT" sz="2400" i="1" dirty="0"/>
              <a:t>, der </a:t>
            </a:r>
            <a:r>
              <a:rPr lang="de-AT" sz="2400" b="1" i="1" dirty="0"/>
              <a:t>nur</a:t>
            </a:r>
            <a:r>
              <a:rPr lang="de-AT" sz="2400" i="1" dirty="0"/>
              <a:t> verwirklicht wird, wenn die Konsumneigung und die Anreize zum Investieren in einem bestimmten Verhältnis zueinander stehen. Dieses besondere Verhältnis, (…), </a:t>
            </a:r>
            <a:r>
              <a:rPr lang="de-AT" sz="2400" b="1" i="1" dirty="0"/>
              <a:t>wenn</a:t>
            </a:r>
            <a:r>
              <a:rPr lang="de-AT" sz="2400" i="1" dirty="0"/>
              <a:t> die laufenden </a:t>
            </a:r>
            <a:r>
              <a:rPr lang="de-AT" sz="2400" b="1" i="1" dirty="0"/>
              <a:t>Investitionen</a:t>
            </a:r>
            <a:r>
              <a:rPr lang="de-AT" sz="2400" i="1" dirty="0"/>
              <a:t> eine </a:t>
            </a:r>
            <a:r>
              <a:rPr lang="de-AT" sz="2400" b="1" i="1" dirty="0"/>
              <a:t>Nachfragemenge schaffen</a:t>
            </a:r>
            <a:r>
              <a:rPr lang="de-AT" sz="2400" i="1" dirty="0"/>
              <a:t>, die </a:t>
            </a:r>
            <a:r>
              <a:rPr lang="de-AT" sz="2400" b="1" i="1" dirty="0"/>
              <a:t>genau gleich </a:t>
            </a:r>
            <a:r>
              <a:rPr lang="de-AT" sz="2400" i="1" dirty="0"/>
              <a:t>ist dem </a:t>
            </a:r>
            <a:r>
              <a:rPr lang="de-AT" sz="2400" b="1" i="1" dirty="0"/>
              <a:t>Überschuss</a:t>
            </a:r>
            <a:r>
              <a:rPr lang="de-AT" sz="2400" i="1" dirty="0"/>
              <a:t> des aggregierten </a:t>
            </a:r>
            <a:r>
              <a:rPr lang="de-AT" sz="2400" b="1" i="1" dirty="0"/>
              <a:t>Angebotswertes</a:t>
            </a:r>
            <a:r>
              <a:rPr lang="de-AT" sz="2400" i="1" dirty="0"/>
              <a:t> der Produktion (…) </a:t>
            </a:r>
            <a:r>
              <a:rPr lang="de-AT" sz="2400" b="1" i="1" dirty="0"/>
              <a:t>über</a:t>
            </a:r>
            <a:r>
              <a:rPr lang="de-AT" sz="2400" i="1" dirty="0"/>
              <a:t> die </a:t>
            </a:r>
            <a:r>
              <a:rPr lang="de-AT" sz="2400" b="1" i="1" dirty="0"/>
              <a:t>Menge</a:t>
            </a:r>
            <a:r>
              <a:rPr lang="de-AT" sz="2400" i="1" dirty="0"/>
              <a:t>, die </a:t>
            </a:r>
            <a:r>
              <a:rPr lang="de-AT" sz="2400" b="1" i="1" dirty="0"/>
              <a:t>die Bevölkerung </a:t>
            </a:r>
            <a:r>
              <a:rPr lang="de-AT" sz="2400" i="1" dirty="0"/>
              <a:t>bereit ist zu </a:t>
            </a:r>
            <a:r>
              <a:rPr lang="de-AT" sz="2400" b="1" i="1" dirty="0"/>
              <a:t>verbrauchen</a:t>
            </a:r>
            <a:r>
              <a:rPr lang="de-AT" sz="2400" i="1" dirty="0"/>
              <a:t>, wenn sie vollbeschäftigt ist“ </a:t>
            </a:r>
            <a:r>
              <a:rPr lang="de-AT" sz="2400" dirty="0"/>
              <a:t>(Keynes 2009/1936: 24)</a:t>
            </a:r>
          </a:p>
        </p:txBody>
      </p:sp>
      <p:sp>
        <p:nvSpPr>
          <p:cNvPr id="4" name="Bildplatzhalter 3"/>
          <p:cNvSpPr>
            <a:spLocks noGrp="1"/>
          </p:cNvSpPr>
          <p:nvPr>
            <p:ph type="pic" sz="quarter" idx="13"/>
          </p:nvPr>
        </p:nvSpPr>
        <p:spPr/>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54</a:t>
            </a:fld>
            <a:endParaRPr lang="en-US"/>
          </a:p>
        </p:txBody>
      </p:sp>
    </p:spTree>
    <p:extLst>
      <p:ext uri="{BB962C8B-B14F-4D97-AF65-F5344CB8AC3E}">
        <p14:creationId xmlns:p14="http://schemas.microsoft.com/office/powerpoint/2010/main" val="387542538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4000" b="1" dirty="0"/>
              <a:t>Multiplikatoreffekt und Konjunkturzyklen</a:t>
            </a:r>
          </a:p>
        </p:txBody>
      </p:sp>
      <p:sp>
        <p:nvSpPr>
          <p:cNvPr id="3" name="Inhaltsplatzhalter 2"/>
          <p:cNvSpPr>
            <a:spLocks noGrp="1"/>
          </p:cNvSpPr>
          <p:nvPr>
            <p:ph idx="1"/>
          </p:nvPr>
        </p:nvSpPr>
        <p:spPr>
          <a:xfrm>
            <a:off x="838200" y="1612670"/>
            <a:ext cx="10515600" cy="4564294"/>
          </a:xfrm>
        </p:spPr>
        <p:txBody>
          <a:bodyPr>
            <a:normAutofit/>
          </a:bodyPr>
          <a:lstStyle/>
          <a:p>
            <a:r>
              <a:rPr lang="de-AT" dirty="0"/>
              <a:t>Staatliche Eingriffe in Form fiskalpolitischer Maßnahmen</a:t>
            </a:r>
          </a:p>
          <a:p>
            <a:pPr lvl="1">
              <a:buFont typeface="Courier New" panose="02070309020205020404" pitchFamily="49" charset="0"/>
              <a:buChar char="o"/>
            </a:pPr>
            <a:r>
              <a:rPr lang="de-AT" dirty="0"/>
              <a:t>Konzept der antizyklischen Fiskalpolitik (expansiv vs. restriktiv)</a:t>
            </a:r>
          </a:p>
          <a:p>
            <a:r>
              <a:rPr lang="de-AT" dirty="0"/>
              <a:t>Keynessches Multiplikatorkonzept zur Darstellung der Wirkung fiskalpolitischer Maßnahmen (hier v.a. Staatsausgaben)</a:t>
            </a:r>
          </a:p>
          <a:p>
            <a:pPr lvl="1">
              <a:buFont typeface="Courier New" panose="02070309020205020404" pitchFamily="49" charset="0"/>
              <a:buChar char="o"/>
            </a:pPr>
            <a:r>
              <a:rPr lang="de-AT" dirty="0"/>
              <a:t>Relevanterer Fall ist expansive Fiskalpolitik (erhöhte Staatsausgaben) </a:t>
            </a:r>
          </a:p>
          <a:p>
            <a:r>
              <a:rPr lang="de-AT" dirty="0"/>
              <a:t>Definition Multiplikator</a:t>
            </a:r>
          </a:p>
          <a:p>
            <a:pPr lvl="1">
              <a:buFont typeface="Courier New" panose="02070309020205020404" pitchFamily="49" charset="0"/>
              <a:buChar char="o"/>
            </a:pPr>
            <a:r>
              <a:rPr lang="de-AT" dirty="0"/>
              <a:t>Allgemein: Multiplikator zeigt, in welchem Umfang sich ein ursprünglicher wirtschaftlicher Impuls auf eine zu erklärende Variable auswirkt</a:t>
            </a:r>
          </a:p>
          <a:p>
            <a:pPr lvl="1">
              <a:buFont typeface="Courier New" panose="02070309020205020404" pitchFamily="49" charset="0"/>
              <a:buChar char="o"/>
            </a:pPr>
            <a:r>
              <a:rPr lang="de-AT" dirty="0"/>
              <a:t>Konkret: Multiplikator stellt Änderungen des Volkseinkommens (Produktion und Einkommen) aufgrund von (staatlichen) Ausgabenveränderungen dar</a:t>
            </a:r>
          </a:p>
        </p:txBody>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55</a:t>
            </a:fld>
            <a:endParaRPr lang="en-US" dirty="0"/>
          </a:p>
        </p:txBody>
      </p:sp>
    </p:spTree>
    <p:extLst>
      <p:ext uri="{BB962C8B-B14F-4D97-AF65-F5344CB8AC3E}">
        <p14:creationId xmlns:p14="http://schemas.microsoft.com/office/powerpoint/2010/main" val="265660260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4000" b="1" dirty="0"/>
              <a:t>Multiplikatoreffekt und Konjunkturzyklen</a:t>
            </a:r>
          </a:p>
        </p:txBody>
      </p:sp>
      <p:sp>
        <p:nvSpPr>
          <p:cNvPr id="3" name="Inhaltsplatzhalter 2"/>
          <p:cNvSpPr>
            <a:spLocks noGrp="1"/>
          </p:cNvSpPr>
          <p:nvPr>
            <p:ph idx="1"/>
          </p:nvPr>
        </p:nvSpPr>
        <p:spPr>
          <a:xfrm>
            <a:off x="702733" y="1690688"/>
            <a:ext cx="10651067" cy="4486275"/>
          </a:xfrm>
        </p:spPr>
        <p:txBody>
          <a:bodyPr/>
          <a:lstStyle/>
          <a:p>
            <a:pPr>
              <a:buFont typeface="Courier New" panose="02070309020205020404" pitchFamily="49" charset="0"/>
              <a:buChar char="o"/>
            </a:pPr>
            <a:r>
              <a:rPr lang="de-AT" sz="2400" dirty="0"/>
              <a:t>Im Ausgangspunkt A gilt: Y&gt;D</a:t>
            </a:r>
          </a:p>
          <a:p>
            <a:pPr>
              <a:buFont typeface="Courier New" panose="02070309020205020404" pitchFamily="49" charset="0"/>
              <a:buChar char="o"/>
            </a:pPr>
            <a:r>
              <a:rPr lang="de-AT" sz="2400" dirty="0"/>
              <a:t>Bei einem Anstieg von G um ∆G, erhöht                                                                             sich Gesamtnachfrage und damit auch Y                                                                         (Anstieg um ∆Y1)</a:t>
            </a:r>
          </a:p>
          <a:p>
            <a:pPr>
              <a:buFont typeface="Courier New" panose="02070309020205020404" pitchFamily="49" charset="0"/>
              <a:buChar char="o"/>
            </a:pPr>
            <a:r>
              <a:rPr lang="de-AT" sz="2400" dirty="0"/>
              <a:t>∆Y1 induziert zusätzliche Konsumnachfrage                                                                  ∆C1 (psychologisches Gesetz)</a:t>
            </a:r>
          </a:p>
          <a:p>
            <a:pPr>
              <a:buFont typeface="Courier New" panose="02070309020205020404" pitchFamily="49" charset="0"/>
              <a:buChar char="o"/>
            </a:pPr>
            <a:r>
              <a:rPr lang="de-AT" sz="2400" dirty="0"/>
              <a:t>Anstieg von C (als ein Teil von D) erhöht                                                                              wiederum die Produktion um ∆Y2</a:t>
            </a:r>
          </a:p>
          <a:p>
            <a:pPr>
              <a:buFont typeface="Courier New" panose="02070309020205020404" pitchFamily="49" charset="0"/>
              <a:buChar char="o"/>
            </a:pPr>
            <a:r>
              <a:rPr lang="de-AT" sz="2400" dirty="0"/>
              <a:t>Aus ∆Y2 ergibt sich erneuter Anstieg von                                                                                  C um ∆C2</a:t>
            </a:r>
          </a:p>
          <a:p>
            <a:pPr>
              <a:buFont typeface="Courier New" panose="02070309020205020404" pitchFamily="49" charset="0"/>
              <a:buChar char="o"/>
            </a:pPr>
            <a:r>
              <a:rPr lang="de-AT" sz="2400" dirty="0"/>
              <a:t>Multiplikatoreffekt bis zum Punkt Y 2</a:t>
            </a:r>
          </a:p>
        </p:txBody>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56</a:t>
            </a:fld>
            <a:endParaRPr lang="en-US" dirty="0"/>
          </a:p>
        </p:txBody>
      </p:sp>
      <p:sp>
        <p:nvSpPr>
          <p:cNvPr id="33" name="Rechteck 32"/>
          <p:cNvSpPr/>
          <p:nvPr/>
        </p:nvSpPr>
        <p:spPr>
          <a:xfrm>
            <a:off x="8947150" y="4220198"/>
            <a:ext cx="233916" cy="189954"/>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de-AT" sz="1200" dirty="0">
                <a:solidFill>
                  <a:schemeClr val="tx1"/>
                </a:solidFill>
              </a:rPr>
              <a:t>A</a:t>
            </a:r>
          </a:p>
        </p:txBody>
      </p:sp>
      <p:grpSp>
        <p:nvGrpSpPr>
          <p:cNvPr id="4" name="Group 4"/>
          <p:cNvGrpSpPr>
            <a:grpSpLocks noChangeAspect="1"/>
          </p:cNvGrpSpPr>
          <p:nvPr/>
        </p:nvGrpSpPr>
        <p:grpSpPr bwMode="auto">
          <a:xfrm>
            <a:off x="6315075" y="1709738"/>
            <a:ext cx="5857875" cy="4391026"/>
            <a:chOff x="3978" y="1077"/>
            <a:chExt cx="3690" cy="2766"/>
          </a:xfrm>
        </p:grpSpPr>
        <p:sp>
          <p:nvSpPr>
            <p:cNvPr id="7" name="Rectangle 5"/>
            <p:cNvSpPr>
              <a:spLocks noChangeArrowheads="1"/>
            </p:cNvSpPr>
            <p:nvPr/>
          </p:nvSpPr>
          <p:spPr bwMode="auto">
            <a:xfrm>
              <a:off x="3978" y="1077"/>
              <a:ext cx="19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100" b="1" i="0" u="none" strike="noStrike" cap="none" normalizeH="0" baseline="0" dirty="0">
                  <a:ln>
                    <a:noFill/>
                  </a:ln>
                  <a:solidFill>
                    <a:srgbClr val="000000"/>
                  </a:solidFill>
                  <a:effectLst/>
                  <a:latin typeface="Calibri" panose="020F0502020204030204" pitchFamily="34" charset="0"/>
                </a:rPr>
                <a:t>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8" name="Rectangle 6"/>
            <p:cNvSpPr>
              <a:spLocks noChangeArrowheads="1"/>
            </p:cNvSpPr>
            <p:nvPr/>
          </p:nvSpPr>
          <p:spPr bwMode="auto">
            <a:xfrm>
              <a:off x="4073" y="1077"/>
              <a:ext cx="2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100" b="1" i="0" u="none" strike="noStrike" cap="none" normalizeH="0" baseline="0" dirty="0">
                  <a:ln>
                    <a:noFill/>
                  </a:ln>
                  <a:solidFill>
                    <a:srgbClr val="000000"/>
                  </a:solidFill>
                  <a:effectLst/>
                  <a:latin typeface="Calibri" panose="020F0502020204030204" pitchFamily="34" charset="0"/>
                </a:rPr>
                <a:t>+I</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9" name="Rectangle 7"/>
            <p:cNvSpPr>
              <a:spLocks noChangeArrowheads="1"/>
            </p:cNvSpPr>
            <p:nvPr/>
          </p:nvSpPr>
          <p:spPr bwMode="auto">
            <a:xfrm>
              <a:off x="4210" y="1077"/>
              <a:ext cx="329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100" b="1"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7298" y="1108"/>
              <a:ext cx="315"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000000"/>
                  </a:solidFill>
                  <a:effectLst/>
                  <a:latin typeface="Calibri" panose="020F0502020204030204" pitchFamily="34" charset="0"/>
                </a:rPr>
                <a:t>Y=D</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1" name="Rectangle 9"/>
            <p:cNvSpPr>
              <a:spLocks noChangeArrowheads="1"/>
            </p:cNvSpPr>
            <p:nvPr/>
          </p:nvSpPr>
          <p:spPr bwMode="auto">
            <a:xfrm>
              <a:off x="7530" y="1077"/>
              <a:ext cx="138"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1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2" name="Rectangle 10"/>
            <p:cNvSpPr>
              <a:spLocks noChangeArrowheads="1"/>
            </p:cNvSpPr>
            <p:nvPr/>
          </p:nvSpPr>
          <p:spPr bwMode="auto">
            <a:xfrm>
              <a:off x="3978" y="1356"/>
              <a:ext cx="3241" cy="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5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3" name="Rectangle 11"/>
            <p:cNvSpPr>
              <a:spLocks noChangeArrowheads="1"/>
            </p:cNvSpPr>
            <p:nvPr/>
          </p:nvSpPr>
          <p:spPr bwMode="auto">
            <a:xfrm>
              <a:off x="6930" y="1356"/>
              <a:ext cx="457" cy="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5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4" name="Rectangle 12"/>
            <p:cNvSpPr>
              <a:spLocks noChangeArrowheads="1"/>
            </p:cNvSpPr>
            <p:nvPr/>
          </p:nvSpPr>
          <p:spPr bwMode="auto">
            <a:xfrm>
              <a:off x="7288" y="1345"/>
              <a:ext cx="211"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000000"/>
                  </a:solidFill>
                  <a:effectLst/>
                  <a:latin typeface="Calibri" panose="020F0502020204030204" pitchFamily="34" charset="0"/>
                </a:rPr>
                <a:t>D´</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5" name="Rectangle 13"/>
            <p:cNvSpPr>
              <a:spLocks noChangeArrowheads="1"/>
            </p:cNvSpPr>
            <p:nvPr/>
          </p:nvSpPr>
          <p:spPr bwMode="auto">
            <a:xfrm>
              <a:off x="7418" y="1345"/>
              <a:ext cx="111"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6" name="Rectangle 14"/>
            <p:cNvSpPr>
              <a:spLocks noChangeArrowheads="1"/>
            </p:cNvSpPr>
            <p:nvPr/>
          </p:nvSpPr>
          <p:spPr bwMode="auto">
            <a:xfrm>
              <a:off x="3978" y="1571"/>
              <a:ext cx="309"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900" b="0" i="0" u="none" strike="noStrike" cap="none" normalizeH="0" baseline="0" dirty="0">
                  <a:ln>
                    <a:noFill/>
                  </a:ln>
                  <a:solidFill>
                    <a:srgbClr val="000000"/>
                  </a:solidFill>
                  <a:effectLst/>
                  <a:latin typeface="Calibri" panose="020F0502020204030204" pitchFamily="34" charset="0"/>
                </a:rPr>
                <a:t>C+I 2</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7" name="Rectangle 15"/>
            <p:cNvSpPr>
              <a:spLocks noChangeArrowheads="1"/>
            </p:cNvSpPr>
            <p:nvPr/>
          </p:nvSpPr>
          <p:spPr bwMode="auto">
            <a:xfrm>
              <a:off x="4277" y="1571"/>
              <a:ext cx="132" cy="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9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8" name="Rectangle 16"/>
            <p:cNvSpPr>
              <a:spLocks noChangeArrowheads="1"/>
            </p:cNvSpPr>
            <p:nvPr/>
          </p:nvSpPr>
          <p:spPr bwMode="auto">
            <a:xfrm>
              <a:off x="3978" y="1802"/>
              <a:ext cx="605"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9" name="Rectangle 17"/>
            <p:cNvSpPr>
              <a:spLocks noChangeArrowheads="1"/>
            </p:cNvSpPr>
            <p:nvPr/>
          </p:nvSpPr>
          <p:spPr bwMode="auto">
            <a:xfrm>
              <a:off x="4499" y="1802"/>
              <a:ext cx="407"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0" name="Rectangle 18"/>
            <p:cNvSpPr>
              <a:spLocks noChangeArrowheads="1"/>
            </p:cNvSpPr>
            <p:nvPr/>
          </p:nvSpPr>
          <p:spPr bwMode="auto">
            <a:xfrm>
              <a:off x="4824" y="1802"/>
              <a:ext cx="276"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1" name="Rectangle 19"/>
            <p:cNvSpPr>
              <a:spLocks noChangeArrowheads="1"/>
            </p:cNvSpPr>
            <p:nvPr/>
          </p:nvSpPr>
          <p:spPr bwMode="auto">
            <a:xfrm>
              <a:off x="5019" y="1802"/>
              <a:ext cx="1067"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2" name="Rectangle 20"/>
            <p:cNvSpPr>
              <a:spLocks noChangeArrowheads="1"/>
            </p:cNvSpPr>
            <p:nvPr/>
          </p:nvSpPr>
          <p:spPr bwMode="auto">
            <a:xfrm>
              <a:off x="5994" y="1823"/>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3" name="Rectangle 21"/>
            <p:cNvSpPr>
              <a:spLocks noChangeArrowheads="1"/>
            </p:cNvSpPr>
            <p:nvPr/>
          </p:nvSpPr>
          <p:spPr bwMode="auto">
            <a:xfrm>
              <a:off x="6017" y="1823"/>
              <a:ext cx="177"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de-DE" sz="1400" b="0" i="0" u="none" strike="noStrike" cap="none" normalizeH="0" baseline="0" dirty="0">
                  <a:ln>
                    <a:noFill/>
                  </a:ln>
                  <a:solidFill>
                    <a:srgbClr val="000000"/>
                  </a:solidFill>
                  <a:effectLst/>
                  <a:latin typeface="Calibri" panose="020F0502020204030204" pitchFamily="34" charset="0"/>
                </a:rPr>
                <a:t>Δ</a:t>
              </a:r>
              <a:r>
                <a:rPr kumimoji="0" lang="de-DE" altLang="de-DE" sz="1400" b="0" i="0" u="none" strike="noStrike" cap="none" normalizeH="0" baseline="0" dirty="0">
                  <a:ln>
                    <a:noFill/>
                  </a:ln>
                  <a:solidFill>
                    <a:srgbClr val="000000"/>
                  </a:solidFill>
                  <a:effectLst/>
                  <a:latin typeface="Calibri" panose="020F0502020204030204" pitchFamily="34" charset="0"/>
                </a:rPr>
                <a:t>Y2</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4" name="Rectangle 22"/>
            <p:cNvSpPr>
              <a:spLocks noChangeArrowheads="1"/>
            </p:cNvSpPr>
            <p:nvPr/>
          </p:nvSpPr>
          <p:spPr bwMode="auto">
            <a:xfrm>
              <a:off x="6180" y="1823"/>
              <a:ext cx="175"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4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5" name="Rectangle 23"/>
            <p:cNvSpPr>
              <a:spLocks noChangeArrowheads="1"/>
            </p:cNvSpPr>
            <p:nvPr/>
          </p:nvSpPr>
          <p:spPr bwMode="auto">
            <a:xfrm>
              <a:off x="6289" y="1823"/>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6" name="Rectangle 24"/>
            <p:cNvSpPr>
              <a:spLocks noChangeArrowheads="1"/>
            </p:cNvSpPr>
            <p:nvPr/>
          </p:nvSpPr>
          <p:spPr bwMode="auto">
            <a:xfrm>
              <a:off x="6301" y="1823"/>
              <a:ext cx="182"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de-DE" sz="1400" b="0" i="0" u="none" strike="noStrike" cap="none" normalizeH="0" baseline="0" dirty="0">
                  <a:ln>
                    <a:noFill/>
                  </a:ln>
                  <a:solidFill>
                    <a:srgbClr val="000000"/>
                  </a:solidFill>
                  <a:effectLst/>
                  <a:latin typeface="Calibri" panose="020F0502020204030204" pitchFamily="34" charset="0"/>
                </a:rPr>
                <a:t>Δ</a:t>
              </a:r>
              <a:r>
                <a:rPr kumimoji="0" lang="de-DE" altLang="de-DE" sz="1400" b="0" i="0" u="none" strike="noStrike" cap="none" normalizeH="0" baseline="0" dirty="0">
                  <a:ln>
                    <a:noFill/>
                  </a:ln>
                  <a:solidFill>
                    <a:srgbClr val="000000"/>
                  </a:solidFill>
                  <a:effectLst/>
                  <a:latin typeface="Calibri" panose="020F0502020204030204" pitchFamily="34" charset="0"/>
                </a:rPr>
                <a:t>C2</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7" name="Rectangle 25"/>
            <p:cNvSpPr>
              <a:spLocks noChangeArrowheads="1"/>
            </p:cNvSpPr>
            <p:nvPr/>
          </p:nvSpPr>
          <p:spPr bwMode="auto">
            <a:xfrm>
              <a:off x="6480" y="1823"/>
              <a:ext cx="91"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4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8" name="Rectangle 26"/>
            <p:cNvSpPr>
              <a:spLocks noChangeArrowheads="1"/>
            </p:cNvSpPr>
            <p:nvPr/>
          </p:nvSpPr>
          <p:spPr bwMode="auto">
            <a:xfrm>
              <a:off x="3978" y="2044"/>
              <a:ext cx="707"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4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9" name="Rectangle 27"/>
            <p:cNvSpPr>
              <a:spLocks noChangeArrowheads="1"/>
            </p:cNvSpPr>
            <p:nvPr/>
          </p:nvSpPr>
          <p:spPr bwMode="auto">
            <a:xfrm>
              <a:off x="4602" y="2044"/>
              <a:ext cx="315"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4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31" name="Rectangle 29"/>
            <p:cNvSpPr>
              <a:spLocks noChangeArrowheads="1"/>
            </p:cNvSpPr>
            <p:nvPr/>
          </p:nvSpPr>
          <p:spPr bwMode="auto">
            <a:xfrm>
              <a:off x="5062" y="2044"/>
              <a:ext cx="344"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4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34" name="Rectangle 30"/>
            <p:cNvSpPr>
              <a:spLocks noChangeArrowheads="1"/>
            </p:cNvSpPr>
            <p:nvPr/>
          </p:nvSpPr>
          <p:spPr bwMode="auto">
            <a:xfrm>
              <a:off x="5334" y="2044"/>
              <a:ext cx="232"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4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35" name="Rectangle 31"/>
            <p:cNvSpPr>
              <a:spLocks noChangeArrowheads="1"/>
            </p:cNvSpPr>
            <p:nvPr/>
          </p:nvSpPr>
          <p:spPr bwMode="auto">
            <a:xfrm>
              <a:off x="5495" y="2044"/>
              <a:ext cx="203"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4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36" name="Rectangle 32"/>
            <p:cNvSpPr>
              <a:spLocks noChangeArrowheads="1"/>
            </p:cNvSpPr>
            <p:nvPr/>
          </p:nvSpPr>
          <p:spPr bwMode="auto">
            <a:xfrm>
              <a:off x="5632" y="2044"/>
              <a:ext cx="64"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de-DE" sz="1400" b="0" i="0" u="none" strike="noStrike" cap="none" normalizeH="0" baseline="0" dirty="0">
                  <a:ln>
                    <a:noFill/>
                  </a:ln>
                  <a:solidFill>
                    <a:srgbClr val="000000"/>
                  </a:solidFill>
                  <a:effectLst/>
                  <a:latin typeface="Calibri" panose="020F0502020204030204" pitchFamily="34" charset="0"/>
                </a:rPr>
                <a:t>Δ</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37" name="Rectangle 33"/>
            <p:cNvSpPr>
              <a:spLocks noChangeArrowheads="1"/>
            </p:cNvSpPr>
            <p:nvPr/>
          </p:nvSpPr>
          <p:spPr bwMode="auto">
            <a:xfrm>
              <a:off x="5699" y="2044"/>
              <a:ext cx="18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400" b="0" i="0" u="none" strike="noStrike" cap="none" normalizeH="0" baseline="0" dirty="0">
                  <a:ln>
                    <a:noFill/>
                  </a:ln>
                  <a:solidFill>
                    <a:srgbClr val="000000"/>
                  </a:solidFill>
                  <a:effectLst/>
                  <a:latin typeface="Calibri" panose="020F0502020204030204" pitchFamily="34" charset="0"/>
                </a:rPr>
                <a:t>Y1</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38" name="Rectangle 34"/>
            <p:cNvSpPr>
              <a:spLocks noChangeArrowheads="1"/>
            </p:cNvSpPr>
            <p:nvPr/>
          </p:nvSpPr>
          <p:spPr bwMode="auto">
            <a:xfrm>
              <a:off x="5817" y="2044"/>
              <a:ext cx="91"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4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39" name="Rectangle 35"/>
            <p:cNvSpPr>
              <a:spLocks noChangeArrowheads="1"/>
            </p:cNvSpPr>
            <p:nvPr/>
          </p:nvSpPr>
          <p:spPr bwMode="auto">
            <a:xfrm>
              <a:off x="5845" y="2044"/>
              <a:ext cx="91"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4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40" name="Rectangle 36"/>
            <p:cNvSpPr>
              <a:spLocks noChangeArrowheads="1"/>
            </p:cNvSpPr>
            <p:nvPr/>
          </p:nvSpPr>
          <p:spPr bwMode="auto">
            <a:xfrm>
              <a:off x="5872" y="2044"/>
              <a:ext cx="91"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4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41" name="Rectangle 37"/>
            <p:cNvSpPr>
              <a:spLocks noChangeArrowheads="1"/>
            </p:cNvSpPr>
            <p:nvPr/>
          </p:nvSpPr>
          <p:spPr bwMode="auto">
            <a:xfrm>
              <a:off x="5899" y="2044"/>
              <a:ext cx="147"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4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42" name="Rectangle 38"/>
            <p:cNvSpPr>
              <a:spLocks noChangeArrowheads="1"/>
            </p:cNvSpPr>
            <p:nvPr/>
          </p:nvSpPr>
          <p:spPr bwMode="auto">
            <a:xfrm>
              <a:off x="5991" y="2044"/>
              <a:ext cx="239"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de-DE" sz="1400" b="0" i="0" u="none" strike="noStrike" cap="none" normalizeH="0" baseline="0" dirty="0">
                  <a:ln>
                    <a:noFill/>
                  </a:ln>
                  <a:solidFill>
                    <a:srgbClr val="000000"/>
                  </a:solidFill>
                  <a:effectLst/>
                  <a:latin typeface="Calibri" panose="020F0502020204030204" pitchFamily="34" charset="0"/>
                </a:rPr>
                <a:t>Δ</a:t>
              </a:r>
              <a:r>
                <a:rPr kumimoji="0" lang="de-AT" altLang="de-DE" sz="1400" b="0" i="0" u="none" strike="noStrike" cap="none" normalizeH="0" baseline="0" dirty="0">
                  <a:ln>
                    <a:noFill/>
                  </a:ln>
                  <a:solidFill>
                    <a:srgbClr val="000000"/>
                  </a:solidFill>
                  <a:effectLst/>
                  <a:latin typeface="Calibri" panose="020F0502020204030204" pitchFamily="34" charset="0"/>
                </a:rPr>
                <a:t>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43" name="Rectangle 39"/>
            <p:cNvSpPr>
              <a:spLocks noChangeArrowheads="1"/>
            </p:cNvSpPr>
            <p:nvPr/>
          </p:nvSpPr>
          <p:spPr bwMode="auto">
            <a:xfrm>
              <a:off x="6049" y="2044"/>
              <a:ext cx="26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44" name="Rectangle 40"/>
            <p:cNvSpPr>
              <a:spLocks noChangeArrowheads="1"/>
            </p:cNvSpPr>
            <p:nvPr/>
          </p:nvSpPr>
          <p:spPr bwMode="auto">
            <a:xfrm>
              <a:off x="6112" y="2044"/>
              <a:ext cx="125"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400" b="0" i="0" u="none" strike="noStrike" cap="none" normalizeH="0" baseline="0" dirty="0">
                  <a:ln>
                    <a:noFill/>
                  </a:ln>
                  <a:solidFill>
                    <a:srgbClr val="000000"/>
                  </a:solidFill>
                  <a:effectLst/>
                  <a:latin typeface="Calibri" panose="020F0502020204030204" pitchFamily="34" charset="0"/>
                </a:rPr>
                <a:t>1</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45" name="Rectangle 41"/>
            <p:cNvSpPr>
              <a:spLocks noChangeArrowheads="1"/>
            </p:cNvSpPr>
            <p:nvPr/>
          </p:nvSpPr>
          <p:spPr bwMode="auto">
            <a:xfrm>
              <a:off x="6172" y="2023"/>
              <a:ext cx="1199"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46" name="Rectangle 42"/>
            <p:cNvSpPr>
              <a:spLocks noChangeArrowheads="1"/>
            </p:cNvSpPr>
            <p:nvPr/>
          </p:nvSpPr>
          <p:spPr bwMode="auto">
            <a:xfrm>
              <a:off x="7278" y="2023"/>
              <a:ext cx="144"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47" name="Rectangle 43"/>
            <p:cNvSpPr>
              <a:spLocks noChangeArrowheads="1"/>
            </p:cNvSpPr>
            <p:nvPr/>
          </p:nvSpPr>
          <p:spPr bwMode="auto">
            <a:xfrm>
              <a:off x="7343" y="2023"/>
              <a:ext cx="177"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48" name="Rectangle 44"/>
            <p:cNvSpPr>
              <a:spLocks noChangeArrowheads="1"/>
            </p:cNvSpPr>
            <p:nvPr/>
          </p:nvSpPr>
          <p:spPr bwMode="auto">
            <a:xfrm>
              <a:off x="7441" y="2023"/>
              <a:ext cx="168"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000000"/>
                  </a:solidFill>
                  <a:effectLst/>
                  <a:latin typeface="Calibri" panose="020F0502020204030204" pitchFamily="34" charset="0"/>
                </a:rPr>
                <a:t>D</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49" name="Rectangle 45"/>
            <p:cNvSpPr>
              <a:spLocks noChangeArrowheads="1"/>
            </p:cNvSpPr>
            <p:nvPr/>
          </p:nvSpPr>
          <p:spPr bwMode="auto">
            <a:xfrm>
              <a:off x="7528" y="2023"/>
              <a:ext cx="111"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50" name="Rectangle 46"/>
            <p:cNvSpPr>
              <a:spLocks noChangeArrowheads="1"/>
            </p:cNvSpPr>
            <p:nvPr/>
          </p:nvSpPr>
          <p:spPr bwMode="auto">
            <a:xfrm>
              <a:off x="3978" y="2207"/>
              <a:ext cx="1412" cy="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9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51" name="Rectangle 47"/>
            <p:cNvSpPr>
              <a:spLocks noChangeArrowheads="1"/>
            </p:cNvSpPr>
            <p:nvPr/>
          </p:nvSpPr>
          <p:spPr bwMode="auto">
            <a:xfrm>
              <a:off x="5229" y="2207"/>
              <a:ext cx="132" cy="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9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52" name="Rectangle 48"/>
            <p:cNvSpPr>
              <a:spLocks noChangeArrowheads="1"/>
            </p:cNvSpPr>
            <p:nvPr/>
          </p:nvSpPr>
          <p:spPr bwMode="auto">
            <a:xfrm>
              <a:off x="5174" y="2207"/>
              <a:ext cx="224"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9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54" name="Rectangle 50"/>
            <p:cNvSpPr>
              <a:spLocks noChangeArrowheads="1"/>
            </p:cNvSpPr>
            <p:nvPr/>
          </p:nvSpPr>
          <p:spPr bwMode="auto">
            <a:xfrm>
              <a:off x="5380" y="2357"/>
              <a:ext cx="162"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de-DE" altLang="de-DE" sz="1400" dirty="0">
                  <a:solidFill>
                    <a:srgbClr val="000000"/>
                  </a:solidFill>
                  <a:latin typeface="Calibri" panose="020F0502020204030204" pitchFamily="34" charset="0"/>
                </a:rPr>
                <a:t>ΔG</a:t>
              </a:r>
              <a:endParaRPr kumimoji="0" lang="de-DE" altLang="de-DE" sz="2000" b="0" i="0" u="none" strike="noStrike" cap="none" normalizeH="0" baseline="0" dirty="0">
                <a:ln>
                  <a:noFill/>
                </a:ln>
                <a:solidFill>
                  <a:schemeClr val="tx1"/>
                </a:solidFill>
                <a:effectLst/>
                <a:latin typeface="Arial" panose="020B0604020202020204" pitchFamily="34" charset="0"/>
              </a:endParaRPr>
            </a:p>
          </p:txBody>
        </p:sp>
        <p:sp>
          <p:nvSpPr>
            <p:cNvPr id="55" name="Rectangle 51"/>
            <p:cNvSpPr>
              <a:spLocks noChangeArrowheads="1"/>
            </p:cNvSpPr>
            <p:nvPr/>
          </p:nvSpPr>
          <p:spPr bwMode="auto">
            <a:xfrm>
              <a:off x="5463" y="2249"/>
              <a:ext cx="91"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4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56" name="Rectangle 52"/>
            <p:cNvSpPr>
              <a:spLocks noChangeArrowheads="1"/>
            </p:cNvSpPr>
            <p:nvPr/>
          </p:nvSpPr>
          <p:spPr bwMode="auto">
            <a:xfrm>
              <a:off x="3983" y="2576"/>
              <a:ext cx="309"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900" b="0" i="0" u="none" strike="noStrike" cap="none" normalizeH="0" baseline="0" dirty="0">
                  <a:ln>
                    <a:noFill/>
                  </a:ln>
                  <a:solidFill>
                    <a:srgbClr val="000000"/>
                  </a:solidFill>
                  <a:effectLst/>
                  <a:latin typeface="Calibri" panose="020F0502020204030204" pitchFamily="34" charset="0"/>
                </a:rPr>
                <a:t>C+I 1</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57" name="Rectangle 53"/>
            <p:cNvSpPr>
              <a:spLocks noChangeArrowheads="1"/>
            </p:cNvSpPr>
            <p:nvPr/>
          </p:nvSpPr>
          <p:spPr bwMode="auto">
            <a:xfrm>
              <a:off x="4277" y="2449"/>
              <a:ext cx="132" cy="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9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58" name="Rectangle 54"/>
            <p:cNvSpPr>
              <a:spLocks noChangeArrowheads="1"/>
            </p:cNvSpPr>
            <p:nvPr/>
          </p:nvSpPr>
          <p:spPr bwMode="auto">
            <a:xfrm>
              <a:off x="3978" y="2700"/>
              <a:ext cx="105" cy="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5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59" name="Rectangle 55"/>
            <p:cNvSpPr>
              <a:spLocks noChangeArrowheads="1"/>
            </p:cNvSpPr>
            <p:nvPr/>
          </p:nvSpPr>
          <p:spPr bwMode="auto">
            <a:xfrm>
              <a:off x="3978" y="2913"/>
              <a:ext cx="105" cy="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5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60" name="Rectangle 56"/>
            <p:cNvSpPr>
              <a:spLocks noChangeArrowheads="1"/>
            </p:cNvSpPr>
            <p:nvPr/>
          </p:nvSpPr>
          <p:spPr bwMode="auto">
            <a:xfrm>
              <a:off x="3978" y="3127"/>
              <a:ext cx="132" cy="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9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61" name="Rectangle 57"/>
            <p:cNvSpPr>
              <a:spLocks noChangeArrowheads="1"/>
            </p:cNvSpPr>
            <p:nvPr/>
          </p:nvSpPr>
          <p:spPr bwMode="auto">
            <a:xfrm>
              <a:off x="3978" y="3380"/>
              <a:ext cx="105" cy="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5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62" name="Rectangle 58"/>
            <p:cNvSpPr>
              <a:spLocks noChangeArrowheads="1"/>
            </p:cNvSpPr>
            <p:nvPr/>
          </p:nvSpPr>
          <p:spPr bwMode="auto">
            <a:xfrm>
              <a:off x="3978" y="3635"/>
              <a:ext cx="1674" cy="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5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63" name="Rectangle 59"/>
            <p:cNvSpPr>
              <a:spLocks noChangeArrowheads="1"/>
            </p:cNvSpPr>
            <p:nvPr/>
          </p:nvSpPr>
          <p:spPr bwMode="auto">
            <a:xfrm>
              <a:off x="5469" y="3603"/>
              <a:ext cx="187"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900" b="0" i="0" u="none" strike="noStrike" cap="none" normalizeH="0" baseline="0" dirty="0">
                  <a:ln>
                    <a:noFill/>
                  </a:ln>
                  <a:solidFill>
                    <a:srgbClr val="000000"/>
                  </a:solidFill>
                  <a:effectLst/>
                  <a:latin typeface="Calibri" panose="020F0502020204030204" pitchFamily="34" charset="0"/>
                </a:rPr>
                <a:t>Y</a:t>
              </a:r>
              <a:r>
                <a:rPr kumimoji="0" lang="de-DE" altLang="de-DE" sz="1900" b="0" i="0" u="none" strike="noStrike" cap="none" normalizeH="0" dirty="0">
                  <a:ln>
                    <a:noFill/>
                  </a:ln>
                  <a:solidFill>
                    <a:srgbClr val="000000"/>
                  </a:solidFill>
                  <a:effectLst/>
                  <a:latin typeface="Calibri" panose="020F0502020204030204" pitchFamily="34" charset="0"/>
                </a:rPr>
                <a:t> 1</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64" name="Rectangle 60"/>
            <p:cNvSpPr>
              <a:spLocks noChangeArrowheads="1"/>
            </p:cNvSpPr>
            <p:nvPr/>
          </p:nvSpPr>
          <p:spPr bwMode="auto">
            <a:xfrm>
              <a:off x="5636" y="3603"/>
              <a:ext cx="173" cy="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9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65" name="Rectangle 61"/>
            <p:cNvSpPr>
              <a:spLocks noChangeArrowheads="1"/>
            </p:cNvSpPr>
            <p:nvPr/>
          </p:nvSpPr>
          <p:spPr bwMode="auto">
            <a:xfrm>
              <a:off x="5711" y="3603"/>
              <a:ext cx="932" cy="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9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66" name="Rectangle 62"/>
            <p:cNvSpPr>
              <a:spLocks noChangeArrowheads="1"/>
            </p:cNvSpPr>
            <p:nvPr/>
          </p:nvSpPr>
          <p:spPr bwMode="auto">
            <a:xfrm>
              <a:off x="6507" y="3603"/>
              <a:ext cx="132" cy="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9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67" name="Rectangle 63"/>
            <p:cNvSpPr>
              <a:spLocks noChangeArrowheads="1"/>
            </p:cNvSpPr>
            <p:nvPr/>
          </p:nvSpPr>
          <p:spPr bwMode="auto">
            <a:xfrm>
              <a:off x="6545" y="3603"/>
              <a:ext cx="132" cy="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9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68" name="Rectangle 64"/>
            <p:cNvSpPr>
              <a:spLocks noChangeArrowheads="1"/>
            </p:cNvSpPr>
            <p:nvPr/>
          </p:nvSpPr>
          <p:spPr bwMode="auto">
            <a:xfrm>
              <a:off x="6582" y="3603"/>
              <a:ext cx="187"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900" b="0" i="0" u="none" strike="noStrike" cap="none" normalizeH="0" baseline="0" dirty="0">
                  <a:ln>
                    <a:noFill/>
                  </a:ln>
                  <a:solidFill>
                    <a:srgbClr val="000000"/>
                  </a:solidFill>
                  <a:effectLst/>
                  <a:latin typeface="Calibri" panose="020F0502020204030204" pitchFamily="34" charset="0"/>
                </a:rPr>
                <a:t>Y</a:t>
              </a:r>
              <a:r>
                <a:rPr kumimoji="0" lang="de-DE" altLang="de-DE" sz="1900" b="0" i="0" u="none" strike="noStrike" cap="none" normalizeH="0" dirty="0">
                  <a:ln>
                    <a:noFill/>
                  </a:ln>
                  <a:solidFill>
                    <a:srgbClr val="000000"/>
                  </a:solidFill>
                  <a:effectLst/>
                  <a:latin typeface="Calibri" panose="020F0502020204030204" pitchFamily="34" charset="0"/>
                </a:rPr>
                <a:t> 2</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69" name="Rectangle 65"/>
            <p:cNvSpPr>
              <a:spLocks noChangeArrowheads="1"/>
            </p:cNvSpPr>
            <p:nvPr/>
          </p:nvSpPr>
          <p:spPr bwMode="auto">
            <a:xfrm>
              <a:off x="6749" y="3635"/>
              <a:ext cx="841" cy="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5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70" name="Rectangle 66"/>
            <p:cNvSpPr>
              <a:spLocks noChangeArrowheads="1"/>
            </p:cNvSpPr>
            <p:nvPr/>
          </p:nvSpPr>
          <p:spPr bwMode="auto">
            <a:xfrm>
              <a:off x="7468" y="3593"/>
              <a:ext cx="19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100" b="1" i="0" u="none" strike="noStrike" cap="none" normalizeH="0" baseline="0" dirty="0">
                  <a:ln>
                    <a:noFill/>
                  </a:ln>
                  <a:solidFill>
                    <a:srgbClr val="000000"/>
                  </a:solidFill>
                  <a:effectLst/>
                  <a:latin typeface="Calibri" panose="020F0502020204030204" pitchFamily="34" charset="0"/>
                </a:rPr>
                <a:t>Y</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71" name="Rectangle 67"/>
            <p:cNvSpPr>
              <a:spLocks noChangeArrowheads="1"/>
            </p:cNvSpPr>
            <p:nvPr/>
          </p:nvSpPr>
          <p:spPr bwMode="auto">
            <a:xfrm>
              <a:off x="7560" y="3635"/>
              <a:ext cx="105" cy="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5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72" name="Line 68"/>
            <p:cNvSpPr>
              <a:spLocks noChangeShapeType="1"/>
            </p:cNvSpPr>
            <p:nvPr/>
          </p:nvSpPr>
          <p:spPr bwMode="auto">
            <a:xfrm flipV="1">
              <a:off x="5144" y="1503"/>
              <a:ext cx="2091" cy="492"/>
            </a:xfrm>
            <a:prstGeom prst="line">
              <a:avLst/>
            </a:prstGeom>
            <a:noFill/>
            <a:ln w="30163" cap="flat">
              <a:solidFill>
                <a:srgbClr val="00B0F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AT" dirty="0"/>
            </a:p>
          </p:txBody>
        </p:sp>
        <p:sp>
          <p:nvSpPr>
            <p:cNvPr id="73" name="Freeform 69"/>
            <p:cNvSpPr>
              <a:spLocks/>
            </p:cNvSpPr>
            <p:nvPr/>
          </p:nvSpPr>
          <p:spPr bwMode="auto">
            <a:xfrm>
              <a:off x="6636" y="1599"/>
              <a:ext cx="101" cy="84"/>
            </a:xfrm>
            <a:custGeom>
              <a:avLst/>
              <a:gdLst>
                <a:gd name="T0" fmla="*/ 0 w 101"/>
                <a:gd name="T1" fmla="*/ 21 h 84"/>
                <a:gd name="T2" fmla="*/ 19 w 101"/>
                <a:gd name="T3" fmla="*/ 0 h 84"/>
                <a:gd name="T4" fmla="*/ 50 w 101"/>
                <a:gd name="T5" fmla="*/ 23 h 84"/>
                <a:gd name="T6" fmla="*/ 82 w 101"/>
                <a:gd name="T7" fmla="*/ 0 h 84"/>
                <a:gd name="T8" fmla="*/ 101 w 101"/>
                <a:gd name="T9" fmla="*/ 21 h 84"/>
                <a:gd name="T10" fmla="*/ 75 w 101"/>
                <a:gd name="T11" fmla="*/ 42 h 84"/>
                <a:gd name="T12" fmla="*/ 101 w 101"/>
                <a:gd name="T13" fmla="*/ 62 h 84"/>
                <a:gd name="T14" fmla="*/ 82 w 101"/>
                <a:gd name="T15" fmla="*/ 84 h 84"/>
                <a:gd name="T16" fmla="*/ 50 w 101"/>
                <a:gd name="T17" fmla="*/ 60 h 84"/>
                <a:gd name="T18" fmla="*/ 19 w 101"/>
                <a:gd name="T19" fmla="*/ 84 h 84"/>
                <a:gd name="T20" fmla="*/ 0 w 101"/>
                <a:gd name="T21" fmla="*/ 62 h 84"/>
                <a:gd name="T22" fmla="*/ 26 w 101"/>
                <a:gd name="T23" fmla="*/ 42 h 84"/>
                <a:gd name="T24" fmla="*/ 0 w 101"/>
                <a:gd name="T25" fmla="*/ 21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1" h="84">
                  <a:moveTo>
                    <a:pt x="0" y="21"/>
                  </a:moveTo>
                  <a:lnTo>
                    <a:pt x="19" y="0"/>
                  </a:lnTo>
                  <a:lnTo>
                    <a:pt x="50" y="23"/>
                  </a:lnTo>
                  <a:lnTo>
                    <a:pt x="82" y="0"/>
                  </a:lnTo>
                  <a:lnTo>
                    <a:pt x="101" y="21"/>
                  </a:lnTo>
                  <a:lnTo>
                    <a:pt x="75" y="42"/>
                  </a:lnTo>
                  <a:lnTo>
                    <a:pt x="101" y="62"/>
                  </a:lnTo>
                  <a:lnTo>
                    <a:pt x="82" y="84"/>
                  </a:lnTo>
                  <a:lnTo>
                    <a:pt x="50" y="60"/>
                  </a:lnTo>
                  <a:lnTo>
                    <a:pt x="19" y="84"/>
                  </a:lnTo>
                  <a:lnTo>
                    <a:pt x="0" y="62"/>
                  </a:lnTo>
                  <a:lnTo>
                    <a:pt x="26" y="42"/>
                  </a:lnTo>
                  <a:lnTo>
                    <a:pt x="0" y="2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74" name="Freeform 70"/>
            <p:cNvSpPr>
              <a:spLocks/>
            </p:cNvSpPr>
            <p:nvPr/>
          </p:nvSpPr>
          <p:spPr bwMode="auto">
            <a:xfrm>
              <a:off x="6636" y="1599"/>
              <a:ext cx="101" cy="84"/>
            </a:xfrm>
            <a:custGeom>
              <a:avLst/>
              <a:gdLst>
                <a:gd name="T0" fmla="*/ 0 w 101"/>
                <a:gd name="T1" fmla="*/ 21 h 84"/>
                <a:gd name="T2" fmla="*/ 19 w 101"/>
                <a:gd name="T3" fmla="*/ 0 h 84"/>
                <a:gd name="T4" fmla="*/ 50 w 101"/>
                <a:gd name="T5" fmla="*/ 23 h 84"/>
                <a:gd name="T6" fmla="*/ 82 w 101"/>
                <a:gd name="T7" fmla="*/ 0 h 84"/>
                <a:gd name="T8" fmla="*/ 101 w 101"/>
                <a:gd name="T9" fmla="*/ 21 h 84"/>
                <a:gd name="T10" fmla="*/ 75 w 101"/>
                <a:gd name="T11" fmla="*/ 42 h 84"/>
                <a:gd name="T12" fmla="*/ 101 w 101"/>
                <a:gd name="T13" fmla="*/ 62 h 84"/>
                <a:gd name="T14" fmla="*/ 82 w 101"/>
                <a:gd name="T15" fmla="*/ 84 h 84"/>
                <a:gd name="T16" fmla="*/ 50 w 101"/>
                <a:gd name="T17" fmla="*/ 60 h 84"/>
                <a:gd name="T18" fmla="*/ 19 w 101"/>
                <a:gd name="T19" fmla="*/ 84 h 84"/>
                <a:gd name="T20" fmla="*/ 0 w 101"/>
                <a:gd name="T21" fmla="*/ 62 h 84"/>
                <a:gd name="T22" fmla="*/ 26 w 101"/>
                <a:gd name="T23" fmla="*/ 42 h 84"/>
                <a:gd name="T24" fmla="*/ 0 w 101"/>
                <a:gd name="T25" fmla="*/ 21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1" h="84">
                  <a:moveTo>
                    <a:pt x="0" y="21"/>
                  </a:moveTo>
                  <a:lnTo>
                    <a:pt x="19" y="0"/>
                  </a:lnTo>
                  <a:lnTo>
                    <a:pt x="50" y="23"/>
                  </a:lnTo>
                  <a:lnTo>
                    <a:pt x="82" y="0"/>
                  </a:lnTo>
                  <a:lnTo>
                    <a:pt x="101" y="21"/>
                  </a:lnTo>
                  <a:lnTo>
                    <a:pt x="75" y="42"/>
                  </a:lnTo>
                  <a:lnTo>
                    <a:pt x="101" y="62"/>
                  </a:lnTo>
                  <a:lnTo>
                    <a:pt x="82" y="84"/>
                  </a:lnTo>
                  <a:lnTo>
                    <a:pt x="50" y="60"/>
                  </a:lnTo>
                  <a:lnTo>
                    <a:pt x="19" y="84"/>
                  </a:lnTo>
                  <a:lnTo>
                    <a:pt x="0" y="62"/>
                  </a:lnTo>
                  <a:lnTo>
                    <a:pt x="26" y="42"/>
                  </a:lnTo>
                  <a:lnTo>
                    <a:pt x="0" y="21"/>
                  </a:lnTo>
                  <a:close/>
                </a:path>
              </a:pathLst>
            </a:custGeom>
            <a:noFill/>
            <a:ln w="19050"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AT" dirty="0"/>
            </a:p>
          </p:txBody>
        </p:sp>
        <p:sp>
          <p:nvSpPr>
            <p:cNvPr id="75" name="Freeform 71"/>
            <p:cNvSpPr>
              <a:spLocks noEditPoints="1"/>
            </p:cNvSpPr>
            <p:nvPr/>
          </p:nvSpPr>
          <p:spPr bwMode="auto">
            <a:xfrm>
              <a:off x="4330" y="3522"/>
              <a:ext cx="3244" cy="66"/>
            </a:xfrm>
            <a:custGeom>
              <a:avLst/>
              <a:gdLst>
                <a:gd name="T0" fmla="*/ 0 w 3244"/>
                <a:gd name="T1" fmla="*/ 45 h 66"/>
                <a:gd name="T2" fmla="*/ 3184 w 3244"/>
                <a:gd name="T3" fmla="*/ 39 h 66"/>
                <a:gd name="T4" fmla="*/ 3184 w 3244"/>
                <a:gd name="T5" fmla="*/ 28 h 66"/>
                <a:gd name="T6" fmla="*/ 0 w 3244"/>
                <a:gd name="T7" fmla="*/ 34 h 66"/>
                <a:gd name="T8" fmla="*/ 0 w 3244"/>
                <a:gd name="T9" fmla="*/ 45 h 66"/>
                <a:gd name="T10" fmla="*/ 3172 w 3244"/>
                <a:gd name="T11" fmla="*/ 66 h 66"/>
                <a:gd name="T12" fmla="*/ 3244 w 3244"/>
                <a:gd name="T13" fmla="*/ 33 h 66"/>
                <a:gd name="T14" fmla="*/ 3172 w 3244"/>
                <a:gd name="T15" fmla="*/ 0 h 66"/>
                <a:gd name="T16" fmla="*/ 3172 w 3244"/>
                <a:gd name="T17" fmla="*/ 66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44" h="66">
                  <a:moveTo>
                    <a:pt x="0" y="45"/>
                  </a:moveTo>
                  <a:lnTo>
                    <a:pt x="3184" y="39"/>
                  </a:lnTo>
                  <a:lnTo>
                    <a:pt x="3184" y="28"/>
                  </a:lnTo>
                  <a:lnTo>
                    <a:pt x="0" y="34"/>
                  </a:lnTo>
                  <a:lnTo>
                    <a:pt x="0" y="45"/>
                  </a:lnTo>
                  <a:close/>
                  <a:moveTo>
                    <a:pt x="3172" y="66"/>
                  </a:moveTo>
                  <a:lnTo>
                    <a:pt x="3244" y="33"/>
                  </a:lnTo>
                  <a:lnTo>
                    <a:pt x="3172" y="0"/>
                  </a:lnTo>
                  <a:lnTo>
                    <a:pt x="3172" y="66"/>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AT" dirty="0"/>
            </a:p>
          </p:txBody>
        </p:sp>
        <p:sp>
          <p:nvSpPr>
            <p:cNvPr id="76" name="Freeform 72"/>
            <p:cNvSpPr>
              <a:spLocks noEditPoints="1"/>
            </p:cNvSpPr>
            <p:nvPr/>
          </p:nvSpPr>
          <p:spPr bwMode="auto">
            <a:xfrm>
              <a:off x="4298" y="1133"/>
              <a:ext cx="72" cy="2422"/>
            </a:xfrm>
            <a:custGeom>
              <a:avLst/>
              <a:gdLst>
                <a:gd name="T0" fmla="*/ 42 w 72"/>
                <a:gd name="T1" fmla="*/ 2422 h 2422"/>
                <a:gd name="T2" fmla="*/ 42 w 72"/>
                <a:gd name="T3" fmla="*/ 54 h 2422"/>
                <a:gd name="T4" fmla="*/ 30 w 72"/>
                <a:gd name="T5" fmla="*/ 54 h 2422"/>
                <a:gd name="T6" fmla="*/ 30 w 72"/>
                <a:gd name="T7" fmla="*/ 2422 h 2422"/>
                <a:gd name="T8" fmla="*/ 42 w 72"/>
                <a:gd name="T9" fmla="*/ 2422 h 2422"/>
                <a:gd name="T10" fmla="*/ 72 w 72"/>
                <a:gd name="T11" fmla="*/ 65 h 2422"/>
                <a:gd name="T12" fmla="*/ 36 w 72"/>
                <a:gd name="T13" fmla="*/ 0 h 2422"/>
                <a:gd name="T14" fmla="*/ 0 w 72"/>
                <a:gd name="T15" fmla="*/ 65 h 2422"/>
                <a:gd name="T16" fmla="*/ 72 w 72"/>
                <a:gd name="T17" fmla="*/ 65 h 24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2422">
                  <a:moveTo>
                    <a:pt x="42" y="2422"/>
                  </a:moveTo>
                  <a:lnTo>
                    <a:pt x="42" y="54"/>
                  </a:lnTo>
                  <a:lnTo>
                    <a:pt x="30" y="54"/>
                  </a:lnTo>
                  <a:lnTo>
                    <a:pt x="30" y="2422"/>
                  </a:lnTo>
                  <a:lnTo>
                    <a:pt x="42" y="2422"/>
                  </a:lnTo>
                  <a:close/>
                  <a:moveTo>
                    <a:pt x="72" y="65"/>
                  </a:moveTo>
                  <a:lnTo>
                    <a:pt x="36" y="0"/>
                  </a:lnTo>
                  <a:lnTo>
                    <a:pt x="0" y="65"/>
                  </a:lnTo>
                  <a:lnTo>
                    <a:pt x="72" y="65"/>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AT" dirty="0"/>
            </a:p>
          </p:txBody>
        </p:sp>
        <p:sp>
          <p:nvSpPr>
            <p:cNvPr id="77" name="Freeform 73"/>
            <p:cNvSpPr>
              <a:spLocks noEditPoints="1"/>
            </p:cNvSpPr>
            <p:nvPr/>
          </p:nvSpPr>
          <p:spPr bwMode="auto">
            <a:xfrm>
              <a:off x="4355" y="1215"/>
              <a:ext cx="2854" cy="2313"/>
            </a:xfrm>
            <a:custGeom>
              <a:avLst/>
              <a:gdLst>
                <a:gd name="T0" fmla="*/ 47 w 2854"/>
                <a:gd name="T1" fmla="*/ 2270 h 2313"/>
                <a:gd name="T2" fmla="*/ 116 w 2854"/>
                <a:gd name="T3" fmla="*/ 2215 h 2313"/>
                <a:gd name="T4" fmla="*/ 155 w 2854"/>
                <a:gd name="T5" fmla="*/ 2191 h 2313"/>
                <a:gd name="T6" fmla="*/ 215 w 2854"/>
                <a:gd name="T7" fmla="*/ 2142 h 2313"/>
                <a:gd name="T8" fmla="*/ 232 w 2854"/>
                <a:gd name="T9" fmla="*/ 2128 h 2313"/>
                <a:gd name="T10" fmla="*/ 293 w 2854"/>
                <a:gd name="T11" fmla="*/ 2072 h 2313"/>
                <a:gd name="T12" fmla="*/ 362 w 2854"/>
                <a:gd name="T13" fmla="*/ 2016 h 2313"/>
                <a:gd name="T14" fmla="*/ 400 w 2854"/>
                <a:gd name="T15" fmla="*/ 1992 h 2313"/>
                <a:gd name="T16" fmla="*/ 460 w 2854"/>
                <a:gd name="T17" fmla="*/ 1943 h 2313"/>
                <a:gd name="T18" fmla="*/ 478 w 2854"/>
                <a:gd name="T19" fmla="*/ 1929 h 2313"/>
                <a:gd name="T20" fmla="*/ 538 w 2854"/>
                <a:gd name="T21" fmla="*/ 1873 h 2313"/>
                <a:gd name="T22" fmla="*/ 607 w 2854"/>
                <a:gd name="T23" fmla="*/ 1817 h 2313"/>
                <a:gd name="T24" fmla="*/ 645 w 2854"/>
                <a:gd name="T25" fmla="*/ 1793 h 2313"/>
                <a:gd name="T26" fmla="*/ 706 w 2854"/>
                <a:gd name="T27" fmla="*/ 1744 h 2313"/>
                <a:gd name="T28" fmla="*/ 723 w 2854"/>
                <a:gd name="T29" fmla="*/ 1730 h 2313"/>
                <a:gd name="T30" fmla="*/ 784 w 2854"/>
                <a:gd name="T31" fmla="*/ 1674 h 2313"/>
                <a:gd name="T32" fmla="*/ 852 w 2854"/>
                <a:gd name="T33" fmla="*/ 1618 h 2313"/>
                <a:gd name="T34" fmla="*/ 891 w 2854"/>
                <a:gd name="T35" fmla="*/ 1594 h 2313"/>
                <a:gd name="T36" fmla="*/ 951 w 2854"/>
                <a:gd name="T37" fmla="*/ 1546 h 2313"/>
                <a:gd name="T38" fmla="*/ 968 w 2854"/>
                <a:gd name="T39" fmla="*/ 1532 h 2313"/>
                <a:gd name="T40" fmla="*/ 1029 w 2854"/>
                <a:gd name="T41" fmla="*/ 1475 h 2313"/>
                <a:gd name="T42" fmla="*/ 1098 w 2854"/>
                <a:gd name="T43" fmla="*/ 1420 h 2313"/>
                <a:gd name="T44" fmla="*/ 1136 w 2854"/>
                <a:gd name="T45" fmla="*/ 1396 h 2313"/>
                <a:gd name="T46" fmla="*/ 1196 w 2854"/>
                <a:gd name="T47" fmla="*/ 1347 h 2313"/>
                <a:gd name="T48" fmla="*/ 1214 w 2854"/>
                <a:gd name="T49" fmla="*/ 1333 h 2313"/>
                <a:gd name="T50" fmla="*/ 1274 w 2854"/>
                <a:gd name="T51" fmla="*/ 1277 h 2313"/>
                <a:gd name="T52" fmla="*/ 1343 w 2854"/>
                <a:gd name="T53" fmla="*/ 1221 h 2313"/>
                <a:gd name="T54" fmla="*/ 1381 w 2854"/>
                <a:gd name="T55" fmla="*/ 1197 h 2313"/>
                <a:gd name="T56" fmla="*/ 1442 w 2854"/>
                <a:gd name="T57" fmla="*/ 1148 h 2313"/>
                <a:gd name="T58" fmla="*/ 1459 w 2854"/>
                <a:gd name="T59" fmla="*/ 1134 h 2313"/>
                <a:gd name="T60" fmla="*/ 1520 w 2854"/>
                <a:gd name="T61" fmla="*/ 1078 h 2313"/>
                <a:gd name="T62" fmla="*/ 1589 w 2854"/>
                <a:gd name="T63" fmla="*/ 1022 h 2313"/>
                <a:gd name="T64" fmla="*/ 1627 w 2854"/>
                <a:gd name="T65" fmla="*/ 998 h 2313"/>
                <a:gd name="T66" fmla="*/ 1687 w 2854"/>
                <a:gd name="T67" fmla="*/ 949 h 2313"/>
                <a:gd name="T68" fmla="*/ 1704 w 2854"/>
                <a:gd name="T69" fmla="*/ 935 h 2313"/>
                <a:gd name="T70" fmla="*/ 1765 w 2854"/>
                <a:gd name="T71" fmla="*/ 879 h 2313"/>
                <a:gd name="T72" fmla="*/ 1834 w 2854"/>
                <a:gd name="T73" fmla="*/ 823 h 2313"/>
                <a:gd name="T74" fmla="*/ 1872 w 2854"/>
                <a:gd name="T75" fmla="*/ 799 h 2313"/>
                <a:gd name="T76" fmla="*/ 1933 w 2854"/>
                <a:gd name="T77" fmla="*/ 751 h 2313"/>
                <a:gd name="T78" fmla="*/ 1950 w 2854"/>
                <a:gd name="T79" fmla="*/ 737 h 2313"/>
                <a:gd name="T80" fmla="*/ 2011 w 2854"/>
                <a:gd name="T81" fmla="*/ 680 h 2313"/>
                <a:gd name="T82" fmla="*/ 2079 w 2854"/>
                <a:gd name="T83" fmla="*/ 624 h 2313"/>
                <a:gd name="T84" fmla="*/ 2118 w 2854"/>
                <a:gd name="T85" fmla="*/ 601 h 2313"/>
                <a:gd name="T86" fmla="*/ 2178 w 2854"/>
                <a:gd name="T87" fmla="*/ 552 h 2313"/>
                <a:gd name="T88" fmla="*/ 2195 w 2854"/>
                <a:gd name="T89" fmla="*/ 538 h 2313"/>
                <a:gd name="T90" fmla="*/ 2256 w 2854"/>
                <a:gd name="T91" fmla="*/ 482 h 2313"/>
                <a:gd name="T92" fmla="*/ 2325 w 2854"/>
                <a:gd name="T93" fmla="*/ 426 h 2313"/>
                <a:gd name="T94" fmla="*/ 2363 w 2854"/>
                <a:gd name="T95" fmla="*/ 402 h 2313"/>
                <a:gd name="T96" fmla="*/ 2423 w 2854"/>
                <a:gd name="T97" fmla="*/ 353 h 2313"/>
                <a:gd name="T98" fmla="*/ 2441 w 2854"/>
                <a:gd name="T99" fmla="*/ 339 h 2313"/>
                <a:gd name="T100" fmla="*/ 2501 w 2854"/>
                <a:gd name="T101" fmla="*/ 283 h 2313"/>
                <a:gd name="T102" fmla="*/ 2570 w 2854"/>
                <a:gd name="T103" fmla="*/ 227 h 2313"/>
                <a:gd name="T104" fmla="*/ 2608 w 2854"/>
                <a:gd name="T105" fmla="*/ 203 h 2313"/>
                <a:gd name="T106" fmla="*/ 2669 w 2854"/>
                <a:gd name="T107" fmla="*/ 154 h 2313"/>
                <a:gd name="T108" fmla="*/ 2686 w 2854"/>
                <a:gd name="T109" fmla="*/ 140 h 2313"/>
                <a:gd name="T110" fmla="*/ 2747 w 2854"/>
                <a:gd name="T111" fmla="*/ 84 h 2313"/>
                <a:gd name="T112" fmla="*/ 2816 w 2854"/>
                <a:gd name="T113" fmla="*/ 28 h 2313"/>
                <a:gd name="T114" fmla="*/ 2854 w 2854"/>
                <a:gd name="T115" fmla="*/ 4 h 2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854" h="2313">
                  <a:moveTo>
                    <a:pt x="4" y="2313"/>
                  </a:moveTo>
                  <a:lnTo>
                    <a:pt x="38" y="2285"/>
                  </a:lnTo>
                  <a:lnTo>
                    <a:pt x="34" y="2281"/>
                  </a:lnTo>
                  <a:lnTo>
                    <a:pt x="0" y="2309"/>
                  </a:lnTo>
                  <a:lnTo>
                    <a:pt x="4" y="2313"/>
                  </a:lnTo>
                  <a:close/>
                  <a:moveTo>
                    <a:pt x="51" y="2274"/>
                  </a:moveTo>
                  <a:lnTo>
                    <a:pt x="55" y="2271"/>
                  </a:lnTo>
                  <a:lnTo>
                    <a:pt x="52" y="2267"/>
                  </a:lnTo>
                  <a:lnTo>
                    <a:pt x="47" y="2270"/>
                  </a:lnTo>
                  <a:lnTo>
                    <a:pt x="51" y="2274"/>
                  </a:lnTo>
                  <a:close/>
                  <a:moveTo>
                    <a:pt x="68" y="2260"/>
                  </a:moveTo>
                  <a:lnTo>
                    <a:pt x="73" y="2257"/>
                  </a:lnTo>
                  <a:lnTo>
                    <a:pt x="69" y="2253"/>
                  </a:lnTo>
                  <a:lnTo>
                    <a:pt x="65" y="2256"/>
                  </a:lnTo>
                  <a:lnTo>
                    <a:pt x="68" y="2260"/>
                  </a:lnTo>
                  <a:close/>
                  <a:moveTo>
                    <a:pt x="86" y="2247"/>
                  </a:moveTo>
                  <a:lnTo>
                    <a:pt x="120" y="2219"/>
                  </a:lnTo>
                  <a:lnTo>
                    <a:pt x="116" y="2215"/>
                  </a:lnTo>
                  <a:lnTo>
                    <a:pt x="82" y="2243"/>
                  </a:lnTo>
                  <a:lnTo>
                    <a:pt x="86" y="2247"/>
                  </a:lnTo>
                  <a:close/>
                  <a:moveTo>
                    <a:pt x="133" y="2208"/>
                  </a:moveTo>
                  <a:lnTo>
                    <a:pt x="137" y="2205"/>
                  </a:lnTo>
                  <a:lnTo>
                    <a:pt x="133" y="2201"/>
                  </a:lnTo>
                  <a:lnTo>
                    <a:pt x="129" y="2204"/>
                  </a:lnTo>
                  <a:lnTo>
                    <a:pt x="133" y="2208"/>
                  </a:lnTo>
                  <a:close/>
                  <a:moveTo>
                    <a:pt x="150" y="2194"/>
                  </a:moveTo>
                  <a:lnTo>
                    <a:pt x="155" y="2191"/>
                  </a:lnTo>
                  <a:lnTo>
                    <a:pt x="151" y="2187"/>
                  </a:lnTo>
                  <a:lnTo>
                    <a:pt x="146" y="2190"/>
                  </a:lnTo>
                  <a:lnTo>
                    <a:pt x="150" y="2194"/>
                  </a:lnTo>
                  <a:close/>
                  <a:moveTo>
                    <a:pt x="167" y="2180"/>
                  </a:moveTo>
                  <a:lnTo>
                    <a:pt x="202" y="2152"/>
                  </a:lnTo>
                  <a:lnTo>
                    <a:pt x="198" y="2148"/>
                  </a:lnTo>
                  <a:lnTo>
                    <a:pt x="164" y="2176"/>
                  </a:lnTo>
                  <a:lnTo>
                    <a:pt x="167" y="2180"/>
                  </a:lnTo>
                  <a:close/>
                  <a:moveTo>
                    <a:pt x="215" y="2142"/>
                  </a:moveTo>
                  <a:lnTo>
                    <a:pt x="219" y="2138"/>
                  </a:lnTo>
                  <a:lnTo>
                    <a:pt x="215" y="2134"/>
                  </a:lnTo>
                  <a:lnTo>
                    <a:pt x="211" y="2138"/>
                  </a:lnTo>
                  <a:lnTo>
                    <a:pt x="215" y="2142"/>
                  </a:lnTo>
                  <a:close/>
                  <a:moveTo>
                    <a:pt x="232" y="2128"/>
                  </a:moveTo>
                  <a:lnTo>
                    <a:pt x="236" y="2124"/>
                  </a:lnTo>
                  <a:lnTo>
                    <a:pt x="233" y="2120"/>
                  </a:lnTo>
                  <a:lnTo>
                    <a:pt x="228" y="2124"/>
                  </a:lnTo>
                  <a:lnTo>
                    <a:pt x="232" y="2128"/>
                  </a:lnTo>
                  <a:close/>
                  <a:moveTo>
                    <a:pt x="249" y="2114"/>
                  </a:moveTo>
                  <a:lnTo>
                    <a:pt x="284" y="2086"/>
                  </a:lnTo>
                  <a:lnTo>
                    <a:pt x="280" y="2082"/>
                  </a:lnTo>
                  <a:lnTo>
                    <a:pt x="245" y="2110"/>
                  </a:lnTo>
                  <a:lnTo>
                    <a:pt x="249" y="2114"/>
                  </a:lnTo>
                  <a:close/>
                  <a:moveTo>
                    <a:pt x="297" y="2076"/>
                  </a:moveTo>
                  <a:lnTo>
                    <a:pt x="301" y="2072"/>
                  </a:lnTo>
                  <a:lnTo>
                    <a:pt x="297" y="2068"/>
                  </a:lnTo>
                  <a:lnTo>
                    <a:pt x="293" y="2072"/>
                  </a:lnTo>
                  <a:lnTo>
                    <a:pt x="297" y="2076"/>
                  </a:lnTo>
                  <a:close/>
                  <a:moveTo>
                    <a:pt x="314" y="2062"/>
                  </a:moveTo>
                  <a:lnTo>
                    <a:pt x="318" y="2058"/>
                  </a:lnTo>
                  <a:lnTo>
                    <a:pt x="314" y="2054"/>
                  </a:lnTo>
                  <a:lnTo>
                    <a:pt x="310" y="2058"/>
                  </a:lnTo>
                  <a:lnTo>
                    <a:pt x="314" y="2062"/>
                  </a:lnTo>
                  <a:close/>
                  <a:moveTo>
                    <a:pt x="331" y="2048"/>
                  </a:moveTo>
                  <a:lnTo>
                    <a:pt x="366" y="2020"/>
                  </a:lnTo>
                  <a:lnTo>
                    <a:pt x="362" y="2016"/>
                  </a:lnTo>
                  <a:lnTo>
                    <a:pt x="327" y="2044"/>
                  </a:lnTo>
                  <a:lnTo>
                    <a:pt x="331" y="2048"/>
                  </a:lnTo>
                  <a:close/>
                  <a:moveTo>
                    <a:pt x="378" y="2009"/>
                  </a:moveTo>
                  <a:lnTo>
                    <a:pt x="383" y="2006"/>
                  </a:lnTo>
                  <a:lnTo>
                    <a:pt x="379" y="2002"/>
                  </a:lnTo>
                  <a:lnTo>
                    <a:pt x="375" y="2005"/>
                  </a:lnTo>
                  <a:lnTo>
                    <a:pt x="378" y="2009"/>
                  </a:lnTo>
                  <a:close/>
                  <a:moveTo>
                    <a:pt x="396" y="1995"/>
                  </a:moveTo>
                  <a:lnTo>
                    <a:pt x="400" y="1992"/>
                  </a:lnTo>
                  <a:lnTo>
                    <a:pt x="396" y="1988"/>
                  </a:lnTo>
                  <a:lnTo>
                    <a:pt x="392" y="1992"/>
                  </a:lnTo>
                  <a:lnTo>
                    <a:pt x="396" y="1995"/>
                  </a:lnTo>
                  <a:close/>
                  <a:moveTo>
                    <a:pt x="413" y="1981"/>
                  </a:moveTo>
                  <a:lnTo>
                    <a:pt x="447" y="1954"/>
                  </a:lnTo>
                  <a:lnTo>
                    <a:pt x="444" y="1950"/>
                  </a:lnTo>
                  <a:lnTo>
                    <a:pt x="409" y="1978"/>
                  </a:lnTo>
                  <a:lnTo>
                    <a:pt x="413" y="1981"/>
                  </a:lnTo>
                  <a:close/>
                  <a:moveTo>
                    <a:pt x="460" y="1943"/>
                  </a:moveTo>
                  <a:lnTo>
                    <a:pt x="465" y="1940"/>
                  </a:lnTo>
                  <a:lnTo>
                    <a:pt x="461" y="1936"/>
                  </a:lnTo>
                  <a:lnTo>
                    <a:pt x="457" y="1939"/>
                  </a:lnTo>
                  <a:lnTo>
                    <a:pt x="460" y="1943"/>
                  </a:lnTo>
                  <a:close/>
                  <a:moveTo>
                    <a:pt x="478" y="1929"/>
                  </a:moveTo>
                  <a:lnTo>
                    <a:pt x="482" y="1926"/>
                  </a:lnTo>
                  <a:lnTo>
                    <a:pt x="478" y="1922"/>
                  </a:lnTo>
                  <a:lnTo>
                    <a:pt x="474" y="1925"/>
                  </a:lnTo>
                  <a:lnTo>
                    <a:pt x="478" y="1929"/>
                  </a:lnTo>
                  <a:close/>
                  <a:moveTo>
                    <a:pt x="495" y="1915"/>
                  </a:moveTo>
                  <a:lnTo>
                    <a:pt x="529" y="1887"/>
                  </a:lnTo>
                  <a:lnTo>
                    <a:pt x="525" y="1883"/>
                  </a:lnTo>
                  <a:lnTo>
                    <a:pt x="491" y="1911"/>
                  </a:lnTo>
                  <a:lnTo>
                    <a:pt x="495" y="1915"/>
                  </a:lnTo>
                  <a:close/>
                  <a:moveTo>
                    <a:pt x="542" y="1877"/>
                  </a:moveTo>
                  <a:lnTo>
                    <a:pt x="546" y="1873"/>
                  </a:lnTo>
                  <a:lnTo>
                    <a:pt x="543" y="1869"/>
                  </a:lnTo>
                  <a:lnTo>
                    <a:pt x="538" y="1873"/>
                  </a:lnTo>
                  <a:lnTo>
                    <a:pt x="542" y="1877"/>
                  </a:lnTo>
                  <a:close/>
                  <a:moveTo>
                    <a:pt x="559" y="1863"/>
                  </a:moveTo>
                  <a:lnTo>
                    <a:pt x="564" y="1859"/>
                  </a:lnTo>
                  <a:lnTo>
                    <a:pt x="560" y="1855"/>
                  </a:lnTo>
                  <a:lnTo>
                    <a:pt x="555" y="1859"/>
                  </a:lnTo>
                  <a:lnTo>
                    <a:pt x="559" y="1863"/>
                  </a:lnTo>
                  <a:close/>
                  <a:moveTo>
                    <a:pt x="576" y="1849"/>
                  </a:moveTo>
                  <a:lnTo>
                    <a:pt x="611" y="1821"/>
                  </a:lnTo>
                  <a:lnTo>
                    <a:pt x="607" y="1817"/>
                  </a:lnTo>
                  <a:lnTo>
                    <a:pt x="573" y="1845"/>
                  </a:lnTo>
                  <a:lnTo>
                    <a:pt x="576" y="1849"/>
                  </a:lnTo>
                  <a:close/>
                  <a:moveTo>
                    <a:pt x="624" y="1811"/>
                  </a:moveTo>
                  <a:lnTo>
                    <a:pt x="628" y="1807"/>
                  </a:lnTo>
                  <a:lnTo>
                    <a:pt x="624" y="1803"/>
                  </a:lnTo>
                  <a:lnTo>
                    <a:pt x="620" y="1807"/>
                  </a:lnTo>
                  <a:lnTo>
                    <a:pt x="624" y="1811"/>
                  </a:lnTo>
                  <a:close/>
                  <a:moveTo>
                    <a:pt x="641" y="1797"/>
                  </a:moveTo>
                  <a:lnTo>
                    <a:pt x="645" y="1793"/>
                  </a:lnTo>
                  <a:lnTo>
                    <a:pt x="641" y="1789"/>
                  </a:lnTo>
                  <a:lnTo>
                    <a:pt x="637" y="1793"/>
                  </a:lnTo>
                  <a:lnTo>
                    <a:pt x="641" y="1797"/>
                  </a:lnTo>
                  <a:close/>
                  <a:moveTo>
                    <a:pt x="658" y="1783"/>
                  </a:moveTo>
                  <a:lnTo>
                    <a:pt x="693" y="1755"/>
                  </a:lnTo>
                  <a:lnTo>
                    <a:pt x="689" y="1751"/>
                  </a:lnTo>
                  <a:lnTo>
                    <a:pt x="654" y="1779"/>
                  </a:lnTo>
                  <a:lnTo>
                    <a:pt x="658" y="1783"/>
                  </a:lnTo>
                  <a:close/>
                  <a:moveTo>
                    <a:pt x="706" y="1744"/>
                  </a:moveTo>
                  <a:lnTo>
                    <a:pt x="710" y="1741"/>
                  </a:lnTo>
                  <a:lnTo>
                    <a:pt x="706" y="1737"/>
                  </a:lnTo>
                  <a:lnTo>
                    <a:pt x="702" y="1740"/>
                  </a:lnTo>
                  <a:lnTo>
                    <a:pt x="706" y="1744"/>
                  </a:lnTo>
                  <a:close/>
                  <a:moveTo>
                    <a:pt x="723" y="1730"/>
                  </a:moveTo>
                  <a:lnTo>
                    <a:pt x="727" y="1727"/>
                  </a:lnTo>
                  <a:lnTo>
                    <a:pt x="723" y="1723"/>
                  </a:lnTo>
                  <a:lnTo>
                    <a:pt x="719" y="1726"/>
                  </a:lnTo>
                  <a:lnTo>
                    <a:pt x="723" y="1730"/>
                  </a:lnTo>
                  <a:close/>
                  <a:moveTo>
                    <a:pt x="740" y="1716"/>
                  </a:moveTo>
                  <a:lnTo>
                    <a:pt x="774" y="1689"/>
                  </a:lnTo>
                  <a:lnTo>
                    <a:pt x="771" y="1685"/>
                  </a:lnTo>
                  <a:lnTo>
                    <a:pt x="736" y="1713"/>
                  </a:lnTo>
                  <a:lnTo>
                    <a:pt x="740" y="1716"/>
                  </a:lnTo>
                  <a:close/>
                  <a:moveTo>
                    <a:pt x="787" y="1678"/>
                  </a:moveTo>
                  <a:lnTo>
                    <a:pt x="792" y="1675"/>
                  </a:lnTo>
                  <a:lnTo>
                    <a:pt x="788" y="1671"/>
                  </a:lnTo>
                  <a:lnTo>
                    <a:pt x="784" y="1674"/>
                  </a:lnTo>
                  <a:lnTo>
                    <a:pt x="787" y="1678"/>
                  </a:lnTo>
                  <a:close/>
                  <a:moveTo>
                    <a:pt x="805" y="1664"/>
                  </a:moveTo>
                  <a:lnTo>
                    <a:pt x="809" y="1661"/>
                  </a:lnTo>
                  <a:lnTo>
                    <a:pt x="805" y="1657"/>
                  </a:lnTo>
                  <a:lnTo>
                    <a:pt x="801" y="1660"/>
                  </a:lnTo>
                  <a:lnTo>
                    <a:pt x="805" y="1664"/>
                  </a:lnTo>
                  <a:close/>
                  <a:moveTo>
                    <a:pt x="822" y="1650"/>
                  </a:moveTo>
                  <a:lnTo>
                    <a:pt x="856" y="1622"/>
                  </a:lnTo>
                  <a:lnTo>
                    <a:pt x="852" y="1618"/>
                  </a:lnTo>
                  <a:lnTo>
                    <a:pt x="818" y="1646"/>
                  </a:lnTo>
                  <a:lnTo>
                    <a:pt x="822" y="1650"/>
                  </a:lnTo>
                  <a:close/>
                  <a:moveTo>
                    <a:pt x="869" y="1612"/>
                  </a:moveTo>
                  <a:lnTo>
                    <a:pt x="874" y="1608"/>
                  </a:lnTo>
                  <a:lnTo>
                    <a:pt x="870" y="1604"/>
                  </a:lnTo>
                  <a:lnTo>
                    <a:pt x="865" y="1608"/>
                  </a:lnTo>
                  <a:lnTo>
                    <a:pt x="869" y="1612"/>
                  </a:lnTo>
                  <a:close/>
                  <a:moveTo>
                    <a:pt x="886" y="1598"/>
                  </a:moveTo>
                  <a:lnTo>
                    <a:pt x="891" y="1594"/>
                  </a:lnTo>
                  <a:lnTo>
                    <a:pt x="887" y="1590"/>
                  </a:lnTo>
                  <a:lnTo>
                    <a:pt x="883" y="1594"/>
                  </a:lnTo>
                  <a:lnTo>
                    <a:pt x="886" y="1598"/>
                  </a:lnTo>
                  <a:close/>
                  <a:moveTo>
                    <a:pt x="904" y="1584"/>
                  </a:moveTo>
                  <a:lnTo>
                    <a:pt x="938" y="1556"/>
                  </a:lnTo>
                  <a:lnTo>
                    <a:pt x="934" y="1552"/>
                  </a:lnTo>
                  <a:lnTo>
                    <a:pt x="900" y="1580"/>
                  </a:lnTo>
                  <a:lnTo>
                    <a:pt x="904" y="1584"/>
                  </a:lnTo>
                  <a:close/>
                  <a:moveTo>
                    <a:pt x="951" y="1546"/>
                  </a:moveTo>
                  <a:lnTo>
                    <a:pt x="955" y="1542"/>
                  </a:lnTo>
                  <a:lnTo>
                    <a:pt x="952" y="1538"/>
                  </a:lnTo>
                  <a:lnTo>
                    <a:pt x="947" y="1542"/>
                  </a:lnTo>
                  <a:lnTo>
                    <a:pt x="951" y="1546"/>
                  </a:lnTo>
                  <a:close/>
                  <a:moveTo>
                    <a:pt x="968" y="1532"/>
                  </a:moveTo>
                  <a:lnTo>
                    <a:pt x="973" y="1528"/>
                  </a:lnTo>
                  <a:lnTo>
                    <a:pt x="969" y="1524"/>
                  </a:lnTo>
                  <a:lnTo>
                    <a:pt x="964" y="1528"/>
                  </a:lnTo>
                  <a:lnTo>
                    <a:pt x="968" y="1532"/>
                  </a:lnTo>
                  <a:close/>
                  <a:moveTo>
                    <a:pt x="986" y="1518"/>
                  </a:moveTo>
                  <a:lnTo>
                    <a:pt x="1020" y="1490"/>
                  </a:lnTo>
                  <a:lnTo>
                    <a:pt x="1016" y="1486"/>
                  </a:lnTo>
                  <a:lnTo>
                    <a:pt x="982" y="1514"/>
                  </a:lnTo>
                  <a:lnTo>
                    <a:pt x="986" y="1518"/>
                  </a:lnTo>
                  <a:close/>
                  <a:moveTo>
                    <a:pt x="1033" y="1479"/>
                  </a:moveTo>
                  <a:lnTo>
                    <a:pt x="1037" y="1476"/>
                  </a:lnTo>
                  <a:lnTo>
                    <a:pt x="1033" y="1472"/>
                  </a:lnTo>
                  <a:lnTo>
                    <a:pt x="1029" y="1475"/>
                  </a:lnTo>
                  <a:lnTo>
                    <a:pt x="1033" y="1479"/>
                  </a:lnTo>
                  <a:close/>
                  <a:moveTo>
                    <a:pt x="1050" y="1465"/>
                  </a:moveTo>
                  <a:lnTo>
                    <a:pt x="1054" y="1462"/>
                  </a:lnTo>
                  <a:lnTo>
                    <a:pt x="1051" y="1458"/>
                  </a:lnTo>
                  <a:lnTo>
                    <a:pt x="1046" y="1461"/>
                  </a:lnTo>
                  <a:lnTo>
                    <a:pt x="1050" y="1465"/>
                  </a:lnTo>
                  <a:close/>
                  <a:moveTo>
                    <a:pt x="1067" y="1451"/>
                  </a:moveTo>
                  <a:lnTo>
                    <a:pt x="1102" y="1424"/>
                  </a:lnTo>
                  <a:lnTo>
                    <a:pt x="1098" y="1420"/>
                  </a:lnTo>
                  <a:lnTo>
                    <a:pt x="1064" y="1447"/>
                  </a:lnTo>
                  <a:lnTo>
                    <a:pt x="1067" y="1451"/>
                  </a:lnTo>
                  <a:close/>
                  <a:moveTo>
                    <a:pt x="1115" y="1413"/>
                  </a:moveTo>
                  <a:lnTo>
                    <a:pt x="1119" y="1410"/>
                  </a:lnTo>
                  <a:lnTo>
                    <a:pt x="1115" y="1406"/>
                  </a:lnTo>
                  <a:lnTo>
                    <a:pt x="1111" y="1409"/>
                  </a:lnTo>
                  <a:lnTo>
                    <a:pt x="1115" y="1413"/>
                  </a:lnTo>
                  <a:close/>
                  <a:moveTo>
                    <a:pt x="1132" y="1399"/>
                  </a:moveTo>
                  <a:lnTo>
                    <a:pt x="1136" y="1396"/>
                  </a:lnTo>
                  <a:lnTo>
                    <a:pt x="1132" y="1392"/>
                  </a:lnTo>
                  <a:lnTo>
                    <a:pt x="1128" y="1395"/>
                  </a:lnTo>
                  <a:lnTo>
                    <a:pt x="1132" y="1399"/>
                  </a:lnTo>
                  <a:close/>
                  <a:moveTo>
                    <a:pt x="1149" y="1385"/>
                  </a:moveTo>
                  <a:lnTo>
                    <a:pt x="1183" y="1357"/>
                  </a:lnTo>
                  <a:lnTo>
                    <a:pt x="1180" y="1353"/>
                  </a:lnTo>
                  <a:lnTo>
                    <a:pt x="1145" y="1381"/>
                  </a:lnTo>
                  <a:lnTo>
                    <a:pt x="1149" y="1385"/>
                  </a:lnTo>
                  <a:close/>
                  <a:moveTo>
                    <a:pt x="1196" y="1347"/>
                  </a:moveTo>
                  <a:lnTo>
                    <a:pt x="1201" y="1343"/>
                  </a:lnTo>
                  <a:lnTo>
                    <a:pt x="1197" y="1339"/>
                  </a:lnTo>
                  <a:lnTo>
                    <a:pt x="1193" y="1343"/>
                  </a:lnTo>
                  <a:lnTo>
                    <a:pt x="1196" y="1347"/>
                  </a:lnTo>
                  <a:close/>
                  <a:moveTo>
                    <a:pt x="1214" y="1333"/>
                  </a:moveTo>
                  <a:lnTo>
                    <a:pt x="1218" y="1329"/>
                  </a:lnTo>
                  <a:lnTo>
                    <a:pt x="1214" y="1325"/>
                  </a:lnTo>
                  <a:lnTo>
                    <a:pt x="1210" y="1329"/>
                  </a:lnTo>
                  <a:lnTo>
                    <a:pt x="1214" y="1333"/>
                  </a:lnTo>
                  <a:close/>
                  <a:moveTo>
                    <a:pt x="1231" y="1319"/>
                  </a:moveTo>
                  <a:lnTo>
                    <a:pt x="1265" y="1291"/>
                  </a:lnTo>
                  <a:lnTo>
                    <a:pt x="1261" y="1287"/>
                  </a:lnTo>
                  <a:lnTo>
                    <a:pt x="1227" y="1315"/>
                  </a:lnTo>
                  <a:lnTo>
                    <a:pt x="1231" y="1319"/>
                  </a:lnTo>
                  <a:close/>
                  <a:moveTo>
                    <a:pt x="1278" y="1281"/>
                  </a:moveTo>
                  <a:lnTo>
                    <a:pt x="1282" y="1277"/>
                  </a:lnTo>
                  <a:lnTo>
                    <a:pt x="1279" y="1273"/>
                  </a:lnTo>
                  <a:lnTo>
                    <a:pt x="1274" y="1277"/>
                  </a:lnTo>
                  <a:lnTo>
                    <a:pt x="1278" y="1281"/>
                  </a:lnTo>
                  <a:close/>
                  <a:moveTo>
                    <a:pt x="1295" y="1267"/>
                  </a:moveTo>
                  <a:lnTo>
                    <a:pt x="1300" y="1263"/>
                  </a:lnTo>
                  <a:lnTo>
                    <a:pt x="1296" y="1259"/>
                  </a:lnTo>
                  <a:lnTo>
                    <a:pt x="1292" y="1263"/>
                  </a:lnTo>
                  <a:lnTo>
                    <a:pt x="1295" y="1267"/>
                  </a:lnTo>
                  <a:close/>
                  <a:moveTo>
                    <a:pt x="1313" y="1253"/>
                  </a:moveTo>
                  <a:lnTo>
                    <a:pt x="1347" y="1225"/>
                  </a:lnTo>
                  <a:lnTo>
                    <a:pt x="1343" y="1221"/>
                  </a:lnTo>
                  <a:lnTo>
                    <a:pt x="1309" y="1249"/>
                  </a:lnTo>
                  <a:lnTo>
                    <a:pt x="1313" y="1253"/>
                  </a:lnTo>
                  <a:close/>
                  <a:moveTo>
                    <a:pt x="1360" y="1214"/>
                  </a:moveTo>
                  <a:lnTo>
                    <a:pt x="1364" y="1211"/>
                  </a:lnTo>
                  <a:lnTo>
                    <a:pt x="1360" y="1207"/>
                  </a:lnTo>
                  <a:lnTo>
                    <a:pt x="1356" y="1210"/>
                  </a:lnTo>
                  <a:lnTo>
                    <a:pt x="1360" y="1214"/>
                  </a:lnTo>
                  <a:close/>
                  <a:moveTo>
                    <a:pt x="1377" y="1200"/>
                  </a:moveTo>
                  <a:lnTo>
                    <a:pt x="1381" y="1197"/>
                  </a:lnTo>
                  <a:lnTo>
                    <a:pt x="1378" y="1193"/>
                  </a:lnTo>
                  <a:lnTo>
                    <a:pt x="1373" y="1196"/>
                  </a:lnTo>
                  <a:lnTo>
                    <a:pt x="1377" y="1200"/>
                  </a:lnTo>
                  <a:close/>
                  <a:moveTo>
                    <a:pt x="1394" y="1186"/>
                  </a:moveTo>
                  <a:lnTo>
                    <a:pt x="1429" y="1158"/>
                  </a:lnTo>
                  <a:lnTo>
                    <a:pt x="1425" y="1155"/>
                  </a:lnTo>
                  <a:lnTo>
                    <a:pt x="1391" y="1182"/>
                  </a:lnTo>
                  <a:lnTo>
                    <a:pt x="1394" y="1186"/>
                  </a:lnTo>
                  <a:close/>
                  <a:moveTo>
                    <a:pt x="1442" y="1148"/>
                  </a:moveTo>
                  <a:lnTo>
                    <a:pt x="1446" y="1145"/>
                  </a:lnTo>
                  <a:lnTo>
                    <a:pt x="1442" y="1141"/>
                  </a:lnTo>
                  <a:lnTo>
                    <a:pt x="1438" y="1144"/>
                  </a:lnTo>
                  <a:lnTo>
                    <a:pt x="1442" y="1148"/>
                  </a:lnTo>
                  <a:close/>
                  <a:moveTo>
                    <a:pt x="1459" y="1134"/>
                  </a:moveTo>
                  <a:lnTo>
                    <a:pt x="1463" y="1131"/>
                  </a:lnTo>
                  <a:lnTo>
                    <a:pt x="1460" y="1127"/>
                  </a:lnTo>
                  <a:lnTo>
                    <a:pt x="1455" y="1130"/>
                  </a:lnTo>
                  <a:lnTo>
                    <a:pt x="1459" y="1134"/>
                  </a:lnTo>
                  <a:close/>
                  <a:moveTo>
                    <a:pt x="1476" y="1120"/>
                  </a:moveTo>
                  <a:lnTo>
                    <a:pt x="1511" y="1092"/>
                  </a:lnTo>
                  <a:lnTo>
                    <a:pt x="1507" y="1088"/>
                  </a:lnTo>
                  <a:lnTo>
                    <a:pt x="1472" y="1116"/>
                  </a:lnTo>
                  <a:lnTo>
                    <a:pt x="1476" y="1120"/>
                  </a:lnTo>
                  <a:close/>
                  <a:moveTo>
                    <a:pt x="1523" y="1082"/>
                  </a:moveTo>
                  <a:lnTo>
                    <a:pt x="1528" y="1078"/>
                  </a:lnTo>
                  <a:lnTo>
                    <a:pt x="1524" y="1074"/>
                  </a:lnTo>
                  <a:lnTo>
                    <a:pt x="1520" y="1078"/>
                  </a:lnTo>
                  <a:lnTo>
                    <a:pt x="1523" y="1082"/>
                  </a:lnTo>
                  <a:close/>
                  <a:moveTo>
                    <a:pt x="1541" y="1068"/>
                  </a:moveTo>
                  <a:lnTo>
                    <a:pt x="1545" y="1064"/>
                  </a:lnTo>
                  <a:lnTo>
                    <a:pt x="1541" y="1060"/>
                  </a:lnTo>
                  <a:lnTo>
                    <a:pt x="1537" y="1064"/>
                  </a:lnTo>
                  <a:lnTo>
                    <a:pt x="1541" y="1068"/>
                  </a:lnTo>
                  <a:close/>
                  <a:moveTo>
                    <a:pt x="1558" y="1054"/>
                  </a:moveTo>
                  <a:lnTo>
                    <a:pt x="1593" y="1026"/>
                  </a:lnTo>
                  <a:lnTo>
                    <a:pt x="1589" y="1022"/>
                  </a:lnTo>
                  <a:lnTo>
                    <a:pt x="1554" y="1050"/>
                  </a:lnTo>
                  <a:lnTo>
                    <a:pt x="1558" y="1054"/>
                  </a:lnTo>
                  <a:close/>
                  <a:moveTo>
                    <a:pt x="1605" y="1016"/>
                  </a:moveTo>
                  <a:lnTo>
                    <a:pt x="1610" y="1012"/>
                  </a:lnTo>
                  <a:lnTo>
                    <a:pt x="1606" y="1008"/>
                  </a:lnTo>
                  <a:lnTo>
                    <a:pt x="1602" y="1012"/>
                  </a:lnTo>
                  <a:lnTo>
                    <a:pt x="1605" y="1016"/>
                  </a:lnTo>
                  <a:close/>
                  <a:moveTo>
                    <a:pt x="1623" y="1002"/>
                  </a:moveTo>
                  <a:lnTo>
                    <a:pt x="1627" y="998"/>
                  </a:lnTo>
                  <a:lnTo>
                    <a:pt x="1623" y="994"/>
                  </a:lnTo>
                  <a:lnTo>
                    <a:pt x="1619" y="998"/>
                  </a:lnTo>
                  <a:lnTo>
                    <a:pt x="1623" y="1002"/>
                  </a:lnTo>
                  <a:close/>
                  <a:moveTo>
                    <a:pt x="1640" y="988"/>
                  </a:moveTo>
                  <a:lnTo>
                    <a:pt x="1674" y="960"/>
                  </a:lnTo>
                  <a:lnTo>
                    <a:pt x="1670" y="956"/>
                  </a:lnTo>
                  <a:lnTo>
                    <a:pt x="1636" y="984"/>
                  </a:lnTo>
                  <a:lnTo>
                    <a:pt x="1640" y="988"/>
                  </a:lnTo>
                  <a:close/>
                  <a:moveTo>
                    <a:pt x="1687" y="949"/>
                  </a:moveTo>
                  <a:lnTo>
                    <a:pt x="1691" y="946"/>
                  </a:lnTo>
                  <a:lnTo>
                    <a:pt x="1688" y="942"/>
                  </a:lnTo>
                  <a:lnTo>
                    <a:pt x="1683" y="945"/>
                  </a:lnTo>
                  <a:lnTo>
                    <a:pt x="1687" y="949"/>
                  </a:lnTo>
                  <a:close/>
                  <a:moveTo>
                    <a:pt x="1704" y="935"/>
                  </a:moveTo>
                  <a:lnTo>
                    <a:pt x="1709" y="932"/>
                  </a:lnTo>
                  <a:lnTo>
                    <a:pt x="1705" y="928"/>
                  </a:lnTo>
                  <a:lnTo>
                    <a:pt x="1701" y="931"/>
                  </a:lnTo>
                  <a:lnTo>
                    <a:pt x="1704" y="935"/>
                  </a:lnTo>
                  <a:close/>
                  <a:moveTo>
                    <a:pt x="1722" y="921"/>
                  </a:moveTo>
                  <a:lnTo>
                    <a:pt x="1756" y="893"/>
                  </a:lnTo>
                  <a:lnTo>
                    <a:pt x="1752" y="890"/>
                  </a:lnTo>
                  <a:lnTo>
                    <a:pt x="1718" y="917"/>
                  </a:lnTo>
                  <a:lnTo>
                    <a:pt x="1722" y="921"/>
                  </a:lnTo>
                  <a:close/>
                  <a:moveTo>
                    <a:pt x="1769" y="883"/>
                  </a:moveTo>
                  <a:lnTo>
                    <a:pt x="1773" y="879"/>
                  </a:lnTo>
                  <a:lnTo>
                    <a:pt x="1769" y="876"/>
                  </a:lnTo>
                  <a:lnTo>
                    <a:pt x="1765" y="879"/>
                  </a:lnTo>
                  <a:lnTo>
                    <a:pt x="1769" y="883"/>
                  </a:lnTo>
                  <a:close/>
                  <a:moveTo>
                    <a:pt x="1786" y="869"/>
                  </a:moveTo>
                  <a:lnTo>
                    <a:pt x="1790" y="866"/>
                  </a:lnTo>
                  <a:lnTo>
                    <a:pt x="1787" y="862"/>
                  </a:lnTo>
                  <a:lnTo>
                    <a:pt x="1782" y="865"/>
                  </a:lnTo>
                  <a:lnTo>
                    <a:pt x="1786" y="869"/>
                  </a:lnTo>
                  <a:close/>
                  <a:moveTo>
                    <a:pt x="1803" y="855"/>
                  </a:moveTo>
                  <a:lnTo>
                    <a:pt x="1838" y="827"/>
                  </a:lnTo>
                  <a:lnTo>
                    <a:pt x="1834" y="823"/>
                  </a:lnTo>
                  <a:lnTo>
                    <a:pt x="1800" y="851"/>
                  </a:lnTo>
                  <a:lnTo>
                    <a:pt x="1803" y="855"/>
                  </a:lnTo>
                  <a:close/>
                  <a:moveTo>
                    <a:pt x="1851" y="817"/>
                  </a:moveTo>
                  <a:lnTo>
                    <a:pt x="1855" y="813"/>
                  </a:lnTo>
                  <a:lnTo>
                    <a:pt x="1851" y="809"/>
                  </a:lnTo>
                  <a:lnTo>
                    <a:pt x="1847" y="813"/>
                  </a:lnTo>
                  <a:lnTo>
                    <a:pt x="1851" y="817"/>
                  </a:lnTo>
                  <a:close/>
                  <a:moveTo>
                    <a:pt x="1868" y="803"/>
                  </a:moveTo>
                  <a:lnTo>
                    <a:pt x="1872" y="799"/>
                  </a:lnTo>
                  <a:lnTo>
                    <a:pt x="1868" y="795"/>
                  </a:lnTo>
                  <a:lnTo>
                    <a:pt x="1864" y="799"/>
                  </a:lnTo>
                  <a:lnTo>
                    <a:pt x="1868" y="803"/>
                  </a:lnTo>
                  <a:close/>
                  <a:moveTo>
                    <a:pt x="1885" y="789"/>
                  </a:moveTo>
                  <a:lnTo>
                    <a:pt x="1920" y="761"/>
                  </a:lnTo>
                  <a:lnTo>
                    <a:pt x="1916" y="757"/>
                  </a:lnTo>
                  <a:lnTo>
                    <a:pt x="1881" y="785"/>
                  </a:lnTo>
                  <a:lnTo>
                    <a:pt x="1885" y="789"/>
                  </a:lnTo>
                  <a:close/>
                  <a:moveTo>
                    <a:pt x="1933" y="751"/>
                  </a:moveTo>
                  <a:lnTo>
                    <a:pt x="1937" y="747"/>
                  </a:lnTo>
                  <a:lnTo>
                    <a:pt x="1933" y="743"/>
                  </a:lnTo>
                  <a:lnTo>
                    <a:pt x="1929" y="747"/>
                  </a:lnTo>
                  <a:lnTo>
                    <a:pt x="1933" y="751"/>
                  </a:lnTo>
                  <a:close/>
                  <a:moveTo>
                    <a:pt x="1950" y="737"/>
                  </a:moveTo>
                  <a:lnTo>
                    <a:pt x="1954" y="733"/>
                  </a:lnTo>
                  <a:lnTo>
                    <a:pt x="1950" y="729"/>
                  </a:lnTo>
                  <a:lnTo>
                    <a:pt x="1946" y="733"/>
                  </a:lnTo>
                  <a:lnTo>
                    <a:pt x="1950" y="737"/>
                  </a:lnTo>
                  <a:close/>
                  <a:moveTo>
                    <a:pt x="1967" y="723"/>
                  </a:moveTo>
                  <a:lnTo>
                    <a:pt x="2001" y="695"/>
                  </a:lnTo>
                  <a:lnTo>
                    <a:pt x="1998" y="691"/>
                  </a:lnTo>
                  <a:lnTo>
                    <a:pt x="1963" y="719"/>
                  </a:lnTo>
                  <a:lnTo>
                    <a:pt x="1967" y="723"/>
                  </a:lnTo>
                  <a:close/>
                  <a:moveTo>
                    <a:pt x="2014" y="684"/>
                  </a:moveTo>
                  <a:lnTo>
                    <a:pt x="2019" y="681"/>
                  </a:lnTo>
                  <a:lnTo>
                    <a:pt x="2015" y="677"/>
                  </a:lnTo>
                  <a:lnTo>
                    <a:pt x="2011" y="680"/>
                  </a:lnTo>
                  <a:lnTo>
                    <a:pt x="2014" y="684"/>
                  </a:lnTo>
                  <a:close/>
                  <a:moveTo>
                    <a:pt x="2032" y="670"/>
                  </a:moveTo>
                  <a:lnTo>
                    <a:pt x="2036" y="667"/>
                  </a:lnTo>
                  <a:lnTo>
                    <a:pt x="2032" y="663"/>
                  </a:lnTo>
                  <a:lnTo>
                    <a:pt x="2028" y="666"/>
                  </a:lnTo>
                  <a:lnTo>
                    <a:pt x="2032" y="670"/>
                  </a:lnTo>
                  <a:close/>
                  <a:moveTo>
                    <a:pt x="2049" y="656"/>
                  </a:moveTo>
                  <a:lnTo>
                    <a:pt x="2083" y="628"/>
                  </a:lnTo>
                  <a:lnTo>
                    <a:pt x="2079" y="624"/>
                  </a:lnTo>
                  <a:lnTo>
                    <a:pt x="2045" y="652"/>
                  </a:lnTo>
                  <a:lnTo>
                    <a:pt x="2049" y="656"/>
                  </a:lnTo>
                  <a:close/>
                  <a:moveTo>
                    <a:pt x="2096" y="618"/>
                  </a:moveTo>
                  <a:lnTo>
                    <a:pt x="2100" y="614"/>
                  </a:lnTo>
                  <a:lnTo>
                    <a:pt x="2097" y="611"/>
                  </a:lnTo>
                  <a:lnTo>
                    <a:pt x="2092" y="614"/>
                  </a:lnTo>
                  <a:lnTo>
                    <a:pt x="2096" y="618"/>
                  </a:lnTo>
                  <a:close/>
                  <a:moveTo>
                    <a:pt x="2113" y="604"/>
                  </a:moveTo>
                  <a:lnTo>
                    <a:pt x="2118" y="601"/>
                  </a:lnTo>
                  <a:lnTo>
                    <a:pt x="2114" y="597"/>
                  </a:lnTo>
                  <a:lnTo>
                    <a:pt x="2109" y="600"/>
                  </a:lnTo>
                  <a:lnTo>
                    <a:pt x="2113" y="604"/>
                  </a:lnTo>
                  <a:close/>
                  <a:moveTo>
                    <a:pt x="2131" y="590"/>
                  </a:moveTo>
                  <a:lnTo>
                    <a:pt x="2165" y="562"/>
                  </a:lnTo>
                  <a:lnTo>
                    <a:pt x="2161" y="558"/>
                  </a:lnTo>
                  <a:lnTo>
                    <a:pt x="2127" y="586"/>
                  </a:lnTo>
                  <a:lnTo>
                    <a:pt x="2131" y="590"/>
                  </a:lnTo>
                  <a:close/>
                  <a:moveTo>
                    <a:pt x="2178" y="552"/>
                  </a:moveTo>
                  <a:lnTo>
                    <a:pt x="2182" y="548"/>
                  </a:lnTo>
                  <a:lnTo>
                    <a:pt x="2179" y="544"/>
                  </a:lnTo>
                  <a:lnTo>
                    <a:pt x="2174" y="548"/>
                  </a:lnTo>
                  <a:lnTo>
                    <a:pt x="2178" y="552"/>
                  </a:lnTo>
                  <a:close/>
                  <a:moveTo>
                    <a:pt x="2195" y="538"/>
                  </a:moveTo>
                  <a:lnTo>
                    <a:pt x="2200" y="534"/>
                  </a:lnTo>
                  <a:lnTo>
                    <a:pt x="2196" y="530"/>
                  </a:lnTo>
                  <a:lnTo>
                    <a:pt x="2191" y="534"/>
                  </a:lnTo>
                  <a:lnTo>
                    <a:pt x="2195" y="538"/>
                  </a:lnTo>
                  <a:close/>
                  <a:moveTo>
                    <a:pt x="2212" y="524"/>
                  </a:moveTo>
                  <a:lnTo>
                    <a:pt x="2247" y="496"/>
                  </a:lnTo>
                  <a:lnTo>
                    <a:pt x="2243" y="492"/>
                  </a:lnTo>
                  <a:lnTo>
                    <a:pt x="2209" y="520"/>
                  </a:lnTo>
                  <a:lnTo>
                    <a:pt x="2212" y="524"/>
                  </a:lnTo>
                  <a:close/>
                  <a:moveTo>
                    <a:pt x="2260" y="485"/>
                  </a:moveTo>
                  <a:lnTo>
                    <a:pt x="2264" y="482"/>
                  </a:lnTo>
                  <a:lnTo>
                    <a:pt x="2260" y="478"/>
                  </a:lnTo>
                  <a:lnTo>
                    <a:pt x="2256" y="482"/>
                  </a:lnTo>
                  <a:lnTo>
                    <a:pt x="2260" y="485"/>
                  </a:lnTo>
                  <a:close/>
                  <a:moveTo>
                    <a:pt x="2277" y="472"/>
                  </a:moveTo>
                  <a:lnTo>
                    <a:pt x="2281" y="468"/>
                  </a:lnTo>
                  <a:lnTo>
                    <a:pt x="2277" y="464"/>
                  </a:lnTo>
                  <a:lnTo>
                    <a:pt x="2273" y="468"/>
                  </a:lnTo>
                  <a:lnTo>
                    <a:pt x="2277" y="472"/>
                  </a:lnTo>
                  <a:close/>
                  <a:moveTo>
                    <a:pt x="2294" y="458"/>
                  </a:moveTo>
                  <a:lnTo>
                    <a:pt x="2329" y="430"/>
                  </a:lnTo>
                  <a:lnTo>
                    <a:pt x="2325" y="426"/>
                  </a:lnTo>
                  <a:lnTo>
                    <a:pt x="2290" y="454"/>
                  </a:lnTo>
                  <a:lnTo>
                    <a:pt x="2294" y="458"/>
                  </a:lnTo>
                  <a:close/>
                  <a:moveTo>
                    <a:pt x="2342" y="419"/>
                  </a:moveTo>
                  <a:lnTo>
                    <a:pt x="2346" y="416"/>
                  </a:lnTo>
                  <a:lnTo>
                    <a:pt x="2342" y="412"/>
                  </a:lnTo>
                  <a:lnTo>
                    <a:pt x="2338" y="415"/>
                  </a:lnTo>
                  <a:lnTo>
                    <a:pt x="2342" y="419"/>
                  </a:lnTo>
                  <a:close/>
                  <a:moveTo>
                    <a:pt x="2359" y="405"/>
                  </a:moveTo>
                  <a:lnTo>
                    <a:pt x="2363" y="402"/>
                  </a:lnTo>
                  <a:lnTo>
                    <a:pt x="2359" y="398"/>
                  </a:lnTo>
                  <a:lnTo>
                    <a:pt x="2355" y="401"/>
                  </a:lnTo>
                  <a:lnTo>
                    <a:pt x="2359" y="405"/>
                  </a:lnTo>
                  <a:close/>
                  <a:moveTo>
                    <a:pt x="2376" y="391"/>
                  </a:moveTo>
                  <a:lnTo>
                    <a:pt x="2410" y="363"/>
                  </a:lnTo>
                  <a:lnTo>
                    <a:pt x="2407" y="359"/>
                  </a:lnTo>
                  <a:lnTo>
                    <a:pt x="2372" y="387"/>
                  </a:lnTo>
                  <a:lnTo>
                    <a:pt x="2376" y="391"/>
                  </a:lnTo>
                  <a:close/>
                  <a:moveTo>
                    <a:pt x="2423" y="353"/>
                  </a:moveTo>
                  <a:lnTo>
                    <a:pt x="2428" y="350"/>
                  </a:lnTo>
                  <a:lnTo>
                    <a:pt x="2424" y="346"/>
                  </a:lnTo>
                  <a:lnTo>
                    <a:pt x="2420" y="349"/>
                  </a:lnTo>
                  <a:lnTo>
                    <a:pt x="2423" y="353"/>
                  </a:lnTo>
                  <a:close/>
                  <a:moveTo>
                    <a:pt x="2441" y="339"/>
                  </a:moveTo>
                  <a:lnTo>
                    <a:pt x="2445" y="336"/>
                  </a:lnTo>
                  <a:lnTo>
                    <a:pt x="2441" y="332"/>
                  </a:lnTo>
                  <a:lnTo>
                    <a:pt x="2437" y="335"/>
                  </a:lnTo>
                  <a:lnTo>
                    <a:pt x="2441" y="339"/>
                  </a:lnTo>
                  <a:close/>
                  <a:moveTo>
                    <a:pt x="2458" y="325"/>
                  </a:moveTo>
                  <a:lnTo>
                    <a:pt x="2492" y="297"/>
                  </a:lnTo>
                  <a:lnTo>
                    <a:pt x="2488" y="293"/>
                  </a:lnTo>
                  <a:lnTo>
                    <a:pt x="2454" y="321"/>
                  </a:lnTo>
                  <a:lnTo>
                    <a:pt x="2458" y="325"/>
                  </a:lnTo>
                  <a:close/>
                  <a:moveTo>
                    <a:pt x="2505" y="287"/>
                  </a:moveTo>
                  <a:lnTo>
                    <a:pt x="2509" y="283"/>
                  </a:lnTo>
                  <a:lnTo>
                    <a:pt x="2506" y="279"/>
                  </a:lnTo>
                  <a:lnTo>
                    <a:pt x="2501" y="283"/>
                  </a:lnTo>
                  <a:lnTo>
                    <a:pt x="2505" y="287"/>
                  </a:lnTo>
                  <a:close/>
                  <a:moveTo>
                    <a:pt x="2522" y="273"/>
                  </a:moveTo>
                  <a:lnTo>
                    <a:pt x="2527" y="269"/>
                  </a:lnTo>
                  <a:lnTo>
                    <a:pt x="2523" y="265"/>
                  </a:lnTo>
                  <a:lnTo>
                    <a:pt x="2519" y="269"/>
                  </a:lnTo>
                  <a:lnTo>
                    <a:pt x="2522" y="273"/>
                  </a:lnTo>
                  <a:close/>
                  <a:moveTo>
                    <a:pt x="2540" y="259"/>
                  </a:moveTo>
                  <a:lnTo>
                    <a:pt x="2574" y="231"/>
                  </a:lnTo>
                  <a:lnTo>
                    <a:pt x="2570" y="227"/>
                  </a:lnTo>
                  <a:lnTo>
                    <a:pt x="2536" y="255"/>
                  </a:lnTo>
                  <a:lnTo>
                    <a:pt x="2540" y="259"/>
                  </a:lnTo>
                  <a:close/>
                  <a:moveTo>
                    <a:pt x="2587" y="220"/>
                  </a:moveTo>
                  <a:lnTo>
                    <a:pt x="2591" y="217"/>
                  </a:lnTo>
                  <a:lnTo>
                    <a:pt x="2587" y="213"/>
                  </a:lnTo>
                  <a:lnTo>
                    <a:pt x="2583" y="217"/>
                  </a:lnTo>
                  <a:lnTo>
                    <a:pt x="2587" y="220"/>
                  </a:lnTo>
                  <a:close/>
                  <a:moveTo>
                    <a:pt x="2604" y="206"/>
                  </a:moveTo>
                  <a:lnTo>
                    <a:pt x="2608" y="203"/>
                  </a:lnTo>
                  <a:lnTo>
                    <a:pt x="2605" y="199"/>
                  </a:lnTo>
                  <a:lnTo>
                    <a:pt x="2600" y="203"/>
                  </a:lnTo>
                  <a:lnTo>
                    <a:pt x="2604" y="206"/>
                  </a:lnTo>
                  <a:close/>
                  <a:moveTo>
                    <a:pt x="2621" y="193"/>
                  </a:moveTo>
                  <a:lnTo>
                    <a:pt x="2656" y="165"/>
                  </a:lnTo>
                  <a:lnTo>
                    <a:pt x="2652" y="161"/>
                  </a:lnTo>
                  <a:lnTo>
                    <a:pt x="2617" y="189"/>
                  </a:lnTo>
                  <a:lnTo>
                    <a:pt x="2621" y="193"/>
                  </a:lnTo>
                  <a:close/>
                  <a:moveTo>
                    <a:pt x="2669" y="154"/>
                  </a:moveTo>
                  <a:lnTo>
                    <a:pt x="2673" y="151"/>
                  </a:lnTo>
                  <a:lnTo>
                    <a:pt x="2669" y="147"/>
                  </a:lnTo>
                  <a:lnTo>
                    <a:pt x="2665" y="150"/>
                  </a:lnTo>
                  <a:lnTo>
                    <a:pt x="2669" y="154"/>
                  </a:lnTo>
                  <a:close/>
                  <a:moveTo>
                    <a:pt x="2686" y="140"/>
                  </a:moveTo>
                  <a:lnTo>
                    <a:pt x="2690" y="137"/>
                  </a:lnTo>
                  <a:lnTo>
                    <a:pt x="2686" y="133"/>
                  </a:lnTo>
                  <a:lnTo>
                    <a:pt x="2682" y="136"/>
                  </a:lnTo>
                  <a:lnTo>
                    <a:pt x="2686" y="140"/>
                  </a:lnTo>
                  <a:close/>
                  <a:moveTo>
                    <a:pt x="2703" y="126"/>
                  </a:moveTo>
                  <a:lnTo>
                    <a:pt x="2738" y="98"/>
                  </a:lnTo>
                  <a:lnTo>
                    <a:pt x="2734" y="95"/>
                  </a:lnTo>
                  <a:lnTo>
                    <a:pt x="2699" y="122"/>
                  </a:lnTo>
                  <a:lnTo>
                    <a:pt x="2703" y="126"/>
                  </a:lnTo>
                  <a:close/>
                  <a:moveTo>
                    <a:pt x="2750" y="88"/>
                  </a:moveTo>
                  <a:lnTo>
                    <a:pt x="2755" y="85"/>
                  </a:lnTo>
                  <a:lnTo>
                    <a:pt x="2751" y="81"/>
                  </a:lnTo>
                  <a:lnTo>
                    <a:pt x="2747" y="84"/>
                  </a:lnTo>
                  <a:lnTo>
                    <a:pt x="2750" y="88"/>
                  </a:lnTo>
                  <a:close/>
                  <a:moveTo>
                    <a:pt x="2768" y="74"/>
                  </a:moveTo>
                  <a:lnTo>
                    <a:pt x="2772" y="71"/>
                  </a:lnTo>
                  <a:lnTo>
                    <a:pt x="2768" y="67"/>
                  </a:lnTo>
                  <a:lnTo>
                    <a:pt x="2764" y="70"/>
                  </a:lnTo>
                  <a:lnTo>
                    <a:pt x="2768" y="74"/>
                  </a:lnTo>
                  <a:close/>
                  <a:moveTo>
                    <a:pt x="2785" y="60"/>
                  </a:moveTo>
                  <a:lnTo>
                    <a:pt x="2819" y="32"/>
                  </a:lnTo>
                  <a:lnTo>
                    <a:pt x="2816" y="28"/>
                  </a:lnTo>
                  <a:lnTo>
                    <a:pt x="2781" y="56"/>
                  </a:lnTo>
                  <a:lnTo>
                    <a:pt x="2785" y="60"/>
                  </a:lnTo>
                  <a:close/>
                  <a:moveTo>
                    <a:pt x="2832" y="22"/>
                  </a:moveTo>
                  <a:lnTo>
                    <a:pt x="2837" y="18"/>
                  </a:lnTo>
                  <a:lnTo>
                    <a:pt x="2833" y="14"/>
                  </a:lnTo>
                  <a:lnTo>
                    <a:pt x="2828" y="18"/>
                  </a:lnTo>
                  <a:lnTo>
                    <a:pt x="2832" y="22"/>
                  </a:lnTo>
                  <a:close/>
                  <a:moveTo>
                    <a:pt x="2850" y="8"/>
                  </a:moveTo>
                  <a:lnTo>
                    <a:pt x="2854" y="4"/>
                  </a:lnTo>
                  <a:lnTo>
                    <a:pt x="2850" y="0"/>
                  </a:lnTo>
                  <a:lnTo>
                    <a:pt x="2846" y="4"/>
                  </a:lnTo>
                  <a:lnTo>
                    <a:pt x="2850" y="8"/>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AT" dirty="0"/>
            </a:p>
          </p:txBody>
        </p:sp>
        <p:sp>
          <p:nvSpPr>
            <p:cNvPr id="78" name="Line 74"/>
            <p:cNvSpPr>
              <a:spLocks noChangeShapeType="1"/>
            </p:cNvSpPr>
            <p:nvPr/>
          </p:nvSpPr>
          <p:spPr bwMode="auto">
            <a:xfrm flipV="1">
              <a:off x="4456" y="2185"/>
              <a:ext cx="2948" cy="737"/>
            </a:xfrm>
            <a:prstGeom prst="line">
              <a:avLst/>
            </a:prstGeom>
            <a:noFill/>
            <a:ln w="30163" cap="flat">
              <a:solidFill>
                <a:srgbClr val="00B0F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AT" dirty="0"/>
            </a:p>
          </p:txBody>
        </p:sp>
        <p:sp>
          <p:nvSpPr>
            <p:cNvPr id="79" name="Freeform 75"/>
            <p:cNvSpPr>
              <a:spLocks/>
            </p:cNvSpPr>
            <p:nvPr/>
          </p:nvSpPr>
          <p:spPr bwMode="auto">
            <a:xfrm>
              <a:off x="5506" y="2619"/>
              <a:ext cx="101" cy="84"/>
            </a:xfrm>
            <a:custGeom>
              <a:avLst/>
              <a:gdLst>
                <a:gd name="T0" fmla="*/ 0 w 101"/>
                <a:gd name="T1" fmla="*/ 21 h 84"/>
                <a:gd name="T2" fmla="*/ 19 w 101"/>
                <a:gd name="T3" fmla="*/ 0 h 84"/>
                <a:gd name="T4" fmla="*/ 51 w 101"/>
                <a:gd name="T5" fmla="*/ 23 h 84"/>
                <a:gd name="T6" fmla="*/ 82 w 101"/>
                <a:gd name="T7" fmla="*/ 0 h 84"/>
                <a:gd name="T8" fmla="*/ 101 w 101"/>
                <a:gd name="T9" fmla="*/ 21 h 84"/>
                <a:gd name="T10" fmla="*/ 75 w 101"/>
                <a:gd name="T11" fmla="*/ 42 h 84"/>
                <a:gd name="T12" fmla="*/ 101 w 101"/>
                <a:gd name="T13" fmla="*/ 62 h 84"/>
                <a:gd name="T14" fmla="*/ 82 w 101"/>
                <a:gd name="T15" fmla="*/ 84 h 84"/>
                <a:gd name="T16" fmla="*/ 51 w 101"/>
                <a:gd name="T17" fmla="*/ 60 h 84"/>
                <a:gd name="T18" fmla="*/ 19 w 101"/>
                <a:gd name="T19" fmla="*/ 84 h 84"/>
                <a:gd name="T20" fmla="*/ 0 w 101"/>
                <a:gd name="T21" fmla="*/ 62 h 84"/>
                <a:gd name="T22" fmla="*/ 26 w 101"/>
                <a:gd name="T23" fmla="*/ 42 h 84"/>
                <a:gd name="T24" fmla="*/ 0 w 101"/>
                <a:gd name="T25" fmla="*/ 21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1" h="84">
                  <a:moveTo>
                    <a:pt x="0" y="21"/>
                  </a:moveTo>
                  <a:lnTo>
                    <a:pt x="19" y="0"/>
                  </a:lnTo>
                  <a:lnTo>
                    <a:pt x="51" y="23"/>
                  </a:lnTo>
                  <a:lnTo>
                    <a:pt x="82" y="0"/>
                  </a:lnTo>
                  <a:lnTo>
                    <a:pt x="101" y="21"/>
                  </a:lnTo>
                  <a:lnTo>
                    <a:pt x="75" y="42"/>
                  </a:lnTo>
                  <a:lnTo>
                    <a:pt x="101" y="62"/>
                  </a:lnTo>
                  <a:lnTo>
                    <a:pt x="82" y="84"/>
                  </a:lnTo>
                  <a:lnTo>
                    <a:pt x="51" y="60"/>
                  </a:lnTo>
                  <a:lnTo>
                    <a:pt x="19" y="84"/>
                  </a:lnTo>
                  <a:lnTo>
                    <a:pt x="0" y="62"/>
                  </a:lnTo>
                  <a:lnTo>
                    <a:pt x="26" y="42"/>
                  </a:lnTo>
                  <a:lnTo>
                    <a:pt x="0" y="2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80" name="Freeform 76"/>
            <p:cNvSpPr>
              <a:spLocks/>
            </p:cNvSpPr>
            <p:nvPr/>
          </p:nvSpPr>
          <p:spPr bwMode="auto">
            <a:xfrm>
              <a:off x="5506" y="2614"/>
              <a:ext cx="101" cy="84"/>
            </a:xfrm>
            <a:custGeom>
              <a:avLst/>
              <a:gdLst>
                <a:gd name="T0" fmla="*/ 0 w 101"/>
                <a:gd name="T1" fmla="*/ 21 h 84"/>
                <a:gd name="T2" fmla="*/ 19 w 101"/>
                <a:gd name="T3" fmla="*/ 0 h 84"/>
                <a:gd name="T4" fmla="*/ 51 w 101"/>
                <a:gd name="T5" fmla="*/ 23 h 84"/>
                <a:gd name="T6" fmla="*/ 82 w 101"/>
                <a:gd name="T7" fmla="*/ 0 h 84"/>
                <a:gd name="T8" fmla="*/ 101 w 101"/>
                <a:gd name="T9" fmla="*/ 21 h 84"/>
                <a:gd name="T10" fmla="*/ 75 w 101"/>
                <a:gd name="T11" fmla="*/ 42 h 84"/>
                <a:gd name="T12" fmla="*/ 101 w 101"/>
                <a:gd name="T13" fmla="*/ 62 h 84"/>
                <a:gd name="T14" fmla="*/ 82 w 101"/>
                <a:gd name="T15" fmla="*/ 84 h 84"/>
                <a:gd name="T16" fmla="*/ 51 w 101"/>
                <a:gd name="T17" fmla="*/ 60 h 84"/>
                <a:gd name="T18" fmla="*/ 19 w 101"/>
                <a:gd name="T19" fmla="*/ 84 h 84"/>
                <a:gd name="T20" fmla="*/ 0 w 101"/>
                <a:gd name="T21" fmla="*/ 62 h 84"/>
                <a:gd name="T22" fmla="*/ 26 w 101"/>
                <a:gd name="T23" fmla="*/ 42 h 84"/>
                <a:gd name="T24" fmla="*/ 0 w 101"/>
                <a:gd name="T25" fmla="*/ 21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1" h="84">
                  <a:moveTo>
                    <a:pt x="0" y="21"/>
                  </a:moveTo>
                  <a:lnTo>
                    <a:pt x="19" y="0"/>
                  </a:lnTo>
                  <a:lnTo>
                    <a:pt x="51" y="23"/>
                  </a:lnTo>
                  <a:lnTo>
                    <a:pt x="82" y="0"/>
                  </a:lnTo>
                  <a:lnTo>
                    <a:pt x="101" y="21"/>
                  </a:lnTo>
                  <a:lnTo>
                    <a:pt x="75" y="42"/>
                  </a:lnTo>
                  <a:lnTo>
                    <a:pt x="101" y="62"/>
                  </a:lnTo>
                  <a:lnTo>
                    <a:pt x="82" y="84"/>
                  </a:lnTo>
                  <a:lnTo>
                    <a:pt x="51" y="60"/>
                  </a:lnTo>
                  <a:lnTo>
                    <a:pt x="19" y="84"/>
                  </a:lnTo>
                  <a:lnTo>
                    <a:pt x="0" y="62"/>
                  </a:lnTo>
                  <a:lnTo>
                    <a:pt x="26" y="42"/>
                  </a:lnTo>
                  <a:lnTo>
                    <a:pt x="0" y="21"/>
                  </a:lnTo>
                  <a:close/>
                </a:path>
              </a:pathLst>
            </a:custGeom>
            <a:noFill/>
            <a:ln w="19050"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AT" dirty="0"/>
            </a:p>
          </p:txBody>
        </p:sp>
        <p:sp>
          <p:nvSpPr>
            <p:cNvPr id="81" name="Freeform 77"/>
            <p:cNvSpPr>
              <a:spLocks noEditPoints="1"/>
            </p:cNvSpPr>
            <p:nvPr/>
          </p:nvSpPr>
          <p:spPr bwMode="auto">
            <a:xfrm>
              <a:off x="4342" y="2656"/>
              <a:ext cx="1228" cy="5"/>
            </a:xfrm>
            <a:custGeom>
              <a:avLst/>
              <a:gdLst>
                <a:gd name="T0" fmla="*/ 1228 w 1228"/>
                <a:gd name="T1" fmla="*/ 0 h 5"/>
                <a:gd name="T2" fmla="*/ 1205 w 1228"/>
                <a:gd name="T3" fmla="*/ 0 h 5"/>
                <a:gd name="T4" fmla="*/ 1182 w 1228"/>
                <a:gd name="T5" fmla="*/ 0 h 5"/>
                <a:gd name="T6" fmla="*/ 1159 w 1228"/>
                <a:gd name="T7" fmla="*/ 0 h 5"/>
                <a:gd name="T8" fmla="*/ 1136 w 1228"/>
                <a:gd name="T9" fmla="*/ 0 h 5"/>
                <a:gd name="T10" fmla="*/ 1113 w 1228"/>
                <a:gd name="T11" fmla="*/ 0 h 5"/>
                <a:gd name="T12" fmla="*/ 1090 w 1228"/>
                <a:gd name="T13" fmla="*/ 0 h 5"/>
                <a:gd name="T14" fmla="*/ 1067 w 1228"/>
                <a:gd name="T15" fmla="*/ 0 h 5"/>
                <a:gd name="T16" fmla="*/ 1044 w 1228"/>
                <a:gd name="T17" fmla="*/ 0 h 5"/>
                <a:gd name="T18" fmla="*/ 1021 w 1228"/>
                <a:gd name="T19" fmla="*/ 0 h 5"/>
                <a:gd name="T20" fmla="*/ 998 w 1228"/>
                <a:gd name="T21" fmla="*/ 0 h 5"/>
                <a:gd name="T22" fmla="*/ 975 w 1228"/>
                <a:gd name="T23" fmla="*/ 0 h 5"/>
                <a:gd name="T24" fmla="*/ 952 w 1228"/>
                <a:gd name="T25" fmla="*/ 0 h 5"/>
                <a:gd name="T26" fmla="*/ 929 w 1228"/>
                <a:gd name="T27" fmla="*/ 0 h 5"/>
                <a:gd name="T28" fmla="*/ 906 w 1228"/>
                <a:gd name="T29" fmla="*/ 0 h 5"/>
                <a:gd name="T30" fmla="*/ 883 w 1228"/>
                <a:gd name="T31" fmla="*/ 0 h 5"/>
                <a:gd name="T32" fmla="*/ 860 w 1228"/>
                <a:gd name="T33" fmla="*/ 0 h 5"/>
                <a:gd name="T34" fmla="*/ 837 w 1228"/>
                <a:gd name="T35" fmla="*/ 0 h 5"/>
                <a:gd name="T36" fmla="*/ 814 w 1228"/>
                <a:gd name="T37" fmla="*/ 0 h 5"/>
                <a:gd name="T38" fmla="*/ 791 w 1228"/>
                <a:gd name="T39" fmla="*/ 0 h 5"/>
                <a:gd name="T40" fmla="*/ 768 w 1228"/>
                <a:gd name="T41" fmla="*/ 0 h 5"/>
                <a:gd name="T42" fmla="*/ 744 w 1228"/>
                <a:gd name="T43" fmla="*/ 0 h 5"/>
                <a:gd name="T44" fmla="*/ 721 w 1228"/>
                <a:gd name="T45" fmla="*/ 0 h 5"/>
                <a:gd name="T46" fmla="*/ 698 w 1228"/>
                <a:gd name="T47" fmla="*/ 0 h 5"/>
                <a:gd name="T48" fmla="*/ 675 w 1228"/>
                <a:gd name="T49" fmla="*/ 0 h 5"/>
                <a:gd name="T50" fmla="*/ 652 w 1228"/>
                <a:gd name="T51" fmla="*/ 0 h 5"/>
                <a:gd name="T52" fmla="*/ 629 w 1228"/>
                <a:gd name="T53" fmla="*/ 0 h 5"/>
                <a:gd name="T54" fmla="*/ 606 w 1228"/>
                <a:gd name="T55" fmla="*/ 0 h 5"/>
                <a:gd name="T56" fmla="*/ 583 w 1228"/>
                <a:gd name="T57" fmla="*/ 0 h 5"/>
                <a:gd name="T58" fmla="*/ 560 w 1228"/>
                <a:gd name="T59" fmla="*/ 0 h 5"/>
                <a:gd name="T60" fmla="*/ 537 w 1228"/>
                <a:gd name="T61" fmla="*/ 0 h 5"/>
                <a:gd name="T62" fmla="*/ 514 w 1228"/>
                <a:gd name="T63" fmla="*/ 0 h 5"/>
                <a:gd name="T64" fmla="*/ 491 w 1228"/>
                <a:gd name="T65" fmla="*/ 0 h 5"/>
                <a:gd name="T66" fmla="*/ 468 w 1228"/>
                <a:gd name="T67" fmla="*/ 0 h 5"/>
                <a:gd name="T68" fmla="*/ 445 w 1228"/>
                <a:gd name="T69" fmla="*/ 0 h 5"/>
                <a:gd name="T70" fmla="*/ 422 w 1228"/>
                <a:gd name="T71" fmla="*/ 0 h 5"/>
                <a:gd name="T72" fmla="*/ 399 w 1228"/>
                <a:gd name="T73" fmla="*/ 0 h 5"/>
                <a:gd name="T74" fmla="*/ 376 w 1228"/>
                <a:gd name="T75" fmla="*/ 0 h 5"/>
                <a:gd name="T76" fmla="*/ 353 w 1228"/>
                <a:gd name="T77" fmla="*/ 0 h 5"/>
                <a:gd name="T78" fmla="*/ 330 w 1228"/>
                <a:gd name="T79" fmla="*/ 0 h 5"/>
                <a:gd name="T80" fmla="*/ 307 w 1228"/>
                <a:gd name="T81" fmla="*/ 0 h 5"/>
                <a:gd name="T82" fmla="*/ 284 w 1228"/>
                <a:gd name="T83" fmla="*/ 0 h 5"/>
                <a:gd name="T84" fmla="*/ 261 w 1228"/>
                <a:gd name="T85" fmla="*/ 0 h 5"/>
                <a:gd name="T86" fmla="*/ 238 w 1228"/>
                <a:gd name="T87" fmla="*/ 0 h 5"/>
                <a:gd name="T88" fmla="*/ 215 w 1228"/>
                <a:gd name="T89" fmla="*/ 0 h 5"/>
                <a:gd name="T90" fmla="*/ 192 w 1228"/>
                <a:gd name="T91" fmla="*/ 0 h 5"/>
                <a:gd name="T92" fmla="*/ 169 w 1228"/>
                <a:gd name="T93" fmla="*/ 0 h 5"/>
                <a:gd name="T94" fmla="*/ 146 w 1228"/>
                <a:gd name="T95" fmla="*/ 0 h 5"/>
                <a:gd name="T96" fmla="*/ 123 w 1228"/>
                <a:gd name="T97" fmla="*/ 0 h 5"/>
                <a:gd name="T98" fmla="*/ 100 w 1228"/>
                <a:gd name="T99" fmla="*/ 0 h 5"/>
                <a:gd name="T100" fmla="*/ 77 w 1228"/>
                <a:gd name="T101" fmla="*/ 0 h 5"/>
                <a:gd name="T102" fmla="*/ 54 w 1228"/>
                <a:gd name="T103" fmla="*/ 0 h 5"/>
                <a:gd name="T104" fmla="*/ 31 w 1228"/>
                <a:gd name="T105" fmla="*/ 0 h 5"/>
                <a:gd name="T106" fmla="*/ 8 w 1228"/>
                <a:gd name="T107"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28" h="5">
                  <a:moveTo>
                    <a:pt x="1228" y="0"/>
                  </a:moveTo>
                  <a:lnTo>
                    <a:pt x="1210" y="0"/>
                  </a:lnTo>
                  <a:lnTo>
                    <a:pt x="1210" y="5"/>
                  </a:lnTo>
                  <a:lnTo>
                    <a:pt x="1228" y="5"/>
                  </a:lnTo>
                  <a:lnTo>
                    <a:pt x="1228" y="0"/>
                  </a:lnTo>
                  <a:close/>
                  <a:moveTo>
                    <a:pt x="1205" y="0"/>
                  </a:moveTo>
                  <a:lnTo>
                    <a:pt x="1187" y="0"/>
                  </a:lnTo>
                  <a:lnTo>
                    <a:pt x="1187" y="5"/>
                  </a:lnTo>
                  <a:lnTo>
                    <a:pt x="1205" y="5"/>
                  </a:lnTo>
                  <a:lnTo>
                    <a:pt x="1205" y="0"/>
                  </a:lnTo>
                  <a:close/>
                  <a:moveTo>
                    <a:pt x="1182" y="0"/>
                  </a:moveTo>
                  <a:lnTo>
                    <a:pt x="1164" y="0"/>
                  </a:lnTo>
                  <a:lnTo>
                    <a:pt x="1164" y="5"/>
                  </a:lnTo>
                  <a:lnTo>
                    <a:pt x="1182" y="5"/>
                  </a:lnTo>
                  <a:lnTo>
                    <a:pt x="1182" y="0"/>
                  </a:lnTo>
                  <a:close/>
                  <a:moveTo>
                    <a:pt x="1159" y="0"/>
                  </a:moveTo>
                  <a:lnTo>
                    <a:pt x="1141" y="0"/>
                  </a:lnTo>
                  <a:lnTo>
                    <a:pt x="1141" y="5"/>
                  </a:lnTo>
                  <a:lnTo>
                    <a:pt x="1159" y="5"/>
                  </a:lnTo>
                  <a:lnTo>
                    <a:pt x="1159" y="0"/>
                  </a:lnTo>
                  <a:close/>
                  <a:moveTo>
                    <a:pt x="1136" y="0"/>
                  </a:moveTo>
                  <a:lnTo>
                    <a:pt x="1118" y="0"/>
                  </a:lnTo>
                  <a:lnTo>
                    <a:pt x="1118" y="5"/>
                  </a:lnTo>
                  <a:lnTo>
                    <a:pt x="1136" y="5"/>
                  </a:lnTo>
                  <a:lnTo>
                    <a:pt x="1136" y="0"/>
                  </a:lnTo>
                  <a:close/>
                  <a:moveTo>
                    <a:pt x="1113" y="0"/>
                  </a:moveTo>
                  <a:lnTo>
                    <a:pt x="1095" y="0"/>
                  </a:lnTo>
                  <a:lnTo>
                    <a:pt x="1095" y="5"/>
                  </a:lnTo>
                  <a:lnTo>
                    <a:pt x="1113" y="5"/>
                  </a:lnTo>
                  <a:lnTo>
                    <a:pt x="1113" y="0"/>
                  </a:lnTo>
                  <a:close/>
                  <a:moveTo>
                    <a:pt x="1090" y="0"/>
                  </a:moveTo>
                  <a:lnTo>
                    <a:pt x="1072" y="0"/>
                  </a:lnTo>
                  <a:lnTo>
                    <a:pt x="1072" y="5"/>
                  </a:lnTo>
                  <a:lnTo>
                    <a:pt x="1090" y="5"/>
                  </a:lnTo>
                  <a:lnTo>
                    <a:pt x="1090" y="0"/>
                  </a:lnTo>
                  <a:close/>
                  <a:moveTo>
                    <a:pt x="1067" y="0"/>
                  </a:moveTo>
                  <a:lnTo>
                    <a:pt x="1049" y="0"/>
                  </a:lnTo>
                  <a:lnTo>
                    <a:pt x="1049" y="5"/>
                  </a:lnTo>
                  <a:lnTo>
                    <a:pt x="1067" y="5"/>
                  </a:lnTo>
                  <a:lnTo>
                    <a:pt x="1067" y="0"/>
                  </a:lnTo>
                  <a:close/>
                  <a:moveTo>
                    <a:pt x="1044" y="0"/>
                  </a:moveTo>
                  <a:lnTo>
                    <a:pt x="1026" y="0"/>
                  </a:lnTo>
                  <a:lnTo>
                    <a:pt x="1026" y="5"/>
                  </a:lnTo>
                  <a:lnTo>
                    <a:pt x="1044" y="5"/>
                  </a:lnTo>
                  <a:lnTo>
                    <a:pt x="1044" y="0"/>
                  </a:lnTo>
                  <a:close/>
                  <a:moveTo>
                    <a:pt x="1021" y="0"/>
                  </a:moveTo>
                  <a:lnTo>
                    <a:pt x="1003" y="0"/>
                  </a:lnTo>
                  <a:lnTo>
                    <a:pt x="1003" y="5"/>
                  </a:lnTo>
                  <a:lnTo>
                    <a:pt x="1021" y="5"/>
                  </a:lnTo>
                  <a:lnTo>
                    <a:pt x="1021" y="0"/>
                  </a:lnTo>
                  <a:close/>
                  <a:moveTo>
                    <a:pt x="998" y="0"/>
                  </a:moveTo>
                  <a:lnTo>
                    <a:pt x="980" y="0"/>
                  </a:lnTo>
                  <a:lnTo>
                    <a:pt x="980" y="5"/>
                  </a:lnTo>
                  <a:lnTo>
                    <a:pt x="998" y="5"/>
                  </a:lnTo>
                  <a:lnTo>
                    <a:pt x="998" y="0"/>
                  </a:lnTo>
                  <a:close/>
                  <a:moveTo>
                    <a:pt x="975" y="0"/>
                  </a:moveTo>
                  <a:lnTo>
                    <a:pt x="957" y="0"/>
                  </a:lnTo>
                  <a:lnTo>
                    <a:pt x="957" y="5"/>
                  </a:lnTo>
                  <a:lnTo>
                    <a:pt x="975" y="5"/>
                  </a:lnTo>
                  <a:lnTo>
                    <a:pt x="975" y="0"/>
                  </a:lnTo>
                  <a:close/>
                  <a:moveTo>
                    <a:pt x="952" y="0"/>
                  </a:moveTo>
                  <a:lnTo>
                    <a:pt x="934" y="0"/>
                  </a:lnTo>
                  <a:lnTo>
                    <a:pt x="934" y="5"/>
                  </a:lnTo>
                  <a:lnTo>
                    <a:pt x="952" y="5"/>
                  </a:lnTo>
                  <a:lnTo>
                    <a:pt x="952" y="0"/>
                  </a:lnTo>
                  <a:close/>
                  <a:moveTo>
                    <a:pt x="929" y="0"/>
                  </a:moveTo>
                  <a:lnTo>
                    <a:pt x="911" y="0"/>
                  </a:lnTo>
                  <a:lnTo>
                    <a:pt x="911" y="5"/>
                  </a:lnTo>
                  <a:lnTo>
                    <a:pt x="929" y="5"/>
                  </a:lnTo>
                  <a:lnTo>
                    <a:pt x="929" y="0"/>
                  </a:lnTo>
                  <a:close/>
                  <a:moveTo>
                    <a:pt x="906" y="0"/>
                  </a:moveTo>
                  <a:lnTo>
                    <a:pt x="888" y="0"/>
                  </a:lnTo>
                  <a:lnTo>
                    <a:pt x="888" y="5"/>
                  </a:lnTo>
                  <a:lnTo>
                    <a:pt x="906" y="5"/>
                  </a:lnTo>
                  <a:lnTo>
                    <a:pt x="906" y="0"/>
                  </a:lnTo>
                  <a:close/>
                  <a:moveTo>
                    <a:pt x="883" y="0"/>
                  </a:moveTo>
                  <a:lnTo>
                    <a:pt x="865" y="0"/>
                  </a:lnTo>
                  <a:lnTo>
                    <a:pt x="865" y="5"/>
                  </a:lnTo>
                  <a:lnTo>
                    <a:pt x="883" y="5"/>
                  </a:lnTo>
                  <a:lnTo>
                    <a:pt x="883" y="0"/>
                  </a:lnTo>
                  <a:close/>
                  <a:moveTo>
                    <a:pt x="860" y="0"/>
                  </a:moveTo>
                  <a:lnTo>
                    <a:pt x="842" y="0"/>
                  </a:lnTo>
                  <a:lnTo>
                    <a:pt x="842" y="5"/>
                  </a:lnTo>
                  <a:lnTo>
                    <a:pt x="860" y="5"/>
                  </a:lnTo>
                  <a:lnTo>
                    <a:pt x="860" y="0"/>
                  </a:lnTo>
                  <a:close/>
                  <a:moveTo>
                    <a:pt x="837" y="0"/>
                  </a:moveTo>
                  <a:lnTo>
                    <a:pt x="819" y="0"/>
                  </a:lnTo>
                  <a:lnTo>
                    <a:pt x="819" y="5"/>
                  </a:lnTo>
                  <a:lnTo>
                    <a:pt x="837" y="5"/>
                  </a:lnTo>
                  <a:lnTo>
                    <a:pt x="837" y="0"/>
                  </a:lnTo>
                  <a:close/>
                  <a:moveTo>
                    <a:pt x="814" y="0"/>
                  </a:moveTo>
                  <a:lnTo>
                    <a:pt x="796" y="0"/>
                  </a:lnTo>
                  <a:lnTo>
                    <a:pt x="796" y="5"/>
                  </a:lnTo>
                  <a:lnTo>
                    <a:pt x="814" y="5"/>
                  </a:lnTo>
                  <a:lnTo>
                    <a:pt x="814" y="0"/>
                  </a:lnTo>
                  <a:close/>
                  <a:moveTo>
                    <a:pt x="791" y="0"/>
                  </a:moveTo>
                  <a:lnTo>
                    <a:pt x="773" y="0"/>
                  </a:lnTo>
                  <a:lnTo>
                    <a:pt x="773" y="5"/>
                  </a:lnTo>
                  <a:lnTo>
                    <a:pt x="791" y="5"/>
                  </a:lnTo>
                  <a:lnTo>
                    <a:pt x="791" y="0"/>
                  </a:lnTo>
                  <a:close/>
                  <a:moveTo>
                    <a:pt x="768" y="0"/>
                  </a:moveTo>
                  <a:lnTo>
                    <a:pt x="750" y="0"/>
                  </a:lnTo>
                  <a:lnTo>
                    <a:pt x="750" y="5"/>
                  </a:lnTo>
                  <a:lnTo>
                    <a:pt x="768" y="5"/>
                  </a:lnTo>
                  <a:lnTo>
                    <a:pt x="768" y="0"/>
                  </a:lnTo>
                  <a:close/>
                  <a:moveTo>
                    <a:pt x="744" y="0"/>
                  </a:moveTo>
                  <a:lnTo>
                    <a:pt x="727" y="0"/>
                  </a:lnTo>
                  <a:lnTo>
                    <a:pt x="727" y="5"/>
                  </a:lnTo>
                  <a:lnTo>
                    <a:pt x="744" y="5"/>
                  </a:lnTo>
                  <a:lnTo>
                    <a:pt x="744" y="0"/>
                  </a:lnTo>
                  <a:close/>
                  <a:moveTo>
                    <a:pt x="721" y="0"/>
                  </a:moveTo>
                  <a:lnTo>
                    <a:pt x="704" y="0"/>
                  </a:lnTo>
                  <a:lnTo>
                    <a:pt x="704" y="5"/>
                  </a:lnTo>
                  <a:lnTo>
                    <a:pt x="721" y="5"/>
                  </a:lnTo>
                  <a:lnTo>
                    <a:pt x="721" y="0"/>
                  </a:lnTo>
                  <a:close/>
                  <a:moveTo>
                    <a:pt x="698" y="0"/>
                  </a:moveTo>
                  <a:lnTo>
                    <a:pt x="681" y="0"/>
                  </a:lnTo>
                  <a:lnTo>
                    <a:pt x="681" y="5"/>
                  </a:lnTo>
                  <a:lnTo>
                    <a:pt x="698" y="5"/>
                  </a:lnTo>
                  <a:lnTo>
                    <a:pt x="698" y="0"/>
                  </a:lnTo>
                  <a:close/>
                  <a:moveTo>
                    <a:pt x="675" y="0"/>
                  </a:moveTo>
                  <a:lnTo>
                    <a:pt x="658" y="0"/>
                  </a:lnTo>
                  <a:lnTo>
                    <a:pt x="658" y="5"/>
                  </a:lnTo>
                  <a:lnTo>
                    <a:pt x="675" y="5"/>
                  </a:lnTo>
                  <a:lnTo>
                    <a:pt x="675" y="0"/>
                  </a:lnTo>
                  <a:close/>
                  <a:moveTo>
                    <a:pt x="652" y="0"/>
                  </a:moveTo>
                  <a:lnTo>
                    <a:pt x="635" y="0"/>
                  </a:lnTo>
                  <a:lnTo>
                    <a:pt x="635" y="5"/>
                  </a:lnTo>
                  <a:lnTo>
                    <a:pt x="652" y="5"/>
                  </a:lnTo>
                  <a:lnTo>
                    <a:pt x="652" y="0"/>
                  </a:lnTo>
                  <a:close/>
                  <a:moveTo>
                    <a:pt x="629" y="0"/>
                  </a:moveTo>
                  <a:lnTo>
                    <a:pt x="612" y="0"/>
                  </a:lnTo>
                  <a:lnTo>
                    <a:pt x="612" y="5"/>
                  </a:lnTo>
                  <a:lnTo>
                    <a:pt x="629" y="5"/>
                  </a:lnTo>
                  <a:lnTo>
                    <a:pt x="629" y="0"/>
                  </a:lnTo>
                  <a:close/>
                  <a:moveTo>
                    <a:pt x="606" y="0"/>
                  </a:moveTo>
                  <a:lnTo>
                    <a:pt x="589" y="0"/>
                  </a:lnTo>
                  <a:lnTo>
                    <a:pt x="589" y="5"/>
                  </a:lnTo>
                  <a:lnTo>
                    <a:pt x="606" y="5"/>
                  </a:lnTo>
                  <a:lnTo>
                    <a:pt x="606" y="0"/>
                  </a:lnTo>
                  <a:close/>
                  <a:moveTo>
                    <a:pt x="583" y="0"/>
                  </a:moveTo>
                  <a:lnTo>
                    <a:pt x="566" y="0"/>
                  </a:lnTo>
                  <a:lnTo>
                    <a:pt x="566" y="5"/>
                  </a:lnTo>
                  <a:lnTo>
                    <a:pt x="583" y="5"/>
                  </a:lnTo>
                  <a:lnTo>
                    <a:pt x="583" y="0"/>
                  </a:lnTo>
                  <a:close/>
                  <a:moveTo>
                    <a:pt x="560" y="0"/>
                  </a:moveTo>
                  <a:lnTo>
                    <a:pt x="543" y="0"/>
                  </a:lnTo>
                  <a:lnTo>
                    <a:pt x="543" y="5"/>
                  </a:lnTo>
                  <a:lnTo>
                    <a:pt x="560" y="5"/>
                  </a:lnTo>
                  <a:lnTo>
                    <a:pt x="560" y="0"/>
                  </a:lnTo>
                  <a:close/>
                  <a:moveTo>
                    <a:pt x="537" y="0"/>
                  </a:moveTo>
                  <a:lnTo>
                    <a:pt x="520" y="0"/>
                  </a:lnTo>
                  <a:lnTo>
                    <a:pt x="520" y="5"/>
                  </a:lnTo>
                  <a:lnTo>
                    <a:pt x="537" y="5"/>
                  </a:lnTo>
                  <a:lnTo>
                    <a:pt x="537" y="0"/>
                  </a:lnTo>
                  <a:close/>
                  <a:moveTo>
                    <a:pt x="514" y="0"/>
                  </a:moveTo>
                  <a:lnTo>
                    <a:pt x="497" y="0"/>
                  </a:lnTo>
                  <a:lnTo>
                    <a:pt x="497" y="5"/>
                  </a:lnTo>
                  <a:lnTo>
                    <a:pt x="514" y="5"/>
                  </a:lnTo>
                  <a:lnTo>
                    <a:pt x="514" y="0"/>
                  </a:lnTo>
                  <a:close/>
                  <a:moveTo>
                    <a:pt x="491" y="0"/>
                  </a:moveTo>
                  <a:lnTo>
                    <a:pt x="474" y="0"/>
                  </a:lnTo>
                  <a:lnTo>
                    <a:pt x="474" y="5"/>
                  </a:lnTo>
                  <a:lnTo>
                    <a:pt x="491" y="5"/>
                  </a:lnTo>
                  <a:lnTo>
                    <a:pt x="491" y="0"/>
                  </a:lnTo>
                  <a:close/>
                  <a:moveTo>
                    <a:pt x="468" y="0"/>
                  </a:moveTo>
                  <a:lnTo>
                    <a:pt x="451" y="0"/>
                  </a:lnTo>
                  <a:lnTo>
                    <a:pt x="451" y="5"/>
                  </a:lnTo>
                  <a:lnTo>
                    <a:pt x="468" y="5"/>
                  </a:lnTo>
                  <a:lnTo>
                    <a:pt x="468" y="0"/>
                  </a:lnTo>
                  <a:close/>
                  <a:moveTo>
                    <a:pt x="445" y="0"/>
                  </a:moveTo>
                  <a:lnTo>
                    <a:pt x="428" y="0"/>
                  </a:lnTo>
                  <a:lnTo>
                    <a:pt x="428" y="5"/>
                  </a:lnTo>
                  <a:lnTo>
                    <a:pt x="445" y="5"/>
                  </a:lnTo>
                  <a:lnTo>
                    <a:pt x="445" y="0"/>
                  </a:lnTo>
                  <a:close/>
                  <a:moveTo>
                    <a:pt x="422" y="0"/>
                  </a:moveTo>
                  <a:lnTo>
                    <a:pt x="405" y="0"/>
                  </a:lnTo>
                  <a:lnTo>
                    <a:pt x="405" y="5"/>
                  </a:lnTo>
                  <a:lnTo>
                    <a:pt x="422" y="5"/>
                  </a:lnTo>
                  <a:lnTo>
                    <a:pt x="422" y="0"/>
                  </a:lnTo>
                  <a:close/>
                  <a:moveTo>
                    <a:pt x="399" y="0"/>
                  </a:moveTo>
                  <a:lnTo>
                    <a:pt x="382" y="0"/>
                  </a:lnTo>
                  <a:lnTo>
                    <a:pt x="382" y="5"/>
                  </a:lnTo>
                  <a:lnTo>
                    <a:pt x="399" y="5"/>
                  </a:lnTo>
                  <a:lnTo>
                    <a:pt x="399" y="0"/>
                  </a:lnTo>
                  <a:close/>
                  <a:moveTo>
                    <a:pt x="376" y="0"/>
                  </a:moveTo>
                  <a:lnTo>
                    <a:pt x="359" y="0"/>
                  </a:lnTo>
                  <a:lnTo>
                    <a:pt x="359" y="5"/>
                  </a:lnTo>
                  <a:lnTo>
                    <a:pt x="376" y="5"/>
                  </a:lnTo>
                  <a:lnTo>
                    <a:pt x="376" y="0"/>
                  </a:lnTo>
                  <a:close/>
                  <a:moveTo>
                    <a:pt x="353" y="0"/>
                  </a:moveTo>
                  <a:lnTo>
                    <a:pt x="336" y="0"/>
                  </a:lnTo>
                  <a:lnTo>
                    <a:pt x="336" y="5"/>
                  </a:lnTo>
                  <a:lnTo>
                    <a:pt x="353" y="5"/>
                  </a:lnTo>
                  <a:lnTo>
                    <a:pt x="353" y="0"/>
                  </a:lnTo>
                  <a:close/>
                  <a:moveTo>
                    <a:pt x="330" y="0"/>
                  </a:moveTo>
                  <a:lnTo>
                    <a:pt x="313" y="0"/>
                  </a:lnTo>
                  <a:lnTo>
                    <a:pt x="313" y="5"/>
                  </a:lnTo>
                  <a:lnTo>
                    <a:pt x="330" y="5"/>
                  </a:lnTo>
                  <a:lnTo>
                    <a:pt x="330" y="0"/>
                  </a:lnTo>
                  <a:close/>
                  <a:moveTo>
                    <a:pt x="307" y="0"/>
                  </a:moveTo>
                  <a:lnTo>
                    <a:pt x="290" y="0"/>
                  </a:lnTo>
                  <a:lnTo>
                    <a:pt x="290" y="5"/>
                  </a:lnTo>
                  <a:lnTo>
                    <a:pt x="307" y="5"/>
                  </a:lnTo>
                  <a:lnTo>
                    <a:pt x="307" y="0"/>
                  </a:lnTo>
                  <a:close/>
                  <a:moveTo>
                    <a:pt x="284" y="0"/>
                  </a:moveTo>
                  <a:lnTo>
                    <a:pt x="267" y="0"/>
                  </a:lnTo>
                  <a:lnTo>
                    <a:pt x="267" y="5"/>
                  </a:lnTo>
                  <a:lnTo>
                    <a:pt x="284" y="5"/>
                  </a:lnTo>
                  <a:lnTo>
                    <a:pt x="284" y="0"/>
                  </a:lnTo>
                  <a:close/>
                  <a:moveTo>
                    <a:pt x="261" y="0"/>
                  </a:moveTo>
                  <a:lnTo>
                    <a:pt x="244" y="0"/>
                  </a:lnTo>
                  <a:lnTo>
                    <a:pt x="244" y="5"/>
                  </a:lnTo>
                  <a:lnTo>
                    <a:pt x="261" y="5"/>
                  </a:lnTo>
                  <a:lnTo>
                    <a:pt x="261" y="0"/>
                  </a:lnTo>
                  <a:close/>
                  <a:moveTo>
                    <a:pt x="238" y="0"/>
                  </a:moveTo>
                  <a:lnTo>
                    <a:pt x="221" y="0"/>
                  </a:lnTo>
                  <a:lnTo>
                    <a:pt x="221" y="5"/>
                  </a:lnTo>
                  <a:lnTo>
                    <a:pt x="238" y="5"/>
                  </a:lnTo>
                  <a:lnTo>
                    <a:pt x="238" y="0"/>
                  </a:lnTo>
                  <a:close/>
                  <a:moveTo>
                    <a:pt x="215" y="0"/>
                  </a:moveTo>
                  <a:lnTo>
                    <a:pt x="198" y="0"/>
                  </a:lnTo>
                  <a:lnTo>
                    <a:pt x="198" y="5"/>
                  </a:lnTo>
                  <a:lnTo>
                    <a:pt x="215" y="5"/>
                  </a:lnTo>
                  <a:lnTo>
                    <a:pt x="215" y="0"/>
                  </a:lnTo>
                  <a:close/>
                  <a:moveTo>
                    <a:pt x="192" y="0"/>
                  </a:moveTo>
                  <a:lnTo>
                    <a:pt x="175" y="0"/>
                  </a:lnTo>
                  <a:lnTo>
                    <a:pt x="175" y="5"/>
                  </a:lnTo>
                  <a:lnTo>
                    <a:pt x="192" y="5"/>
                  </a:lnTo>
                  <a:lnTo>
                    <a:pt x="192" y="0"/>
                  </a:lnTo>
                  <a:close/>
                  <a:moveTo>
                    <a:pt x="169" y="0"/>
                  </a:moveTo>
                  <a:lnTo>
                    <a:pt x="152" y="0"/>
                  </a:lnTo>
                  <a:lnTo>
                    <a:pt x="152" y="5"/>
                  </a:lnTo>
                  <a:lnTo>
                    <a:pt x="169" y="5"/>
                  </a:lnTo>
                  <a:lnTo>
                    <a:pt x="169" y="0"/>
                  </a:lnTo>
                  <a:close/>
                  <a:moveTo>
                    <a:pt x="146" y="0"/>
                  </a:moveTo>
                  <a:lnTo>
                    <a:pt x="129" y="0"/>
                  </a:lnTo>
                  <a:lnTo>
                    <a:pt x="129" y="5"/>
                  </a:lnTo>
                  <a:lnTo>
                    <a:pt x="146" y="5"/>
                  </a:lnTo>
                  <a:lnTo>
                    <a:pt x="146" y="0"/>
                  </a:lnTo>
                  <a:close/>
                  <a:moveTo>
                    <a:pt x="123" y="0"/>
                  </a:moveTo>
                  <a:lnTo>
                    <a:pt x="106" y="0"/>
                  </a:lnTo>
                  <a:lnTo>
                    <a:pt x="106" y="5"/>
                  </a:lnTo>
                  <a:lnTo>
                    <a:pt x="123" y="5"/>
                  </a:lnTo>
                  <a:lnTo>
                    <a:pt x="123" y="0"/>
                  </a:lnTo>
                  <a:close/>
                  <a:moveTo>
                    <a:pt x="100" y="0"/>
                  </a:moveTo>
                  <a:lnTo>
                    <a:pt x="83" y="0"/>
                  </a:lnTo>
                  <a:lnTo>
                    <a:pt x="83" y="5"/>
                  </a:lnTo>
                  <a:lnTo>
                    <a:pt x="100" y="5"/>
                  </a:lnTo>
                  <a:lnTo>
                    <a:pt x="100" y="0"/>
                  </a:lnTo>
                  <a:close/>
                  <a:moveTo>
                    <a:pt x="77" y="0"/>
                  </a:moveTo>
                  <a:lnTo>
                    <a:pt x="60" y="0"/>
                  </a:lnTo>
                  <a:lnTo>
                    <a:pt x="60" y="5"/>
                  </a:lnTo>
                  <a:lnTo>
                    <a:pt x="77" y="5"/>
                  </a:lnTo>
                  <a:lnTo>
                    <a:pt x="77" y="0"/>
                  </a:lnTo>
                  <a:close/>
                  <a:moveTo>
                    <a:pt x="54" y="0"/>
                  </a:moveTo>
                  <a:lnTo>
                    <a:pt x="37" y="0"/>
                  </a:lnTo>
                  <a:lnTo>
                    <a:pt x="37" y="5"/>
                  </a:lnTo>
                  <a:lnTo>
                    <a:pt x="54" y="5"/>
                  </a:lnTo>
                  <a:lnTo>
                    <a:pt x="54" y="0"/>
                  </a:lnTo>
                  <a:close/>
                  <a:moveTo>
                    <a:pt x="31" y="0"/>
                  </a:moveTo>
                  <a:lnTo>
                    <a:pt x="14" y="0"/>
                  </a:lnTo>
                  <a:lnTo>
                    <a:pt x="14" y="5"/>
                  </a:lnTo>
                  <a:lnTo>
                    <a:pt x="31" y="5"/>
                  </a:lnTo>
                  <a:lnTo>
                    <a:pt x="31" y="0"/>
                  </a:lnTo>
                  <a:close/>
                  <a:moveTo>
                    <a:pt x="8" y="0"/>
                  </a:moveTo>
                  <a:lnTo>
                    <a:pt x="0" y="0"/>
                  </a:lnTo>
                  <a:lnTo>
                    <a:pt x="0" y="5"/>
                  </a:lnTo>
                  <a:lnTo>
                    <a:pt x="8" y="5"/>
                  </a:lnTo>
                  <a:lnTo>
                    <a:pt x="8" y="0"/>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AT" dirty="0"/>
            </a:p>
          </p:txBody>
        </p:sp>
        <p:sp>
          <p:nvSpPr>
            <p:cNvPr id="82" name="Freeform 78"/>
            <p:cNvSpPr>
              <a:spLocks noEditPoints="1"/>
            </p:cNvSpPr>
            <p:nvPr/>
          </p:nvSpPr>
          <p:spPr bwMode="auto">
            <a:xfrm>
              <a:off x="4328" y="1641"/>
              <a:ext cx="2360" cy="5"/>
            </a:xfrm>
            <a:custGeom>
              <a:avLst/>
              <a:gdLst>
                <a:gd name="T0" fmla="*/ 2337 w 2360"/>
                <a:gd name="T1" fmla="*/ 5 h 5"/>
                <a:gd name="T2" fmla="*/ 2274 w 2360"/>
                <a:gd name="T3" fmla="*/ 5 h 5"/>
                <a:gd name="T4" fmla="*/ 2228 w 2360"/>
                <a:gd name="T5" fmla="*/ 0 h 5"/>
                <a:gd name="T6" fmla="*/ 2199 w 2360"/>
                <a:gd name="T7" fmla="*/ 0 h 5"/>
                <a:gd name="T8" fmla="*/ 2176 w 2360"/>
                <a:gd name="T9" fmla="*/ 0 h 5"/>
                <a:gd name="T10" fmla="*/ 2130 w 2360"/>
                <a:gd name="T11" fmla="*/ 5 h 5"/>
                <a:gd name="T12" fmla="*/ 2067 w 2360"/>
                <a:gd name="T13" fmla="*/ 5 h 5"/>
                <a:gd name="T14" fmla="*/ 2021 w 2360"/>
                <a:gd name="T15" fmla="*/ 0 h 5"/>
                <a:gd name="T16" fmla="*/ 1992 w 2360"/>
                <a:gd name="T17" fmla="*/ 0 h 5"/>
                <a:gd name="T18" fmla="*/ 1969 w 2360"/>
                <a:gd name="T19" fmla="*/ 0 h 5"/>
                <a:gd name="T20" fmla="*/ 1923 w 2360"/>
                <a:gd name="T21" fmla="*/ 5 h 5"/>
                <a:gd name="T22" fmla="*/ 1860 w 2360"/>
                <a:gd name="T23" fmla="*/ 5 h 5"/>
                <a:gd name="T24" fmla="*/ 1814 w 2360"/>
                <a:gd name="T25" fmla="*/ 0 h 5"/>
                <a:gd name="T26" fmla="*/ 1785 w 2360"/>
                <a:gd name="T27" fmla="*/ 0 h 5"/>
                <a:gd name="T28" fmla="*/ 1762 w 2360"/>
                <a:gd name="T29" fmla="*/ 0 h 5"/>
                <a:gd name="T30" fmla="*/ 1716 w 2360"/>
                <a:gd name="T31" fmla="*/ 5 h 5"/>
                <a:gd name="T32" fmla="*/ 1653 w 2360"/>
                <a:gd name="T33" fmla="*/ 5 h 5"/>
                <a:gd name="T34" fmla="*/ 1607 w 2360"/>
                <a:gd name="T35" fmla="*/ 0 h 5"/>
                <a:gd name="T36" fmla="*/ 1578 w 2360"/>
                <a:gd name="T37" fmla="*/ 0 h 5"/>
                <a:gd name="T38" fmla="*/ 1555 w 2360"/>
                <a:gd name="T39" fmla="*/ 0 h 5"/>
                <a:gd name="T40" fmla="*/ 1509 w 2360"/>
                <a:gd name="T41" fmla="*/ 5 h 5"/>
                <a:gd name="T42" fmla="*/ 1446 w 2360"/>
                <a:gd name="T43" fmla="*/ 5 h 5"/>
                <a:gd name="T44" fmla="*/ 1400 w 2360"/>
                <a:gd name="T45" fmla="*/ 0 h 5"/>
                <a:gd name="T46" fmla="*/ 1371 w 2360"/>
                <a:gd name="T47" fmla="*/ 0 h 5"/>
                <a:gd name="T48" fmla="*/ 1348 w 2360"/>
                <a:gd name="T49" fmla="*/ 0 h 5"/>
                <a:gd name="T50" fmla="*/ 1302 w 2360"/>
                <a:gd name="T51" fmla="*/ 5 h 5"/>
                <a:gd name="T52" fmla="*/ 1239 w 2360"/>
                <a:gd name="T53" fmla="*/ 5 h 5"/>
                <a:gd name="T54" fmla="*/ 1193 w 2360"/>
                <a:gd name="T55" fmla="*/ 0 h 5"/>
                <a:gd name="T56" fmla="*/ 1164 w 2360"/>
                <a:gd name="T57" fmla="*/ 0 h 5"/>
                <a:gd name="T58" fmla="*/ 1141 w 2360"/>
                <a:gd name="T59" fmla="*/ 0 h 5"/>
                <a:gd name="T60" fmla="*/ 1095 w 2360"/>
                <a:gd name="T61" fmla="*/ 5 h 5"/>
                <a:gd name="T62" fmla="*/ 1032 w 2360"/>
                <a:gd name="T63" fmla="*/ 5 h 5"/>
                <a:gd name="T64" fmla="*/ 986 w 2360"/>
                <a:gd name="T65" fmla="*/ 0 h 5"/>
                <a:gd name="T66" fmla="*/ 957 w 2360"/>
                <a:gd name="T67" fmla="*/ 0 h 5"/>
                <a:gd name="T68" fmla="*/ 934 w 2360"/>
                <a:gd name="T69" fmla="*/ 0 h 5"/>
                <a:gd name="T70" fmla="*/ 888 w 2360"/>
                <a:gd name="T71" fmla="*/ 5 h 5"/>
                <a:gd name="T72" fmla="*/ 824 w 2360"/>
                <a:gd name="T73" fmla="*/ 5 h 5"/>
                <a:gd name="T74" fmla="*/ 778 w 2360"/>
                <a:gd name="T75" fmla="*/ 0 h 5"/>
                <a:gd name="T76" fmla="*/ 750 w 2360"/>
                <a:gd name="T77" fmla="*/ 0 h 5"/>
                <a:gd name="T78" fmla="*/ 727 w 2360"/>
                <a:gd name="T79" fmla="*/ 0 h 5"/>
                <a:gd name="T80" fmla="*/ 681 w 2360"/>
                <a:gd name="T81" fmla="*/ 5 h 5"/>
                <a:gd name="T82" fmla="*/ 617 w 2360"/>
                <a:gd name="T83" fmla="*/ 5 h 5"/>
                <a:gd name="T84" fmla="*/ 571 w 2360"/>
                <a:gd name="T85" fmla="*/ 0 h 5"/>
                <a:gd name="T86" fmla="*/ 543 w 2360"/>
                <a:gd name="T87" fmla="*/ 0 h 5"/>
                <a:gd name="T88" fmla="*/ 520 w 2360"/>
                <a:gd name="T89" fmla="*/ 0 h 5"/>
                <a:gd name="T90" fmla="*/ 474 w 2360"/>
                <a:gd name="T91" fmla="*/ 5 h 5"/>
                <a:gd name="T92" fmla="*/ 410 w 2360"/>
                <a:gd name="T93" fmla="*/ 5 h 5"/>
                <a:gd name="T94" fmla="*/ 364 w 2360"/>
                <a:gd name="T95" fmla="*/ 0 h 5"/>
                <a:gd name="T96" fmla="*/ 336 w 2360"/>
                <a:gd name="T97" fmla="*/ 0 h 5"/>
                <a:gd name="T98" fmla="*/ 313 w 2360"/>
                <a:gd name="T99" fmla="*/ 0 h 5"/>
                <a:gd name="T100" fmla="*/ 267 w 2360"/>
                <a:gd name="T101" fmla="*/ 5 h 5"/>
                <a:gd name="T102" fmla="*/ 203 w 2360"/>
                <a:gd name="T103" fmla="*/ 5 h 5"/>
                <a:gd name="T104" fmla="*/ 157 w 2360"/>
                <a:gd name="T105" fmla="*/ 0 h 5"/>
                <a:gd name="T106" fmla="*/ 128 w 2360"/>
                <a:gd name="T107" fmla="*/ 0 h 5"/>
                <a:gd name="T108" fmla="*/ 105 w 2360"/>
                <a:gd name="T109" fmla="*/ 0 h 5"/>
                <a:gd name="T110" fmla="*/ 59 w 2360"/>
                <a:gd name="T111" fmla="*/ 5 h 5"/>
                <a:gd name="T112" fmla="*/ 0 w 2360"/>
                <a:gd name="T113" fmla="*/ 5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360" h="5">
                  <a:moveTo>
                    <a:pt x="2360" y="0"/>
                  </a:moveTo>
                  <a:lnTo>
                    <a:pt x="2343" y="0"/>
                  </a:lnTo>
                  <a:lnTo>
                    <a:pt x="2343" y="5"/>
                  </a:lnTo>
                  <a:lnTo>
                    <a:pt x="2360" y="5"/>
                  </a:lnTo>
                  <a:lnTo>
                    <a:pt x="2360" y="0"/>
                  </a:lnTo>
                  <a:close/>
                  <a:moveTo>
                    <a:pt x="2337" y="0"/>
                  </a:moveTo>
                  <a:lnTo>
                    <a:pt x="2320" y="0"/>
                  </a:lnTo>
                  <a:lnTo>
                    <a:pt x="2320" y="5"/>
                  </a:lnTo>
                  <a:lnTo>
                    <a:pt x="2337" y="5"/>
                  </a:lnTo>
                  <a:lnTo>
                    <a:pt x="2337" y="0"/>
                  </a:lnTo>
                  <a:close/>
                  <a:moveTo>
                    <a:pt x="2314" y="0"/>
                  </a:moveTo>
                  <a:lnTo>
                    <a:pt x="2297" y="0"/>
                  </a:lnTo>
                  <a:lnTo>
                    <a:pt x="2297" y="5"/>
                  </a:lnTo>
                  <a:lnTo>
                    <a:pt x="2314" y="5"/>
                  </a:lnTo>
                  <a:lnTo>
                    <a:pt x="2314" y="0"/>
                  </a:lnTo>
                  <a:close/>
                  <a:moveTo>
                    <a:pt x="2291" y="0"/>
                  </a:moveTo>
                  <a:lnTo>
                    <a:pt x="2274" y="0"/>
                  </a:lnTo>
                  <a:lnTo>
                    <a:pt x="2274" y="5"/>
                  </a:lnTo>
                  <a:lnTo>
                    <a:pt x="2291" y="5"/>
                  </a:lnTo>
                  <a:lnTo>
                    <a:pt x="2291" y="0"/>
                  </a:lnTo>
                  <a:close/>
                  <a:moveTo>
                    <a:pt x="2268" y="0"/>
                  </a:moveTo>
                  <a:lnTo>
                    <a:pt x="2251" y="0"/>
                  </a:lnTo>
                  <a:lnTo>
                    <a:pt x="2251" y="5"/>
                  </a:lnTo>
                  <a:lnTo>
                    <a:pt x="2268" y="5"/>
                  </a:lnTo>
                  <a:lnTo>
                    <a:pt x="2268" y="0"/>
                  </a:lnTo>
                  <a:close/>
                  <a:moveTo>
                    <a:pt x="2245" y="0"/>
                  </a:moveTo>
                  <a:lnTo>
                    <a:pt x="2228" y="0"/>
                  </a:lnTo>
                  <a:lnTo>
                    <a:pt x="2228" y="5"/>
                  </a:lnTo>
                  <a:lnTo>
                    <a:pt x="2245" y="5"/>
                  </a:lnTo>
                  <a:lnTo>
                    <a:pt x="2245" y="0"/>
                  </a:lnTo>
                  <a:close/>
                  <a:moveTo>
                    <a:pt x="2222" y="0"/>
                  </a:moveTo>
                  <a:lnTo>
                    <a:pt x="2205" y="0"/>
                  </a:lnTo>
                  <a:lnTo>
                    <a:pt x="2205" y="5"/>
                  </a:lnTo>
                  <a:lnTo>
                    <a:pt x="2222" y="5"/>
                  </a:lnTo>
                  <a:lnTo>
                    <a:pt x="2222" y="0"/>
                  </a:lnTo>
                  <a:close/>
                  <a:moveTo>
                    <a:pt x="2199" y="0"/>
                  </a:moveTo>
                  <a:lnTo>
                    <a:pt x="2182" y="0"/>
                  </a:lnTo>
                  <a:lnTo>
                    <a:pt x="2182" y="5"/>
                  </a:lnTo>
                  <a:lnTo>
                    <a:pt x="2199" y="5"/>
                  </a:lnTo>
                  <a:lnTo>
                    <a:pt x="2199" y="0"/>
                  </a:lnTo>
                  <a:close/>
                  <a:moveTo>
                    <a:pt x="2176" y="0"/>
                  </a:moveTo>
                  <a:lnTo>
                    <a:pt x="2159" y="0"/>
                  </a:lnTo>
                  <a:lnTo>
                    <a:pt x="2159" y="5"/>
                  </a:lnTo>
                  <a:lnTo>
                    <a:pt x="2176" y="5"/>
                  </a:lnTo>
                  <a:lnTo>
                    <a:pt x="2176" y="0"/>
                  </a:lnTo>
                  <a:close/>
                  <a:moveTo>
                    <a:pt x="2153" y="0"/>
                  </a:moveTo>
                  <a:lnTo>
                    <a:pt x="2136" y="0"/>
                  </a:lnTo>
                  <a:lnTo>
                    <a:pt x="2136" y="5"/>
                  </a:lnTo>
                  <a:lnTo>
                    <a:pt x="2153" y="5"/>
                  </a:lnTo>
                  <a:lnTo>
                    <a:pt x="2153" y="0"/>
                  </a:lnTo>
                  <a:close/>
                  <a:moveTo>
                    <a:pt x="2130" y="0"/>
                  </a:moveTo>
                  <a:lnTo>
                    <a:pt x="2113" y="0"/>
                  </a:lnTo>
                  <a:lnTo>
                    <a:pt x="2113" y="5"/>
                  </a:lnTo>
                  <a:lnTo>
                    <a:pt x="2130" y="5"/>
                  </a:lnTo>
                  <a:lnTo>
                    <a:pt x="2130" y="0"/>
                  </a:lnTo>
                  <a:close/>
                  <a:moveTo>
                    <a:pt x="2107" y="0"/>
                  </a:moveTo>
                  <a:lnTo>
                    <a:pt x="2090" y="0"/>
                  </a:lnTo>
                  <a:lnTo>
                    <a:pt x="2090" y="5"/>
                  </a:lnTo>
                  <a:lnTo>
                    <a:pt x="2107" y="5"/>
                  </a:lnTo>
                  <a:lnTo>
                    <a:pt x="2107" y="0"/>
                  </a:lnTo>
                  <a:close/>
                  <a:moveTo>
                    <a:pt x="2084" y="0"/>
                  </a:moveTo>
                  <a:lnTo>
                    <a:pt x="2067" y="0"/>
                  </a:lnTo>
                  <a:lnTo>
                    <a:pt x="2067" y="5"/>
                  </a:lnTo>
                  <a:lnTo>
                    <a:pt x="2084" y="5"/>
                  </a:lnTo>
                  <a:lnTo>
                    <a:pt x="2084" y="0"/>
                  </a:lnTo>
                  <a:close/>
                  <a:moveTo>
                    <a:pt x="2061" y="0"/>
                  </a:moveTo>
                  <a:lnTo>
                    <a:pt x="2044" y="0"/>
                  </a:lnTo>
                  <a:lnTo>
                    <a:pt x="2044" y="5"/>
                  </a:lnTo>
                  <a:lnTo>
                    <a:pt x="2061" y="5"/>
                  </a:lnTo>
                  <a:lnTo>
                    <a:pt x="2061" y="0"/>
                  </a:lnTo>
                  <a:close/>
                  <a:moveTo>
                    <a:pt x="2038" y="0"/>
                  </a:moveTo>
                  <a:lnTo>
                    <a:pt x="2021" y="0"/>
                  </a:lnTo>
                  <a:lnTo>
                    <a:pt x="2021" y="5"/>
                  </a:lnTo>
                  <a:lnTo>
                    <a:pt x="2038" y="5"/>
                  </a:lnTo>
                  <a:lnTo>
                    <a:pt x="2038" y="0"/>
                  </a:lnTo>
                  <a:close/>
                  <a:moveTo>
                    <a:pt x="2015" y="0"/>
                  </a:moveTo>
                  <a:lnTo>
                    <a:pt x="1998" y="0"/>
                  </a:lnTo>
                  <a:lnTo>
                    <a:pt x="1998" y="5"/>
                  </a:lnTo>
                  <a:lnTo>
                    <a:pt x="2015" y="5"/>
                  </a:lnTo>
                  <a:lnTo>
                    <a:pt x="2015" y="0"/>
                  </a:lnTo>
                  <a:close/>
                  <a:moveTo>
                    <a:pt x="1992" y="0"/>
                  </a:moveTo>
                  <a:lnTo>
                    <a:pt x="1975" y="0"/>
                  </a:lnTo>
                  <a:lnTo>
                    <a:pt x="1975" y="5"/>
                  </a:lnTo>
                  <a:lnTo>
                    <a:pt x="1992" y="5"/>
                  </a:lnTo>
                  <a:lnTo>
                    <a:pt x="1992" y="0"/>
                  </a:lnTo>
                  <a:close/>
                  <a:moveTo>
                    <a:pt x="1969" y="0"/>
                  </a:moveTo>
                  <a:lnTo>
                    <a:pt x="1952" y="0"/>
                  </a:lnTo>
                  <a:lnTo>
                    <a:pt x="1952" y="5"/>
                  </a:lnTo>
                  <a:lnTo>
                    <a:pt x="1969" y="5"/>
                  </a:lnTo>
                  <a:lnTo>
                    <a:pt x="1969" y="0"/>
                  </a:lnTo>
                  <a:close/>
                  <a:moveTo>
                    <a:pt x="1946" y="0"/>
                  </a:moveTo>
                  <a:lnTo>
                    <a:pt x="1929" y="0"/>
                  </a:lnTo>
                  <a:lnTo>
                    <a:pt x="1929" y="5"/>
                  </a:lnTo>
                  <a:lnTo>
                    <a:pt x="1946" y="5"/>
                  </a:lnTo>
                  <a:lnTo>
                    <a:pt x="1946" y="0"/>
                  </a:lnTo>
                  <a:close/>
                  <a:moveTo>
                    <a:pt x="1923" y="0"/>
                  </a:moveTo>
                  <a:lnTo>
                    <a:pt x="1906" y="0"/>
                  </a:lnTo>
                  <a:lnTo>
                    <a:pt x="1906" y="5"/>
                  </a:lnTo>
                  <a:lnTo>
                    <a:pt x="1923" y="5"/>
                  </a:lnTo>
                  <a:lnTo>
                    <a:pt x="1923" y="0"/>
                  </a:lnTo>
                  <a:close/>
                  <a:moveTo>
                    <a:pt x="1900" y="0"/>
                  </a:moveTo>
                  <a:lnTo>
                    <a:pt x="1883" y="0"/>
                  </a:lnTo>
                  <a:lnTo>
                    <a:pt x="1883" y="5"/>
                  </a:lnTo>
                  <a:lnTo>
                    <a:pt x="1900" y="5"/>
                  </a:lnTo>
                  <a:lnTo>
                    <a:pt x="1900" y="0"/>
                  </a:lnTo>
                  <a:close/>
                  <a:moveTo>
                    <a:pt x="1877" y="0"/>
                  </a:moveTo>
                  <a:lnTo>
                    <a:pt x="1860" y="0"/>
                  </a:lnTo>
                  <a:lnTo>
                    <a:pt x="1860" y="5"/>
                  </a:lnTo>
                  <a:lnTo>
                    <a:pt x="1877" y="5"/>
                  </a:lnTo>
                  <a:lnTo>
                    <a:pt x="1877" y="0"/>
                  </a:lnTo>
                  <a:close/>
                  <a:moveTo>
                    <a:pt x="1854" y="0"/>
                  </a:moveTo>
                  <a:lnTo>
                    <a:pt x="1837" y="0"/>
                  </a:lnTo>
                  <a:lnTo>
                    <a:pt x="1837" y="5"/>
                  </a:lnTo>
                  <a:lnTo>
                    <a:pt x="1854" y="5"/>
                  </a:lnTo>
                  <a:lnTo>
                    <a:pt x="1854" y="0"/>
                  </a:lnTo>
                  <a:close/>
                  <a:moveTo>
                    <a:pt x="1831" y="0"/>
                  </a:moveTo>
                  <a:lnTo>
                    <a:pt x="1814" y="0"/>
                  </a:lnTo>
                  <a:lnTo>
                    <a:pt x="1814" y="5"/>
                  </a:lnTo>
                  <a:lnTo>
                    <a:pt x="1831" y="5"/>
                  </a:lnTo>
                  <a:lnTo>
                    <a:pt x="1831" y="0"/>
                  </a:lnTo>
                  <a:close/>
                  <a:moveTo>
                    <a:pt x="1808" y="0"/>
                  </a:moveTo>
                  <a:lnTo>
                    <a:pt x="1791" y="0"/>
                  </a:lnTo>
                  <a:lnTo>
                    <a:pt x="1791" y="5"/>
                  </a:lnTo>
                  <a:lnTo>
                    <a:pt x="1808" y="5"/>
                  </a:lnTo>
                  <a:lnTo>
                    <a:pt x="1808" y="0"/>
                  </a:lnTo>
                  <a:close/>
                  <a:moveTo>
                    <a:pt x="1785" y="0"/>
                  </a:moveTo>
                  <a:lnTo>
                    <a:pt x="1768" y="0"/>
                  </a:lnTo>
                  <a:lnTo>
                    <a:pt x="1768" y="5"/>
                  </a:lnTo>
                  <a:lnTo>
                    <a:pt x="1785" y="5"/>
                  </a:lnTo>
                  <a:lnTo>
                    <a:pt x="1785" y="0"/>
                  </a:lnTo>
                  <a:close/>
                  <a:moveTo>
                    <a:pt x="1762" y="0"/>
                  </a:moveTo>
                  <a:lnTo>
                    <a:pt x="1745" y="0"/>
                  </a:lnTo>
                  <a:lnTo>
                    <a:pt x="1745" y="5"/>
                  </a:lnTo>
                  <a:lnTo>
                    <a:pt x="1762" y="5"/>
                  </a:lnTo>
                  <a:lnTo>
                    <a:pt x="1762" y="0"/>
                  </a:lnTo>
                  <a:close/>
                  <a:moveTo>
                    <a:pt x="1739" y="0"/>
                  </a:moveTo>
                  <a:lnTo>
                    <a:pt x="1722" y="0"/>
                  </a:lnTo>
                  <a:lnTo>
                    <a:pt x="1722" y="5"/>
                  </a:lnTo>
                  <a:lnTo>
                    <a:pt x="1739" y="5"/>
                  </a:lnTo>
                  <a:lnTo>
                    <a:pt x="1739" y="0"/>
                  </a:lnTo>
                  <a:close/>
                  <a:moveTo>
                    <a:pt x="1716" y="0"/>
                  </a:moveTo>
                  <a:lnTo>
                    <a:pt x="1699" y="0"/>
                  </a:lnTo>
                  <a:lnTo>
                    <a:pt x="1699" y="5"/>
                  </a:lnTo>
                  <a:lnTo>
                    <a:pt x="1716" y="5"/>
                  </a:lnTo>
                  <a:lnTo>
                    <a:pt x="1716" y="0"/>
                  </a:lnTo>
                  <a:close/>
                  <a:moveTo>
                    <a:pt x="1693" y="0"/>
                  </a:moveTo>
                  <a:lnTo>
                    <a:pt x="1676" y="0"/>
                  </a:lnTo>
                  <a:lnTo>
                    <a:pt x="1676" y="5"/>
                  </a:lnTo>
                  <a:lnTo>
                    <a:pt x="1693" y="5"/>
                  </a:lnTo>
                  <a:lnTo>
                    <a:pt x="1693" y="0"/>
                  </a:lnTo>
                  <a:close/>
                  <a:moveTo>
                    <a:pt x="1670" y="0"/>
                  </a:moveTo>
                  <a:lnTo>
                    <a:pt x="1653" y="0"/>
                  </a:lnTo>
                  <a:lnTo>
                    <a:pt x="1653" y="5"/>
                  </a:lnTo>
                  <a:lnTo>
                    <a:pt x="1670" y="5"/>
                  </a:lnTo>
                  <a:lnTo>
                    <a:pt x="1670" y="0"/>
                  </a:lnTo>
                  <a:close/>
                  <a:moveTo>
                    <a:pt x="1647" y="0"/>
                  </a:moveTo>
                  <a:lnTo>
                    <a:pt x="1630" y="0"/>
                  </a:lnTo>
                  <a:lnTo>
                    <a:pt x="1630" y="5"/>
                  </a:lnTo>
                  <a:lnTo>
                    <a:pt x="1647" y="5"/>
                  </a:lnTo>
                  <a:lnTo>
                    <a:pt x="1647" y="0"/>
                  </a:lnTo>
                  <a:close/>
                  <a:moveTo>
                    <a:pt x="1624" y="0"/>
                  </a:moveTo>
                  <a:lnTo>
                    <a:pt x="1607" y="0"/>
                  </a:lnTo>
                  <a:lnTo>
                    <a:pt x="1607" y="5"/>
                  </a:lnTo>
                  <a:lnTo>
                    <a:pt x="1624" y="5"/>
                  </a:lnTo>
                  <a:lnTo>
                    <a:pt x="1624" y="0"/>
                  </a:lnTo>
                  <a:close/>
                  <a:moveTo>
                    <a:pt x="1601" y="0"/>
                  </a:moveTo>
                  <a:lnTo>
                    <a:pt x="1584" y="0"/>
                  </a:lnTo>
                  <a:lnTo>
                    <a:pt x="1584" y="5"/>
                  </a:lnTo>
                  <a:lnTo>
                    <a:pt x="1601" y="5"/>
                  </a:lnTo>
                  <a:lnTo>
                    <a:pt x="1601" y="0"/>
                  </a:lnTo>
                  <a:close/>
                  <a:moveTo>
                    <a:pt x="1578" y="0"/>
                  </a:moveTo>
                  <a:lnTo>
                    <a:pt x="1561" y="0"/>
                  </a:lnTo>
                  <a:lnTo>
                    <a:pt x="1561" y="5"/>
                  </a:lnTo>
                  <a:lnTo>
                    <a:pt x="1578" y="5"/>
                  </a:lnTo>
                  <a:lnTo>
                    <a:pt x="1578" y="0"/>
                  </a:lnTo>
                  <a:close/>
                  <a:moveTo>
                    <a:pt x="1555" y="0"/>
                  </a:moveTo>
                  <a:lnTo>
                    <a:pt x="1538" y="0"/>
                  </a:lnTo>
                  <a:lnTo>
                    <a:pt x="1538" y="5"/>
                  </a:lnTo>
                  <a:lnTo>
                    <a:pt x="1555" y="5"/>
                  </a:lnTo>
                  <a:lnTo>
                    <a:pt x="1555" y="0"/>
                  </a:lnTo>
                  <a:close/>
                  <a:moveTo>
                    <a:pt x="1532" y="0"/>
                  </a:moveTo>
                  <a:lnTo>
                    <a:pt x="1515" y="0"/>
                  </a:lnTo>
                  <a:lnTo>
                    <a:pt x="1515" y="5"/>
                  </a:lnTo>
                  <a:lnTo>
                    <a:pt x="1532" y="5"/>
                  </a:lnTo>
                  <a:lnTo>
                    <a:pt x="1532" y="0"/>
                  </a:lnTo>
                  <a:close/>
                  <a:moveTo>
                    <a:pt x="1509" y="0"/>
                  </a:moveTo>
                  <a:lnTo>
                    <a:pt x="1492" y="0"/>
                  </a:lnTo>
                  <a:lnTo>
                    <a:pt x="1492" y="5"/>
                  </a:lnTo>
                  <a:lnTo>
                    <a:pt x="1509" y="5"/>
                  </a:lnTo>
                  <a:lnTo>
                    <a:pt x="1509" y="0"/>
                  </a:lnTo>
                  <a:close/>
                  <a:moveTo>
                    <a:pt x="1486" y="0"/>
                  </a:moveTo>
                  <a:lnTo>
                    <a:pt x="1469" y="0"/>
                  </a:lnTo>
                  <a:lnTo>
                    <a:pt x="1469" y="5"/>
                  </a:lnTo>
                  <a:lnTo>
                    <a:pt x="1486" y="5"/>
                  </a:lnTo>
                  <a:lnTo>
                    <a:pt x="1486" y="0"/>
                  </a:lnTo>
                  <a:close/>
                  <a:moveTo>
                    <a:pt x="1463" y="0"/>
                  </a:moveTo>
                  <a:lnTo>
                    <a:pt x="1446" y="0"/>
                  </a:lnTo>
                  <a:lnTo>
                    <a:pt x="1446" y="5"/>
                  </a:lnTo>
                  <a:lnTo>
                    <a:pt x="1463" y="5"/>
                  </a:lnTo>
                  <a:lnTo>
                    <a:pt x="1463" y="0"/>
                  </a:lnTo>
                  <a:close/>
                  <a:moveTo>
                    <a:pt x="1440" y="0"/>
                  </a:moveTo>
                  <a:lnTo>
                    <a:pt x="1423" y="0"/>
                  </a:lnTo>
                  <a:lnTo>
                    <a:pt x="1423" y="5"/>
                  </a:lnTo>
                  <a:lnTo>
                    <a:pt x="1440" y="5"/>
                  </a:lnTo>
                  <a:lnTo>
                    <a:pt x="1440" y="0"/>
                  </a:lnTo>
                  <a:close/>
                  <a:moveTo>
                    <a:pt x="1417" y="0"/>
                  </a:moveTo>
                  <a:lnTo>
                    <a:pt x="1400" y="0"/>
                  </a:lnTo>
                  <a:lnTo>
                    <a:pt x="1400" y="5"/>
                  </a:lnTo>
                  <a:lnTo>
                    <a:pt x="1417" y="5"/>
                  </a:lnTo>
                  <a:lnTo>
                    <a:pt x="1417" y="0"/>
                  </a:lnTo>
                  <a:close/>
                  <a:moveTo>
                    <a:pt x="1394" y="0"/>
                  </a:moveTo>
                  <a:lnTo>
                    <a:pt x="1377" y="0"/>
                  </a:lnTo>
                  <a:lnTo>
                    <a:pt x="1377" y="5"/>
                  </a:lnTo>
                  <a:lnTo>
                    <a:pt x="1394" y="5"/>
                  </a:lnTo>
                  <a:lnTo>
                    <a:pt x="1394" y="0"/>
                  </a:lnTo>
                  <a:close/>
                  <a:moveTo>
                    <a:pt x="1371" y="0"/>
                  </a:moveTo>
                  <a:lnTo>
                    <a:pt x="1354" y="0"/>
                  </a:lnTo>
                  <a:lnTo>
                    <a:pt x="1354" y="5"/>
                  </a:lnTo>
                  <a:lnTo>
                    <a:pt x="1371" y="5"/>
                  </a:lnTo>
                  <a:lnTo>
                    <a:pt x="1371" y="0"/>
                  </a:lnTo>
                  <a:close/>
                  <a:moveTo>
                    <a:pt x="1348" y="0"/>
                  </a:moveTo>
                  <a:lnTo>
                    <a:pt x="1331" y="0"/>
                  </a:lnTo>
                  <a:lnTo>
                    <a:pt x="1331" y="5"/>
                  </a:lnTo>
                  <a:lnTo>
                    <a:pt x="1348" y="5"/>
                  </a:lnTo>
                  <a:lnTo>
                    <a:pt x="1348" y="0"/>
                  </a:lnTo>
                  <a:close/>
                  <a:moveTo>
                    <a:pt x="1325" y="0"/>
                  </a:moveTo>
                  <a:lnTo>
                    <a:pt x="1308" y="0"/>
                  </a:lnTo>
                  <a:lnTo>
                    <a:pt x="1308" y="5"/>
                  </a:lnTo>
                  <a:lnTo>
                    <a:pt x="1325" y="5"/>
                  </a:lnTo>
                  <a:lnTo>
                    <a:pt x="1325" y="0"/>
                  </a:lnTo>
                  <a:close/>
                  <a:moveTo>
                    <a:pt x="1302" y="0"/>
                  </a:moveTo>
                  <a:lnTo>
                    <a:pt x="1285" y="0"/>
                  </a:lnTo>
                  <a:lnTo>
                    <a:pt x="1285" y="5"/>
                  </a:lnTo>
                  <a:lnTo>
                    <a:pt x="1302" y="5"/>
                  </a:lnTo>
                  <a:lnTo>
                    <a:pt x="1302" y="0"/>
                  </a:lnTo>
                  <a:close/>
                  <a:moveTo>
                    <a:pt x="1279" y="0"/>
                  </a:moveTo>
                  <a:lnTo>
                    <a:pt x="1262" y="0"/>
                  </a:lnTo>
                  <a:lnTo>
                    <a:pt x="1262" y="5"/>
                  </a:lnTo>
                  <a:lnTo>
                    <a:pt x="1279" y="5"/>
                  </a:lnTo>
                  <a:lnTo>
                    <a:pt x="1279" y="0"/>
                  </a:lnTo>
                  <a:close/>
                  <a:moveTo>
                    <a:pt x="1256" y="0"/>
                  </a:moveTo>
                  <a:lnTo>
                    <a:pt x="1239" y="0"/>
                  </a:lnTo>
                  <a:lnTo>
                    <a:pt x="1239" y="5"/>
                  </a:lnTo>
                  <a:lnTo>
                    <a:pt x="1256" y="5"/>
                  </a:lnTo>
                  <a:lnTo>
                    <a:pt x="1256" y="0"/>
                  </a:lnTo>
                  <a:close/>
                  <a:moveTo>
                    <a:pt x="1233" y="0"/>
                  </a:moveTo>
                  <a:lnTo>
                    <a:pt x="1216" y="0"/>
                  </a:lnTo>
                  <a:lnTo>
                    <a:pt x="1216" y="5"/>
                  </a:lnTo>
                  <a:lnTo>
                    <a:pt x="1233" y="5"/>
                  </a:lnTo>
                  <a:lnTo>
                    <a:pt x="1233" y="0"/>
                  </a:lnTo>
                  <a:close/>
                  <a:moveTo>
                    <a:pt x="1210" y="0"/>
                  </a:moveTo>
                  <a:lnTo>
                    <a:pt x="1193" y="0"/>
                  </a:lnTo>
                  <a:lnTo>
                    <a:pt x="1193" y="5"/>
                  </a:lnTo>
                  <a:lnTo>
                    <a:pt x="1210" y="5"/>
                  </a:lnTo>
                  <a:lnTo>
                    <a:pt x="1210" y="0"/>
                  </a:lnTo>
                  <a:close/>
                  <a:moveTo>
                    <a:pt x="1187" y="0"/>
                  </a:moveTo>
                  <a:lnTo>
                    <a:pt x="1170" y="0"/>
                  </a:lnTo>
                  <a:lnTo>
                    <a:pt x="1170" y="5"/>
                  </a:lnTo>
                  <a:lnTo>
                    <a:pt x="1187" y="5"/>
                  </a:lnTo>
                  <a:lnTo>
                    <a:pt x="1187" y="0"/>
                  </a:lnTo>
                  <a:close/>
                  <a:moveTo>
                    <a:pt x="1164" y="0"/>
                  </a:moveTo>
                  <a:lnTo>
                    <a:pt x="1147" y="0"/>
                  </a:lnTo>
                  <a:lnTo>
                    <a:pt x="1147" y="5"/>
                  </a:lnTo>
                  <a:lnTo>
                    <a:pt x="1164" y="5"/>
                  </a:lnTo>
                  <a:lnTo>
                    <a:pt x="1164" y="0"/>
                  </a:lnTo>
                  <a:close/>
                  <a:moveTo>
                    <a:pt x="1141" y="0"/>
                  </a:moveTo>
                  <a:lnTo>
                    <a:pt x="1124" y="0"/>
                  </a:lnTo>
                  <a:lnTo>
                    <a:pt x="1124" y="5"/>
                  </a:lnTo>
                  <a:lnTo>
                    <a:pt x="1141" y="5"/>
                  </a:lnTo>
                  <a:lnTo>
                    <a:pt x="1141" y="0"/>
                  </a:lnTo>
                  <a:close/>
                  <a:moveTo>
                    <a:pt x="1118" y="0"/>
                  </a:moveTo>
                  <a:lnTo>
                    <a:pt x="1101" y="0"/>
                  </a:lnTo>
                  <a:lnTo>
                    <a:pt x="1101" y="5"/>
                  </a:lnTo>
                  <a:lnTo>
                    <a:pt x="1118" y="5"/>
                  </a:lnTo>
                  <a:lnTo>
                    <a:pt x="1118" y="0"/>
                  </a:lnTo>
                  <a:close/>
                  <a:moveTo>
                    <a:pt x="1095" y="0"/>
                  </a:moveTo>
                  <a:lnTo>
                    <a:pt x="1078" y="0"/>
                  </a:lnTo>
                  <a:lnTo>
                    <a:pt x="1078" y="5"/>
                  </a:lnTo>
                  <a:lnTo>
                    <a:pt x="1095" y="5"/>
                  </a:lnTo>
                  <a:lnTo>
                    <a:pt x="1095" y="0"/>
                  </a:lnTo>
                  <a:close/>
                  <a:moveTo>
                    <a:pt x="1072" y="0"/>
                  </a:moveTo>
                  <a:lnTo>
                    <a:pt x="1055" y="0"/>
                  </a:lnTo>
                  <a:lnTo>
                    <a:pt x="1055" y="5"/>
                  </a:lnTo>
                  <a:lnTo>
                    <a:pt x="1072" y="5"/>
                  </a:lnTo>
                  <a:lnTo>
                    <a:pt x="1072" y="0"/>
                  </a:lnTo>
                  <a:close/>
                  <a:moveTo>
                    <a:pt x="1049" y="0"/>
                  </a:moveTo>
                  <a:lnTo>
                    <a:pt x="1032" y="0"/>
                  </a:lnTo>
                  <a:lnTo>
                    <a:pt x="1032" y="5"/>
                  </a:lnTo>
                  <a:lnTo>
                    <a:pt x="1049" y="5"/>
                  </a:lnTo>
                  <a:lnTo>
                    <a:pt x="1049" y="0"/>
                  </a:lnTo>
                  <a:close/>
                  <a:moveTo>
                    <a:pt x="1026" y="0"/>
                  </a:moveTo>
                  <a:lnTo>
                    <a:pt x="1009" y="0"/>
                  </a:lnTo>
                  <a:lnTo>
                    <a:pt x="1009" y="5"/>
                  </a:lnTo>
                  <a:lnTo>
                    <a:pt x="1026" y="5"/>
                  </a:lnTo>
                  <a:lnTo>
                    <a:pt x="1026" y="0"/>
                  </a:lnTo>
                  <a:close/>
                  <a:moveTo>
                    <a:pt x="1003" y="0"/>
                  </a:moveTo>
                  <a:lnTo>
                    <a:pt x="986" y="0"/>
                  </a:lnTo>
                  <a:lnTo>
                    <a:pt x="986" y="5"/>
                  </a:lnTo>
                  <a:lnTo>
                    <a:pt x="1003" y="5"/>
                  </a:lnTo>
                  <a:lnTo>
                    <a:pt x="1003" y="0"/>
                  </a:lnTo>
                  <a:close/>
                  <a:moveTo>
                    <a:pt x="980" y="0"/>
                  </a:moveTo>
                  <a:lnTo>
                    <a:pt x="963" y="0"/>
                  </a:lnTo>
                  <a:lnTo>
                    <a:pt x="963" y="5"/>
                  </a:lnTo>
                  <a:lnTo>
                    <a:pt x="980" y="5"/>
                  </a:lnTo>
                  <a:lnTo>
                    <a:pt x="980" y="0"/>
                  </a:lnTo>
                  <a:close/>
                  <a:moveTo>
                    <a:pt x="957" y="0"/>
                  </a:moveTo>
                  <a:lnTo>
                    <a:pt x="940" y="0"/>
                  </a:lnTo>
                  <a:lnTo>
                    <a:pt x="940" y="5"/>
                  </a:lnTo>
                  <a:lnTo>
                    <a:pt x="957" y="5"/>
                  </a:lnTo>
                  <a:lnTo>
                    <a:pt x="957" y="0"/>
                  </a:lnTo>
                  <a:close/>
                  <a:moveTo>
                    <a:pt x="934" y="0"/>
                  </a:moveTo>
                  <a:lnTo>
                    <a:pt x="917" y="0"/>
                  </a:lnTo>
                  <a:lnTo>
                    <a:pt x="917" y="5"/>
                  </a:lnTo>
                  <a:lnTo>
                    <a:pt x="934" y="5"/>
                  </a:lnTo>
                  <a:lnTo>
                    <a:pt x="934" y="0"/>
                  </a:lnTo>
                  <a:close/>
                  <a:moveTo>
                    <a:pt x="911" y="0"/>
                  </a:moveTo>
                  <a:lnTo>
                    <a:pt x="894" y="0"/>
                  </a:lnTo>
                  <a:lnTo>
                    <a:pt x="894" y="5"/>
                  </a:lnTo>
                  <a:lnTo>
                    <a:pt x="911" y="5"/>
                  </a:lnTo>
                  <a:lnTo>
                    <a:pt x="911" y="0"/>
                  </a:lnTo>
                  <a:close/>
                  <a:moveTo>
                    <a:pt x="888" y="0"/>
                  </a:moveTo>
                  <a:lnTo>
                    <a:pt x="871" y="0"/>
                  </a:lnTo>
                  <a:lnTo>
                    <a:pt x="871" y="5"/>
                  </a:lnTo>
                  <a:lnTo>
                    <a:pt x="888" y="5"/>
                  </a:lnTo>
                  <a:lnTo>
                    <a:pt x="888" y="0"/>
                  </a:lnTo>
                  <a:close/>
                  <a:moveTo>
                    <a:pt x="865" y="0"/>
                  </a:moveTo>
                  <a:lnTo>
                    <a:pt x="847" y="0"/>
                  </a:lnTo>
                  <a:lnTo>
                    <a:pt x="847" y="5"/>
                  </a:lnTo>
                  <a:lnTo>
                    <a:pt x="865" y="5"/>
                  </a:lnTo>
                  <a:lnTo>
                    <a:pt x="865" y="0"/>
                  </a:lnTo>
                  <a:close/>
                  <a:moveTo>
                    <a:pt x="842" y="0"/>
                  </a:moveTo>
                  <a:lnTo>
                    <a:pt x="824" y="0"/>
                  </a:lnTo>
                  <a:lnTo>
                    <a:pt x="824" y="5"/>
                  </a:lnTo>
                  <a:lnTo>
                    <a:pt x="842" y="5"/>
                  </a:lnTo>
                  <a:lnTo>
                    <a:pt x="842" y="0"/>
                  </a:lnTo>
                  <a:close/>
                  <a:moveTo>
                    <a:pt x="819" y="0"/>
                  </a:moveTo>
                  <a:lnTo>
                    <a:pt x="801" y="0"/>
                  </a:lnTo>
                  <a:lnTo>
                    <a:pt x="801" y="5"/>
                  </a:lnTo>
                  <a:lnTo>
                    <a:pt x="819" y="5"/>
                  </a:lnTo>
                  <a:lnTo>
                    <a:pt x="819" y="0"/>
                  </a:lnTo>
                  <a:close/>
                  <a:moveTo>
                    <a:pt x="796" y="0"/>
                  </a:moveTo>
                  <a:lnTo>
                    <a:pt x="778" y="0"/>
                  </a:lnTo>
                  <a:lnTo>
                    <a:pt x="778" y="5"/>
                  </a:lnTo>
                  <a:lnTo>
                    <a:pt x="796" y="5"/>
                  </a:lnTo>
                  <a:lnTo>
                    <a:pt x="796" y="0"/>
                  </a:lnTo>
                  <a:close/>
                  <a:moveTo>
                    <a:pt x="773" y="0"/>
                  </a:moveTo>
                  <a:lnTo>
                    <a:pt x="755" y="0"/>
                  </a:lnTo>
                  <a:lnTo>
                    <a:pt x="755" y="5"/>
                  </a:lnTo>
                  <a:lnTo>
                    <a:pt x="773" y="5"/>
                  </a:lnTo>
                  <a:lnTo>
                    <a:pt x="773" y="0"/>
                  </a:lnTo>
                  <a:close/>
                  <a:moveTo>
                    <a:pt x="750" y="0"/>
                  </a:moveTo>
                  <a:lnTo>
                    <a:pt x="732" y="0"/>
                  </a:lnTo>
                  <a:lnTo>
                    <a:pt x="732" y="5"/>
                  </a:lnTo>
                  <a:lnTo>
                    <a:pt x="750" y="5"/>
                  </a:lnTo>
                  <a:lnTo>
                    <a:pt x="750" y="0"/>
                  </a:lnTo>
                  <a:close/>
                  <a:moveTo>
                    <a:pt x="727" y="0"/>
                  </a:moveTo>
                  <a:lnTo>
                    <a:pt x="709" y="0"/>
                  </a:lnTo>
                  <a:lnTo>
                    <a:pt x="709" y="5"/>
                  </a:lnTo>
                  <a:lnTo>
                    <a:pt x="727" y="5"/>
                  </a:lnTo>
                  <a:lnTo>
                    <a:pt x="727" y="0"/>
                  </a:lnTo>
                  <a:close/>
                  <a:moveTo>
                    <a:pt x="704" y="0"/>
                  </a:moveTo>
                  <a:lnTo>
                    <a:pt x="686" y="0"/>
                  </a:lnTo>
                  <a:lnTo>
                    <a:pt x="686" y="5"/>
                  </a:lnTo>
                  <a:lnTo>
                    <a:pt x="704" y="5"/>
                  </a:lnTo>
                  <a:lnTo>
                    <a:pt x="704" y="0"/>
                  </a:lnTo>
                  <a:close/>
                  <a:moveTo>
                    <a:pt x="681" y="0"/>
                  </a:moveTo>
                  <a:lnTo>
                    <a:pt x="663" y="0"/>
                  </a:lnTo>
                  <a:lnTo>
                    <a:pt x="663" y="5"/>
                  </a:lnTo>
                  <a:lnTo>
                    <a:pt x="681" y="5"/>
                  </a:lnTo>
                  <a:lnTo>
                    <a:pt x="681" y="0"/>
                  </a:lnTo>
                  <a:close/>
                  <a:moveTo>
                    <a:pt x="658" y="0"/>
                  </a:moveTo>
                  <a:lnTo>
                    <a:pt x="640" y="0"/>
                  </a:lnTo>
                  <a:lnTo>
                    <a:pt x="640" y="5"/>
                  </a:lnTo>
                  <a:lnTo>
                    <a:pt x="658" y="5"/>
                  </a:lnTo>
                  <a:lnTo>
                    <a:pt x="658" y="0"/>
                  </a:lnTo>
                  <a:close/>
                  <a:moveTo>
                    <a:pt x="635" y="0"/>
                  </a:moveTo>
                  <a:lnTo>
                    <a:pt x="617" y="0"/>
                  </a:lnTo>
                  <a:lnTo>
                    <a:pt x="617" y="5"/>
                  </a:lnTo>
                  <a:lnTo>
                    <a:pt x="635" y="5"/>
                  </a:lnTo>
                  <a:lnTo>
                    <a:pt x="635" y="0"/>
                  </a:lnTo>
                  <a:close/>
                  <a:moveTo>
                    <a:pt x="612" y="0"/>
                  </a:moveTo>
                  <a:lnTo>
                    <a:pt x="594" y="0"/>
                  </a:lnTo>
                  <a:lnTo>
                    <a:pt x="594" y="5"/>
                  </a:lnTo>
                  <a:lnTo>
                    <a:pt x="612" y="5"/>
                  </a:lnTo>
                  <a:lnTo>
                    <a:pt x="612" y="0"/>
                  </a:lnTo>
                  <a:close/>
                  <a:moveTo>
                    <a:pt x="589" y="0"/>
                  </a:moveTo>
                  <a:lnTo>
                    <a:pt x="571" y="0"/>
                  </a:lnTo>
                  <a:lnTo>
                    <a:pt x="571" y="5"/>
                  </a:lnTo>
                  <a:lnTo>
                    <a:pt x="589" y="5"/>
                  </a:lnTo>
                  <a:lnTo>
                    <a:pt x="589" y="0"/>
                  </a:lnTo>
                  <a:close/>
                  <a:moveTo>
                    <a:pt x="566" y="0"/>
                  </a:moveTo>
                  <a:lnTo>
                    <a:pt x="548" y="0"/>
                  </a:lnTo>
                  <a:lnTo>
                    <a:pt x="548" y="5"/>
                  </a:lnTo>
                  <a:lnTo>
                    <a:pt x="566" y="5"/>
                  </a:lnTo>
                  <a:lnTo>
                    <a:pt x="566" y="0"/>
                  </a:lnTo>
                  <a:close/>
                  <a:moveTo>
                    <a:pt x="543" y="0"/>
                  </a:moveTo>
                  <a:lnTo>
                    <a:pt x="525" y="0"/>
                  </a:lnTo>
                  <a:lnTo>
                    <a:pt x="525" y="5"/>
                  </a:lnTo>
                  <a:lnTo>
                    <a:pt x="543" y="5"/>
                  </a:lnTo>
                  <a:lnTo>
                    <a:pt x="543" y="0"/>
                  </a:lnTo>
                  <a:close/>
                  <a:moveTo>
                    <a:pt x="520" y="0"/>
                  </a:moveTo>
                  <a:lnTo>
                    <a:pt x="502" y="0"/>
                  </a:lnTo>
                  <a:lnTo>
                    <a:pt x="502" y="5"/>
                  </a:lnTo>
                  <a:lnTo>
                    <a:pt x="520" y="5"/>
                  </a:lnTo>
                  <a:lnTo>
                    <a:pt x="520" y="0"/>
                  </a:lnTo>
                  <a:close/>
                  <a:moveTo>
                    <a:pt x="497" y="0"/>
                  </a:moveTo>
                  <a:lnTo>
                    <a:pt x="479" y="0"/>
                  </a:lnTo>
                  <a:lnTo>
                    <a:pt x="479" y="5"/>
                  </a:lnTo>
                  <a:lnTo>
                    <a:pt x="497" y="5"/>
                  </a:lnTo>
                  <a:lnTo>
                    <a:pt x="497" y="0"/>
                  </a:lnTo>
                  <a:close/>
                  <a:moveTo>
                    <a:pt x="474" y="0"/>
                  </a:moveTo>
                  <a:lnTo>
                    <a:pt x="456" y="0"/>
                  </a:lnTo>
                  <a:lnTo>
                    <a:pt x="456" y="5"/>
                  </a:lnTo>
                  <a:lnTo>
                    <a:pt x="474" y="5"/>
                  </a:lnTo>
                  <a:lnTo>
                    <a:pt x="474" y="0"/>
                  </a:lnTo>
                  <a:close/>
                  <a:moveTo>
                    <a:pt x="451" y="0"/>
                  </a:moveTo>
                  <a:lnTo>
                    <a:pt x="433" y="0"/>
                  </a:lnTo>
                  <a:lnTo>
                    <a:pt x="433" y="5"/>
                  </a:lnTo>
                  <a:lnTo>
                    <a:pt x="451" y="5"/>
                  </a:lnTo>
                  <a:lnTo>
                    <a:pt x="451" y="0"/>
                  </a:lnTo>
                  <a:close/>
                  <a:moveTo>
                    <a:pt x="428" y="0"/>
                  </a:moveTo>
                  <a:lnTo>
                    <a:pt x="410" y="0"/>
                  </a:lnTo>
                  <a:lnTo>
                    <a:pt x="410" y="5"/>
                  </a:lnTo>
                  <a:lnTo>
                    <a:pt x="428" y="5"/>
                  </a:lnTo>
                  <a:lnTo>
                    <a:pt x="428" y="0"/>
                  </a:lnTo>
                  <a:close/>
                  <a:moveTo>
                    <a:pt x="405" y="0"/>
                  </a:moveTo>
                  <a:lnTo>
                    <a:pt x="387" y="0"/>
                  </a:lnTo>
                  <a:lnTo>
                    <a:pt x="387" y="5"/>
                  </a:lnTo>
                  <a:lnTo>
                    <a:pt x="405" y="5"/>
                  </a:lnTo>
                  <a:lnTo>
                    <a:pt x="405" y="0"/>
                  </a:lnTo>
                  <a:close/>
                  <a:moveTo>
                    <a:pt x="382" y="0"/>
                  </a:moveTo>
                  <a:lnTo>
                    <a:pt x="364" y="0"/>
                  </a:lnTo>
                  <a:lnTo>
                    <a:pt x="364" y="5"/>
                  </a:lnTo>
                  <a:lnTo>
                    <a:pt x="382" y="5"/>
                  </a:lnTo>
                  <a:lnTo>
                    <a:pt x="382" y="0"/>
                  </a:lnTo>
                  <a:close/>
                  <a:moveTo>
                    <a:pt x="359" y="0"/>
                  </a:moveTo>
                  <a:lnTo>
                    <a:pt x="341" y="0"/>
                  </a:lnTo>
                  <a:lnTo>
                    <a:pt x="341" y="5"/>
                  </a:lnTo>
                  <a:lnTo>
                    <a:pt x="359" y="5"/>
                  </a:lnTo>
                  <a:lnTo>
                    <a:pt x="359" y="0"/>
                  </a:lnTo>
                  <a:close/>
                  <a:moveTo>
                    <a:pt x="336" y="0"/>
                  </a:moveTo>
                  <a:lnTo>
                    <a:pt x="318" y="0"/>
                  </a:lnTo>
                  <a:lnTo>
                    <a:pt x="318" y="5"/>
                  </a:lnTo>
                  <a:lnTo>
                    <a:pt x="336" y="5"/>
                  </a:lnTo>
                  <a:lnTo>
                    <a:pt x="336" y="0"/>
                  </a:lnTo>
                  <a:close/>
                  <a:moveTo>
                    <a:pt x="313" y="0"/>
                  </a:moveTo>
                  <a:lnTo>
                    <a:pt x="295" y="0"/>
                  </a:lnTo>
                  <a:lnTo>
                    <a:pt x="295" y="5"/>
                  </a:lnTo>
                  <a:lnTo>
                    <a:pt x="313" y="5"/>
                  </a:lnTo>
                  <a:lnTo>
                    <a:pt x="313" y="0"/>
                  </a:lnTo>
                  <a:close/>
                  <a:moveTo>
                    <a:pt x="290" y="0"/>
                  </a:moveTo>
                  <a:lnTo>
                    <a:pt x="272" y="0"/>
                  </a:lnTo>
                  <a:lnTo>
                    <a:pt x="272" y="5"/>
                  </a:lnTo>
                  <a:lnTo>
                    <a:pt x="290" y="5"/>
                  </a:lnTo>
                  <a:lnTo>
                    <a:pt x="290" y="0"/>
                  </a:lnTo>
                  <a:close/>
                  <a:moveTo>
                    <a:pt x="267" y="0"/>
                  </a:moveTo>
                  <a:lnTo>
                    <a:pt x="249" y="0"/>
                  </a:lnTo>
                  <a:lnTo>
                    <a:pt x="249" y="5"/>
                  </a:lnTo>
                  <a:lnTo>
                    <a:pt x="267" y="5"/>
                  </a:lnTo>
                  <a:lnTo>
                    <a:pt x="267" y="0"/>
                  </a:lnTo>
                  <a:close/>
                  <a:moveTo>
                    <a:pt x="244" y="0"/>
                  </a:moveTo>
                  <a:lnTo>
                    <a:pt x="226" y="0"/>
                  </a:lnTo>
                  <a:lnTo>
                    <a:pt x="226" y="5"/>
                  </a:lnTo>
                  <a:lnTo>
                    <a:pt x="244" y="5"/>
                  </a:lnTo>
                  <a:lnTo>
                    <a:pt x="244" y="0"/>
                  </a:lnTo>
                  <a:close/>
                  <a:moveTo>
                    <a:pt x="221" y="0"/>
                  </a:moveTo>
                  <a:lnTo>
                    <a:pt x="203" y="0"/>
                  </a:lnTo>
                  <a:lnTo>
                    <a:pt x="203" y="5"/>
                  </a:lnTo>
                  <a:lnTo>
                    <a:pt x="221" y="5"/>
                  </a:lnTo>
                  <a:lnTo>
                    <a:pt x="221" y="0"/>
                  </a:lnTo>
                  <a:close/>
                  <a:moveTo>
                    <a:pt x="198" y="0"/>
                  </a:moveTo>
                  <a:lnTo>
                    <a:pt x="180" y="0"/>
                  </a:lnTo>
                  <a:lnTo>
                    <a:pt x="180" y="5"/>
                  </a:lnTo>
                  <a:lnTo>
                    <a:pt x="198" y="5"/>
                  </a:lnTo>
                  <a:lnTo>
                    <a:pt x="198" y="0"/>
                  </a:lnTo>
                  <a:close/>
                  <a:moveTo>
                    <a:pt x="175" y="0"/>
                  </a:moveTo>
                  <a:lnTo>
                    <a:pt x="157" y="0"/>
                  </a:lnTo>
                  <a:lnTo>
                    <a:pt x="157" y="5"/>
                  </a:lnTo>
                  <a:lnTo>
                    <a:pt x="175" y="5"/>
                  </a:lnTo>
                  <a:lnTo>
                    <a:pt x="175" y="0"/>
                  </a:lnTo>
                  <a:close/>
                  <a:moveTo>
                    <a:pt x="152" y="0"/>
                  </a:moveTo>
                  <a:lnTo>
                    <a:pt x="134" y="0"/>
                  </a:lnTo>
                  <a:lnTo>
                    <a:pt x="134" y="5"/>
                  </a:lnTo>
                  <a:lnTo>
                    <a:pt x="152" y="5"/>
                  </a:lnTo>
                  <a:lnTo>
                    <a:pt x="152" y="0"/>
                  </a:lnTo>
                  <a:close/>
                  <a:moveTo>
                    <a:pt x="128" y="0"/>
                  </a:moveTo>
                  <a:lnTo>
                    <a:pt x="111" y="0"/>
                  </a:lnTo>
                  <a:lnTo>
                    <a:pt x="111" y="5"/>
                  </a:lnTo>
                  <a:lnTo>
                    <a:pt x="128" y="5"/>
                  </a:lnTo>
                  <a:lnTo>
                    <a:pt x="128" y="0"/>
                  </a:lnTo>
                  <a:close/>
                  <a:moveTo>
                    <a:pt x="105" y="0"/>
                  </a:moveTo>
                  <a:lnTo>
                    <a:pt x="88" y="0"/>
                  </a:lnTo>
                  <a:lnTo>
                    <a:pt x="88" y="5"/>
                  </a:lnTo>
                  <a:lnTo>
                    <a:pt x="105" y="5"/>
                  </a:lnTo>
                  <a:lnTo>
                    <a:pt x="105" y="0"/>
                  </a:lnTo>
                  <a:close/>
                  <a:moveTo>
                    <a:pt x="82" y="0"/>
                  </a:moveTo>
                  <a:lnTo>
                    <a:pt x="65" y="0"/>
                  </a:lnTo>
                  <a:lnTo>
                    <a:pt x="65" y="5"/>
                  </a:lnTo>
                  <a:lnTo>
                    <a:pt x="82" y="5"/>
                  </a:lnTo>
                  <a:lnTo>
                    <a:pt x="82" y="0"/>
                  </a:lnTo>
                  <a:close/>
                  <a:moveTo>
                    <a:pt x="59" y="0"/>
                  </a:moveTo>
                  <a:lnTo>
                    <a:pt x="42" y="0"/>
                  </a:lnTo>
                  <a:lnTo>
                    <a:pt x="42" y="5"/>
                  </a:lnTo>
                  <a:lnTo>
                    <a:pt x="59" y="5"/>
                  </a:lnTo>
                  <a:lnTo>
                    <a:pt x="59" y="0"/>
                  </a:lnTo>
                  <a:close/>
                  <a:moveTo>
                    <a:pt x="36" y="0"/>
                  </a:moveTo>
                  <a:lnTo>
                    <a:pt x="19" y="0"/>
                  </a:lnTo>
                  <a:lnTo>
                    <a:pt x="19" y="5"/>
                  </a:lnTo>
                  <a:lnTo>
                    <a:pt x="36" y="5"/>
                  </a:lnTo>
                  <a:lnTo>
                    <a:pt x="36" y="0"/>
                  </a:lnTo>
                  <a:close/>
                  <a:moveTo>
                    <a:pt x="13" y="0"/>
                  </a:moveTo>
                  <a:lnTo>
                    <a:pt x="0" y="0"/>
                  </a:lnTo>
                  <a:lnTo>
                    <a:pt x="0" y="5"/>
                  </a:lnTo>
                  <a:lnTo>
                    <a:pt x="13" y="5"/>
                  </a:lnTo>
                  <a:lnTo>
                    <a:pt x="13" y="0"/>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AT" dirty="0"/>
            </a:p>
          </p:txBody>
        </p:sp>
        <p:sp>
          <p:nvSpPr>
            <p:cNvPr id="83" name="Freeform 79"/>
            <p:cNvSpPr>
              <a:spLocks noEditPoints="1"/>
            </p:cNvSpPr>
            <p:nvPr/>
          </p:nvSpPr>
          <p:spPr bwMode="auto">
            <a:xfrm>
              <a:off x="5542" y="2526"/>
              <a:ext cx="12" cy="1025"/>
            </a:xfrm>
            <a:custGeom>
              <a:avLst/>
              <a:gdLst>
                <a:gd name="T0" fmla="*/ 12 w 12"/>
                <a:gd name="T1" fmla="*/ 0 h 1025"/>
                <a:gd name="T2" fmla="*/ 12 w 12"/>
                <a:gd name="T3" fmla="*/ 37 h 1025"/>
                <a:gd name="T4" fmla="*/ 6 w 12"/>
                <a:gd name="T5" fmla="*/ 58 h 1025"/>
                <a:gd name="T6" fmla="*/ 6 w 12"/>
                <a:gd name="T7" fmla="*/ 63 h 1025"/>
                <a:gd name="T8" fmla="*/ 6 w 12"/>
                <a:gd name="T9" fmla="*/ 63 h 1025"/>
                <a:gd name="T10" fmla="*/ 12 w 12"/>
                <a:gd name="T11" fmla="*/ 84 h 1025"/>
                <a:gd name="T12" fmla="*/ 11 w 12"/>
                <a:gd name="T13" fmla="*/ 121 h 1025"/>
                <a:gd name="T14" fmla="*/ 6 w 12"/>
                <a:gd name="T15" fmla="*/ 142 h 1025"/>
                <a:gd name="T16" fmla="*/ 5 w 12"/>
                <a:gd name="T17" fmla="*/ 147 h 1025"/>
                <a:gd name="T18" fmla="*/ 5 w 12"/>
                <a:gd name="T19" fmla="*/ 147 h 1025"/>
                <a:gd name="T20" fmla="*/ 11 w 12"/>
                <a:gd name="T21" fmla="*/ 168 h 1025"/>
                <a:gd name="T22" fmla="*/ 11 w 12"/>
                <a:gd name="T23" fmla="*/ 205 h 1025"/>
                <a:gd name="T24" fmla="*/ 5 w 12"/>
                <a:gd name="T25" fmla="*/ 226 h 1025"/>
                <a:gd name="T26" fmla="*/ 5 w 12"/>
                <a:gd name="T27" fmla="*/ 231 h 1025"/>
                <a:gd name="T28" fmla="*/ 5 w 12"/>
                <a:gd name="T29" fmla="*/ 231 h 1025"/>
                <a:gd name="T30" fmla="*/ 11 w 12"/>
                <a:gd name="T31" fmla="*/ 252 h 1025"/>
                <a:gd name="T32" fmla="*/ 10 w 12"/>
                <a:gd name="T33" fmla="*/ 289 h 1025"/>
                <a:gd name="T34" fmla="*/ 4 w 12"/>
                <a:gd name="T35" fmla="*/ 310 h 1025"/>
                <a:gd name="T36" fmla="*/ 4 w 12"/>
                <a:gd name="T37" fmla="*/ 315 h 1025"/>
                <a:gd name="T38" fmla="*/ 4 w 12"/>
                <a:gd name="T39" fmla="*/ 315 h 1025"/>
                <a:gd name="T40" fmla="*/ 10 w 12"/>
                <a:gd name="T41" fmla="*/ 336 h 1025"/>
                <a:gd name="T42" fmla="*/ 10 w 12"/>
                <a:gd name="T43" fmla="*/ 373 h 1025"/>
                <a:gd name="T44" fmla="*/ 4 w 12"/>
                <a:gd name="T45" fmla="*/ 394 h 1025"/>
                <a:gd name="T46" fmla="*/ 4 w 12"/>
                <a:gd name="T47" fmla="*/ 399 h 1025"/>
                <a:gd name="T48" fmla="*/ 4 w 12"/>
                <a:gd name="T49" fmla="*/ 399 h 1025"/>
                <a:gd name="T50" fmla="*/ 10 w 12"/>
                <a:gd name="T51" fmla="*/ 421 h 1025"/>
                <a:gd name="T52" fmla="*/ 9 w 12"/>
                <a:gd name="T53" fmla="*/ 457 h 1025"/>
                <a:gd name="T54" fmla="*/ 3 w 12"/>
                <a:gd name="T55" fmla="*/ 478 h 1025"/>
                <a:gd name="T56" fmla="*/ 3 w 12"/>
                <a:gd name="T57" fmla="*/ 484 h 1025"/>
                <a:gd name="T58" fmla="*/ 3 w 12"/>
                <a:gd name="T59" fmla="*/ 484 h 1025"/>
                <a:gd name="T60" fmla="*/ 9 w 12"/>
                <a:gd name="T61" fmla="*/ 505 h 1025"/>
                <a:gd name="T62" fmla="*/ 9 w 12"/>
                <a:gd name="T63" fmla="*/ 542 h 1025"/>
                <a:gd name="T64" fmla="*/ 3 w 12"/>
                <a:gd name="T65" fmla="*/ 562 h 1025"/>
                <a:gd name="T66" fmla="*/ 3 w 12"/>
                <a:gd name="T67" fmla="*/ 568 h 1025"/>
                <a:gd name="T68" fmla="*/ 3 w 12"/>
                <a:gd name="T69" fmla="*/ 568 h 1025"/>
                <a:gd name="T70" fmla="*/ 8 w 12"/>
                <a:gd name="T71" fmla="*/ 589 h 1025"/>
                <a:gd name="T72" fmla="*/ 8 w 12"/>
                <a:gd name="T73" fmla="*/ 626 h 1025"/>
                <a:gd name="T74" fmla="*/ 2 w 12"/>
                <a:gd name="T75" fmla="*/ 647 h 1025"/>
                <a:gd name="T76" fmla="*/ 2 w 12"/>
                <a:gd name="T77" fmla="*/ 652 h 1025"/>
                <a:gd name="T78" fmla="*/ 2 w 12"/>
                <a:gd name="T79" fmla="*/ 652 h 1025"/>
                <a:gd name="T80" fmla="*/ 8 w 12"/>
                <a:gd name="T81" fmla="*/ 673 h 1025"/>
                <a:gd name="T82" fmla="*/ 8 w 12"/>
                <a:gd name="T83" fmla="*/ 710 h 1025"/>
                <a:gd name="T84" fmla="*/ 2 w 12"/>
                <a:gd name="T85" fmla="*/ 731 h 1025"/>
                <a:gd name="T86" fmla="*/ 2 w 12"/>
                <a:gd name="T87" fmla="*/ 736 h 1025"/>
                <a:gd name="T88" fmla="*/ 2 w 12"/>
                <a:gd name="T89" fmla="*/ 736 h 1025"/>
                <a:gd name="T90" fmla="*/ 7 w 12"/>
                <a:gd name="T91" fmla="*/ 757 h 1025"/>
                <a:gd name="T92" fmla="*/ 7 w 12"/>
                <a:gd name="T93" fmla="*/ 794 h 1025"/>
                <a:gd name="T94" fmla="*/ 1 w 12"/>
                <a:gd name="T95" fmla="*/ 815 h 1025"/>
                <a:gd name="T96" fmla="*/ 1 w 12"/>
                <a:gd name="T97" fmla="*/ 820 h 1025"/>
                <a:gd name="T98" fmla="*/ 1 w 12"/>
                <a:gd name="T99" fmla="*/ 820 h 1025"/>
                <a:gd name="T100" fmla="*/ 7 w 12"/>
                <a:gd name="T101" fmla="*/ 841 h 1025"/>
                <a:gd name="T102" fmla="*/ 7 w 12"/>
                <a:gd name="T103" fmla="*/ 878 h 1025"/>
                <a:gd name="T104" fmla="*/ 1 w 12"/>
                <a:gd name="T105" fmla="*/ 899 h 1025"/>
                <a:gd name="T106" fmla="*/ 1 w 12"/>
                <a:gd name="T107" fmla="*/ 904 h 1025"/>
                <a:gd name="T108" fmla="*/ 1 w 12"/>
                <a:gd name="T109" fmla="*/ 904 h 1025"/>
                <a:gd name="T110" fmla="*/ 6 w 12"/>
                <a:gd name="T111" fmla="*/ 925 h 1025"/>
                <a:gd name="T112" fmla="*/ 6 w 12"/>
                <a:gd name="T113" fmla="*/ 962 h 1025"/>
                <a:gd name="T114" fmla="*/ 0 w 12"/>
                <a:gd name="T115" fmla="*/ 983 h 1025"/>
                <a:gd name="T116" fmla="*/ 0 w 12"/>
                <a:gd name="T117" fmla="*/ 988 h 1025"/>
                <a:gd name="T118" fmla="*/ 0 w 12"/>
                <a:gd name="T119" fmla="*/ 988 h 1025"/>
                <a:gd name="T120" fmla="*/ 6 w 12"/>
                <a:gd name="T121" fmla="*/ 1009 h 10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 h="1025">
                  <a:moveTo>
                    <a:pt x="6" y="0"/>
                  </a:moveTo>
                  <a:lnTo>
                    <a:pt x="6" y="16"/>
                  </a:lnTo>
                  <a:lnTo>
                    <a:pt x="12" y="16"/>
                  </a:lnTo>
                  <a:lnTo>
                    <a:pt x="12" y="0"/>
                  </a:lnTo>
                  <a:lnTo>
                    <a:pt x="6" y="0"/>
                  </a:lnTo>
                  <a:close/>
                  <a:moveTo>
                    <a:pt x="6" y="21"/>
                  </a:moveTo>
                  <a:lnTo>
                    <a:pt x="6" y="37"/>
                  </a:lnTo>
                  <a:lnTo>
                    <a:pt x="12" y="37"/>
                  </a:lnTo>
                  <a:lnTo>
                    <a:pt x="12" y="21"/>
                  </a:lnTo>
                  <a:lnTo>
                    <a:pt x="6" y="21"/>
                  </a:lnTo>
                  <a:close/>
                  <a:moveTo>
                    <a:pt x="6" y="42"/>
                  </a:moveTo>
                  <a:lnTo>
                    <a:pt x="6" y="58"/>
                  </a:lnTo>
                  <a:lnTo>
                    <a:pt x="12" y="58"/>
                  </a:lnTo>
                  <a:lnTo>
                    <a:pt x="12" y="42"/>
                  </a:lnTo>
                  <a:lnTo>
                    <a:pt x="6" y="42"/>
                  </a:lnTo>
                  <a:close/>
                  <a:moveTo>
                    <a:pt x="6" y="63"/>
                  </a:moveTo>
                  <a:lnTo>
                    <a:pt x="6" y="79"/>
                  </a:lnTo>
                  <a:lnTo>
                    <a:pt x="12" y="79"/>
                  </a:lnTo>
                  <a:lnTo>
                    <a:pt x="12" y="63"/>
                  </a:lnTo>
                  <a:lnTo>
                    <a:pt x="6" y="63"/>
                  </a:lnTo>
                  <a:close/>
                  <a:moveTo>
                    <a:pt x="6" y="84"/>
                  </a:moveTo>
                  <a:lnTo>
                    <a:pt x="6" y="100"/>
                  </a:lnTo>
                  <a:lnTo>
                    <a:pt x="12" y="100"/>
                  </a:lnTo>
                  <a:lnTo>
                    <a:pt x="12" y="84"/>
                  </a:lnTo>
                  <a:lnTo>
                    <a:pt x="6" y="84"/>
                  </a:lnTo>
                  <a:close/>
                  <a:moveTo>
                    <a:pt x="6" y="105"/>
                  </a:moveTo>
                  <a:lnTo>
                    <a:pt x="6" y="121"/>
                  </a:lnTo>
                  <a:lnTo>
                    <a:pt x="11" y="121"/>
                  </a:lnTo>
                  <a:lnTo>
                    <a:pt x="12" y="105"/>
                  </a:lnTo>
                  <a:lnTo>
                    <a:pt x="6" y="105"/>
                  </a:lnTo>
                  <a:close/>
                  <a:moveTo>
                    <a:pt x="6" y="126"/>
                  </a:moveTo>
                  <a:lnTo>
                    <a:pt x="6" y="142"/>
                  </a:lnTo>
                  <a:lnTo>
                    <a:pt x="11" y="142"/>
                  </a:lnTo>
                  <a:lnTo>
                    <a:pt x="11" y="126"/>
                  </a:lnTo>
                  <a:lnTo>
                    <a:pt x="6" y="126"/>
                  </a:lnTo>
                  <a:close/>
                  <a:moveTo>
                    <a:pt x="5" y="147"/>
                  </a:moveTo>
                  <a:lnTo>
                    <a:pt x="5" y="163"/>
                  </a:lnTo>
                  <a:lnTo>
                    <a:pt x="11" y="163"/>
                  </a:lnTo>
                  <a:lnTo>
                    <a:pt x="11" y="147"/>
                  </a:lnTo>
                  <a:lnTo>
                    <a:pt x="5" y="147"/>
                  </a:lnTo>
                  <a:close/>
                  <a:moveTo>
                    <a:pt x="5" y="168"/>
                  </a:moveTo>
                  <a:lnTo>
                    <a:pt x="5" y="184"/>
                  </a:lnTo>
                  <a:lnTo>
                    <a:pt x="11" y="184"/>
                  </a:lnTo>
                  <a:lnTo>
                    <a:pt x="11" y="168"/>
                  </a:lnTo>
                  <a:lnTo>
                    <a:pt x="5" y="168"/>
                  </a:lnTo>
                  <a:close/>
                  <a:moveTo>
                    <a:pt x="5" y="189"/>
                  </a:moveTo>
                  <a:lnTo>
                    <a:pt x="5" y="205"/>
                  </a:lnTo>
                  <a:lnTo>
                    <a:pt x="11" y="205"/>
                  </a:lnTo>
                  <a:lnTo>
                    <a:pt x="11" y="189"/>
                  </a:lnTo>
                  <a:lnTo>
                    <a:pt x="5" y="189"/>
                  </a:lnTo>
                  <a:close/>
                  <a:moveTo>
                    <a:pt x="5" y="210"/>
                  </a:moveTo>
                  <a:lnTo>
                    <a:pt x="5" y="226"/>
                  </a:lnTo>
                  <a:lnTo>
                    <a:pt x="11" y="226"/>
                  </a:lnTo>
                  <a:lnTo>
                    <a:pt x="11" y="210"/>
                  </a:lnTo>
                  <a:lnTo>
                    <a:pt x="5" y="210"/>
                  </a:lnTo>
                  <a:close/>
                  <a:moveTo>
                    <a:pt x="5" y="231"/>
                  </a:moveTo>
                  <a:lnTo>
                    <a:pt x="5" y="247"/>
                  </a:lnTo>
                  <a:lnTo>
                    <a:pt x="11" y="247"/>
                  </a:lnTo>
                  <a:lnTo>
                    <a:pt x="11" y="231"/>
                  </a:lnTo>
                  <a:lnTo>
                    <a:pt x="5" y="231"/>
                  </a:lnTo>
                  <a:close/>
                  <a:moveTo>
                    <a:pt x="5" y="252"/>
                  </a:moveTo>
                  <a:lnTo>
                    <a:pt x="5" y="268"/>
                  </a:lnTo>
                  <a:lnTo>
                    <a:pt x="11" y="268"/>
                  </a:lnTo>
                  <a:lnTo>
                    <a:pt x="11" y="252"/>
                  </a:lnTo>
                  <a:lnTo>
                    <a:pt x="5" y="252"/>
                  </a:lnTo>
                  <a:close/>
                  <a:moveTo>
                    <a:pt x="5" y="273"/>
                  </a:moveTo>
                  <a:lnTo>
                    <a:pt x="5" y="289"/>
                  </a:lnTo>
                  <a:lnTo>
                    <a:pt x="10" y="289"/>
                  </a:lnTo>
                  <a:lnTo>
                    <a:pt x="10" y="273"/>
                  </a:lnTo>
                  <a:lnTo>
                    <a:pt x="5" y="273"/>
                  </a:lnTo>
                  <a:close/>
                  <a:moveTo>
                    <a:pt x="5" y="294"/>
                  </a:moveTo>
                  <a:lnTo>
                    <a:pt x="4" y="310"/>
                  </a:lnTo>
                  <a:lnTo>
                    <a:pt x="10" y="310"/>
                  </a:lnTo>
                  <a:lnTo>
                    <a:pt x="10" y="294"/>
                  </a:lnTo>
                  <a:lnTo>
                    <a:pt x="5" y="294"/>
                  </a:lnTo>
                  <a:close/>
                  <a:moveTo>
                    <a:pt x="4" y="315"/>
                  </a:moveTo>
                  <a:lnTo>
                    <a:pt x="4" y="331"/>
                  </a:lnTo>
                  <a:lnTo>
                    <a:pt x="10" y="331"/>
                  </a:lnTo>
                  <a:lnTo>
                    <a:pt x="10" y="315"/>
                  </a:lnTo>
                  <a:lnTo>
                    <a:pt x="4" y="315"/>
                  </a:lnTo>
                  <a:close/>
                  <a:moveTo>
                    <a:pt x="4" y="336"/>
                  </a:moveTo>
                  <a:lnTo>
                    <a:pt x="4" y="352"/>
                  </a:lnTo>
                  <a:lnTo>
                    <a:pt x="10" y="352"/>
                  </a:lnTo>
                  <a:lnTo>
                    <a:pt x="10" y="336"/>
                  </a:lnTo>
                  <a:lnTo>
                    <a:pt x="4" y="336"/>
                  </a:lnTo>
                  <a:close/>
                  <a:moveTo>
                    <a:pt x="4" y="357"/>
                  </a:moveTo>
                  <a:lnTo>
                    <a:pt x="4" y="373"/>
                  </a:lnTo>
                  <a:lnTo>
                    <a:pt x="10" y="373"/>
                  </a:lnTo>
                  <a:lnTo>
                    <a:pt x="10" y="357"/>
                  </a:lnTo>
                  <a:lnTo>
                    <a:pt x="4" y="357"/>
                  </a:lnTo>
                  <a:close/>
                  <a:moveTo>
                    <a:pt x="4" y="378"/>
                  </a:moveTo>
                  <a:lnTo>
                    <a:pt x="4" y="394"/>
                  </a:lnTo>
                  <a:lnTo>
                    <a:pt x="10" y="394"/>
                  </a:lnTo>
                  <a:lnTo>
                    <a:pt x="10" y="379"/>
                  </a:lnTo>
                  <a:lnTo>
                    <a:pt x="4" y="378"/>
                  </a:lnTo>
                  <a:close/>
                  <a:moveTo>
                    <a:pt x="4" y="399"/>
                  </a:moveTo>
                  <a:lnTo>
                    <a:pt x="4" y="415"/>
                  </a:lnTo>
                  <a:lnTo>
                    <a:pt x="10" y="415"/>
                  </a:lnTo>
                  <a:lnTo>
                    <a:pt x="10" y="400"/>
                  </a:lnTo>
                  <a:lnTo>
                    <a:pt x="4" y="399"/>
                  </a:lnTo>
                  <a:close/>
                  <a:moveTo>
                    <a:pt x="4" y="421"/>
                  </a:moveTo>
                  <a:lnTo>
                    <a:pt x="4" y="436"/>
                  </a:lnTo>
                  <a:lnTo>
                    <a:pt x="9" y="436"/>
                  </a:lnTo>
                  <a:lnTo>
                    <a:pt x="10" y="421"/>
                  </a:lnTo>
                  <a:lnTo>
                    <a:pt x="4" y="421"/>
                  </a:lnTo>
                  <a:close/>
                  <a:moveTo>
                    <a:pt x="4" y="442"/>
                  </a:moveTo>
                  <a:lnTo>
                    <a:pt x="4" y="457"/>
                  </a:lnTo>
                  <a:lnTo>
                    <a:pt x="9" y="457"/>
                  </a:lnTo>
                  <a:lnTo>
                    <a:pt x="9" y="442"/>
                  </a:lnTo>
                  <a:lnTo>
                    <a:pt x="4" y="442"/>
                  </a:lnTo>
                  <a:close/>
                  <a:moveTo>
                    <a:pt x="4" y="463"/>
                  </a:moveTo>
                  <a:lnTo>
                    <a:pt x="3" y="478"/>
                  </a:lnTo>
                  <a:lnTo>
                    <a:pt x="9" y="478"/>
                  </a:lnTo>
                  <a:lnTo>
                    <a:pt x="9" y="463"/>
                  </a:lnTo>
                  <a:lnTo>
                    <a:pt x="4" y="463"/>
                  </a:lnTo>
                  <a:close/>
                  <a:moveTo>
                    <a:pt x="3" y="484"/>
                  </a:moveTo>
                  <a:lnTo>
                    <a:pt x="3" y="499"/>
                  </a:lnTo>
                  <a:lnTo>
                    <a:pt x="9" y="499"/>
                  </a:lnTo>
                  <a:lnTo>
                    <a:pt x="9" y="484"/>
                  </a:lnTo>
                  <a:lnTo>
                    <a:pt x="3" y="484"/>
                  </a:lnTo>
                  <a:close/>
                  <a:moveTo>
                    <a:pt x="3" y="505"/>
                  </a:moveTo>
                  <a:lnTo>
                    <a:pt x="3" y="520"/>
                  </a:lnTo>
                  <a:lnTo>
                    <a:pt x="9" y="520"/>
                  </a:lnTo>
                  <a:lnTo>
                    <a:pt x="9" y="505"/>
                  </a:lnTo>
                  <a:lnTo>
                    <a:pt x="3" y="505"/>
                  </a:lnTo>
                  <a:close/>
                  <a:moveTo>
                    <a:pt x="3" y="526"/>
                  </a:moveTo>
                  <a:lnTo>
                    <a:pt x="3" y="541"/>
                  </a:lnTo>
                  <a:lnTo>
                    <a:pt x="9" y="542"/>
                  </a:lnTo>
                  <a:lnTo>
                    <a:pt x="9" y="526"/>
                  </a:lnTo>
                  <a:lnTo>
                    <a:pt x="3" y="526"/>
                  </a:lnTo>
                  <a:close/>
                  <a:moveTo>
                    <a:pt x="3" y="547"/>
                  </a:moveTo>
                  <a:lnTo>
                    <a:pt x="3" y="562"/>
                  </a:lnTo>
                  <a:lnTo>
                    <a:pt x="9" y="563"/>
                  </a:lnTo>
                  <a:lnTo>
                    <a:pt x="9" y="547"/>
                  </a:lnTo>
                  <a:lnTo>
                    <a:pt x="3" y="547"/>
                  </a:lnTo>
                  <a:close/>
                  <a:moveTo>
                    <a:pt x="3" y="568"/>
                  </a:moveTo>
                  <a:lnTo>
                    <a:pt x="3" y="583"/>
                  </a:lnTo>
                  <a:lnTo>
                    <a:pt x="8" y="584"/>
                  </a:lnTo>
                  <a:lnTo>
                    <a:pt x="9" y="568"/>
                  </a:lnTo>
                  <a:lnTo>
                    <a:pt x="3" y="568"/>
                  </a:lnTo>
                  <a:close/>
                  <a:moveTo>
                    <a:pt x="3" y="589"/>
                  </a:moveTo>
                  <a:lnTo>
                    <a:pt x="3" y="605"/>
                  </a:lnTo>
                  <a:lnTo>
                    <a:pt x="8" y="605"/>
                  </a:lnTo>
                  <a:lnTo>
                    <a:pt x="8" y="589"/>
                  </a:lnTo>
                  <a:lnTo>
                    <a:pt x="3" y="589"/>
                  </a:lnTo>
                  <a:close/>
                  <a:moveTo>
                    <a:pt x="3" y="610"/>
                  </a:moveTo>
                  <a:lnTo>
                    <a:pt x="2" y="626"/>
                  </a:lnTo>
                  <a:lnTo>
                    <a:pt x="8" y="626"/>
                  </a:lnTo>
                  <a:lnTo>
                    <a:pt x="8" y="610"/>
                  </a:lnTo>
                  <a:lnTo>
                    <a:pt x="3" y="610"/>
                  </a:lnTo>
                  <a:close/>
                  <a:moveTo>
                    <a:pt x="2" y="631"/>
                  </a:moveTo>
                  <a:lnTo>
                    <a:pt x="2" y="647"/>
                  </a:lnTo>
                  <a:lnTo>
                    <a:pt x="8" y="647"/>
                  </a:lnTo>
                  <a:lnTo>
                    <a:pt x="8" y="631"/>
                  </a:lnTo>
                  <a:lnTo>
                    <a:pt x="2" y="631"/>
                  </a:lnTo>
                  <a:close/>
                  <a:moveTo>
                    <a:pt x="2" y="652"/>
                  </a:moveTo>
                  <a:lnTo>
                    <a:pt x="2" y="668"/>
                  </a:lnTo>
                  <a:lnTo>
                    <a:pt x="8" y="668"/>
                  </a:lnTo>
                  <a:lnTo>
                    <a:pt x="8" y="652"/>
                  </a:lnTo>
                  <a:lnTo>
                    <a:pt x="2" y="652"/>
                  </a:lnTo>
                  <a:close/>
                  <a:moveTo>
                    <a:pt x="2" y="673"/>
                  </a:moveTo>
                  <a:lnTo>
                    <a:pt x="2" y="689"/>
                  </a:lnTo>
                  <a:lnTo>
                    <a:pt x="8" y="689"/>
                  </a:lnTo>
                  <a:lnTo>
                    <a:pt x="8" y="673"/>
                  </a:lnTo>
                  <a:lnTo>
                    <a:pt x="2" y="673"/>
                  </a:lnTo>
                  <a:close/>
                  <a:moveTo>
                    <a:pt x="2" y="694"/>
                  </a:moveTo>
                  <a:lnTo>
                    <a:pt x="2" y="710"/>
                  </a:lnTo>
                  <a:lnTo>
                    <a:pt x="8" y="710"/>
                  </a:lnTo>
                  <a:lnTo>
                    <a:pt x="8" y="694"/>
                  </a:lnTo>
                  <a:lnTo>
                    <a:pt x="2" y="694"/>
                  </a:lnTo>
                  <a:close/>
                  <a:moveTo>
                    <a:pt x="2" y="715"/>
                  </a:moveTo>
                  <a:lnTo>
                    <a:pt x="2" y="731"/>
                  </a:lnTo>
                  <a:lnTo>
                    <a:pt x="8" y="731"/>
                  </a:lnTo>
                  <a:lnTo>
                    <a:pt x="8" y="715"/>
                  </a:lnTo>
                  <a:lnTo>
                    <a:pt x="2" y="715"/>
                  </a:lnTo>
                  <a:close/>
                  <a:moveTo>
                    <a:pt x="2" y="736"/>
                  </a:moveTo>
                  <a:lnTo>
                    <a:pt x="2" y="752"/>
                  </a:lnTo>
                  <a:lnTo>
                    <a:pt x="7" y="752"/>
                  </a:lnTo>
                  <a:lnTo>
                    <a:pt x="7" y="736"/>
                  </a:lnTo>
                  <a:lnTo>
                    <a:pt x="2" y="736"/>
                  </a:lnTo>
                  <a:close/>
                  <a:moveTo>
                    <a:pt x="2" y="757"/>
                  </a:moveTo>
                  <a:lnTo>
                    <a:pt x="2" y="773"/>
                  </a:lnTo>
                  <a:lnTo>
                    <a:pt x="7" y="773"/>
                  </a:lnTo>
                  <a:lnTo>
                    <a:pt x="7" y="757"/>
                  </a:lnTo>
                  <a:lnTo>
                    <a:pt x="2" y="757"/>
                  </a:lnTo>
                  <a:close/>
                  <a:moveTo>
                    <a:pt x="1" y="778"/>
                  </a:moveTo>
                  <a:lnTo>
                    <a:pt x="1" y="794"/>
                  </a:lnTo>
                  <a:lnTo>
                    <a:pt x="7" y="794"/>
                  </a:lnTo>
                  <a:lnTo>
                    <a:pt x="7" y="778"/>
                  </a:lnTo>
                  <a:lnTo>
                    <a:pt x="1" y="778"/>
                  </a:lnTo>
                  <a:close/>
                  <a:moveTo>
                    <a:pt x="1" y="799"/>
                  </a:moveTo>
                  <a:lnTo>
                    <a:pt x="1" y="815"/>
                  </a:lnTo>
                  <a:lnTo>
                    <a:pt x="7" y="815"/>
                  </a:lnTo>
                  <a:lnTo>
                    <a:pt x="7" y="799"/>
                  </a:lnTo>
                  <a:lnTo>
                    <a:pt x="1" y="799"/>
                  </a:lnTo>
                  <a:close/>
                  <a:moveTo>
                    <a:pt x="1" y="820"/>
                  </a:moveTo>
                  <a:lnTo>
                    <a:pt x="1" y="836"/>
                  </a:lnTo>
                  <a:lnTo>
                    <a:pt x="7" y="836"/>
                  </a:lnTo>
                  <a:lnTo>
                    <a:pt x="7" y="820"/>
                  </a:lnTo>
                  <a:lnTo>
                    <a:pt x="1" y="820"/>
                  </a:lnTo>
                  <a:close/>
                  <a:moveTo>
                    <a:pt x="1" y="841"/>
                  </a:moveTo>
                  <a:lnTo>
                    <a:pt x="1" y="857"/>
                  </a:lnTo>
                  <a:lnTo>
                    <a:pt x="7" y="857"/>
                  </a:lnTo>
                  <a:lnTo>
                    <a:pt x="7" y="841"/>
                  </a:lnTo>
                  <a:lnTo>
                    <a:pt x="1" y="841"/>
                  </a:lnTo>
                  <a:close/>
                  <a:moveTo>
                    <a:pt x="1" y="862"/>
                  </a:moveTo>
                  <a:lnTo>
                    <a:pt x="1" y="878"/>
                  </a:lnTo>
                  <a:lnTo>
                    <a:pt x="7" y="878"/>
                  </a:lnTo>
                  <a:lnTo>
                    <a:pt x="7" y="862"/>
                  </a:lnTo>
                  <a:lnTo>
                    <a:pt x="1" y="862"/>
                  </a:lnTo>
                  <a:close/>
                  <a:moveTo>
                    <a:pt x="1" y="883"/>
                  </a:moveTo>
                  <a:lnTo>
                    <a:pt x="1" y="899"/>
                  </a:lnTo>
                  <a:lnTo>
                    <a:pt x="6" y="899"/>
                  </a:lnTo>
                  <a:lnTo>
                    <a:pt x="7" y="883"/>
                  </a:lnTo>
                  <a:lnTo>
                    <a:pt x="1" y="883"/>
                  </a:lnTo>
                  <a:close/>
                  <a:moveTo>
                    <a:pt x="1" y="904"/>
                  </a:moveTo>
                  <a:lnTo>
                    <a:pt x="1" y="920"/>
                  </a:lnTo>
                  <a:lnTo>
                    <a:pt x="6" y="920"/>
                  </a:lnTo>
                  <a:lnTo>
                    <a:pt x="6" y="904"/>
                  </a:lnTo>
                  <a:lnTo>
                    <a:pt x="1" y="904"/>
                  </a:lnTo>
                  <a:close/>
                  <a:moveTo>
                    <a:pt x="1" y="925"/>
                  </a:moveTo>
                  <a:lnTo>
                    <a:pt x="0" y="941"/>
                  </a:lnTo>
                  <a:lnTo>
                    <a:pt x="6" y="941"/>
                  </a:lnTo>
                  <a:lnTo>
                    <a:pt x="6" y="925"/>
                  </a:lnTo>
                  <a:lnTo>
                    <a:pt x="1" y="925"/>
                  </a:lnTo>
                  <a:close/>
                  <a:moveTo>
                    <a:pt x="0" y="946"/>
                  </a:moveTo>
                  <a:lnTo>
                    <a:pt x="0" y="962"/>
                  </a:lnTo>
                  <a:lnTo>
                    <a:pt x="6" y="962"/>
                  </a:lnTo>
                  <a:lnTo>
                    <a:pt x="6" y="946"/>
                  </a:lnTo>
                  <a:lnTo>
                    <a:pt x="0" y="946"/>
                  </a:lnTo>
                  <a:close/>
                  <a:moveTo>
                    <a:pt x="0" y="967"/>
                  </a:moveTo>
                  <a:lnTo>
                    <a:pt x="0" y="983"/>
                  </a:lnTo>
                  <a:lnTo>
                    <a:pt x="6" y="983"/>
                  </a:lnTo>
                  <a:lnTo>
                    <a:pt x="6" y="967"/>
                  </a:lnTo>
                  <a:lnTo>
                    <a:pt x="0" y="967"/>
                  </a:lnTo>
                  <a:close/>
                  <a:moveTo>
                    <a:pt x="0" y="988"/>
                  </a:moveTo>
                  <a:lnTo>
                    <a:pt x="0" y="1004"/>
                  </a:lnTo>
                  <a:lnTo>
                    <a:pt x="6" y="1004"/>
                  </a:lnTo>
                  <a:lnTo>
                    <a:pt x="6" y="988"/>
                  </a:lnTo>
                  <a:lnTo>
                    <a:pt x="0" y="988"/>
                  </a:lnTo>
                  <a:close/>
                  <a:moveTo>
                    <a:pt x="0" y="1009"/>
                  </a:moveTo>
                  <a:lnTo>
                    <a:pt x="0" y="1025"/>
                  </a:lnTo>
                  <a:lnTo>
                    <a:pt x="6" y="1025"/>
                  </a:lnTo>
                  <a:lnTo>
                    <a:pt x="6" y="1009"/>
                  </a:lnTo>
                  <a:lnTo>
                    <a:pt x="0" y="1009"/>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AT" dirty="0"/>
            </a:p>
          </p:txBody>
        </p:sp>
        <p:sp>
          <p:nvSpPr>
            <p:cNvPr id="84" name="Freeform 80"/>
            <p:cNvSpPr>
              <a:spLocks noEditPoints="1"/>
            </p:cNvSpPr>
            <p:nvPr/>
          </p:nvSpPr>
          <p:spPr bwMode="auto">
            <a:xfrm>
              <a:off x="6639" y="1615"/>
              <a:ext cx="26" cy="1930"/>
            </a:xfrm>
            <a:custGeom>
              <a:avLst/>
              <a:gdLst>
                <a:gd name="T0" fmla="*/ 26 w 26"/>
                <a:gd name="T1" fmla="*/ 37 h 1930"/>
                <a:gd name="T2" fmla="*/ 20 w 26"/>
                <a:gd name="T3" fmla="*/ 63 h 1930"/>
                <a:gd name="T4" fmla="*/ 25 w 26"/>
                <a:gd name="T5" fmla="*/ 84 h 1930"/>
                <a:gd name="T6" fmla="*/ 19 w 26"/>
                <a:gd name="T7" fmla="*/ 142 h 1930"/>
                <a:gd name="T8" fmla="*/ 19 w 26"/>
                <a:gd name="T9" fmla="*/ 147 h 1930"/>
                <a:gd name="T10" fmla="*/ 24 w 26"/>
                <a:gd name="T11" fmla="*/ 205 h 1930"/>
                <a:gd name="T12" fmla="*/ 18 w 26"/>
                <a:gd name="T13" fmla="*/ 232 h 1930"/>
                <a:gd name="T14" fmla="*/ 23 w 26"/>
                <a:gd name="T15" fmla="*/ 253 h 1930"/>
                <a:gd name="T16" fmla="*/ 17 w 26"/>
                <a:gd name="T17" fmla="*/ 310 h 1930"/>
                <a:gd name="T18" fmla="*/ 17 w 26"/>
                <a:gd name="T19" fmla="*/ 316 h 1930"/>
                <a:gd name="T20" fmla="*/ 22 w 26"/>
                <a:gd name="T21" fmla="*/ 374 h 1930"/>
                <a:gd name="T22" fmla="*/ 16 w 26"/>
                <a:gd name="T23" fmla="*/ 400 h 1930"/>
                <a:gd name="T24" fmla="*/ 22 w 26"/>
                <a:gd name="T25" fmla="*/ 421 h 1930"/>
                <a:gd name="T26" fmla="*/ 15 w 26"/>
                <a:gd name="T27" fmla="*/ 479 h 1930"/>
                <a:gd name="T28" fmla="*/ 15 w 26"/>
                <a:gd name="T29" fmla="*/ 484 h 1930"/>
                <a:gd name="T30" fmla="*/ 21 w 26"/>
                <a:gd name="T31" fmla="*/ 542 h 1930"/>
                <a:gd name="T32" fmla="*/ 14 w 26"/>
                <a:gd name="T33" fmla="*/ 568 h 1930"/>
                <a:gd name="T34" fmla="*/ 20 w 26"/>
                <a:gd name="T35" fmla="*/ 589 h 1930"/>
                <a:gd name="T36" fmla="*/ 14 w 26"/>
                <a:gd name="T37" fmla="*/ 647 h 1930"/>
                <a:gd name="T38" fmla="*/ 14 w 26"/>
                <a:gd name="T39" fmla="*/ 652 h 1930"/>
                <a:gd name="T40" fmla="*/ 19 w 26"/>
                <a:gd name="T41" fmla="*/ 710 h 1930"/>
                <a:gd name="T42" fmla="*/ 13 w 26"/>
                <a:gd name="T43" fmla="*/ 736 h 1930"/>
                <a:gd name="T44" fmla="*/ 18 w 26"/>
                <a:gd name="T45" fmla="*/ 757 h 1930"/>
                <a:gd name="T46" fmla="*/ 12 w 26"/>
                <a:gd name="T47" fmla="*/ 815 h 1930"/>
                <a:gd name="T48" fmla="*/ 12 w 26"/>
                <a:gd name="T49" fmla="*/ 820 h 1930"/>
                <a:gd name="T50" fmla="*/ 17 w 26"/>
                <a:gd name="T51" fmla="*/ 878 h 1930"/>
                <a:gd name="T52" fmla="*/ 11 w 26"/>
                <a:gd name="T53" fmla="*/ 905 h 1930"/>
                <a:gd name="T54" fmla="*/ 16 w 26"/>
                <a:gd name="T55" fmla="*/ 926 h 1930"/>
                <a:gd name="T56" fmla="*/ 10 w 26"/>
                <a:gd name="T57" fmla="*/ 983 h 1930"/>
                <a:gd name="T58" fmla="*/ 10 w 26"/>
                <a:gd name="T59" fmla="*/ 989 h 1930"/>
                <a:gd name="T60" fmla="*/ 15 w 26"/>
                <a:gd name="T61" fmla="*/ 1047 h 1930"/>
                <a:gd name="T62" fmla="*/ 9 w 26"/>
                <a:gd name="T63" fmla="*/ 1073 h 1930"/>
                <a:gd name="T64" fmla="*/ 15 w 26"/>
                <a:gd name="T65" fmla="*/ 1094 h 1930"/>
                <a:gd name="T66" fmla="*/ 8 w 26"/>
                <a:gd name="T67" fmla="*/ 1152 h 1930"/>
                <a:gd name="T68" fmla="*/ 8 w 26"/>
                <a:gd name="T69" fmla="*/ 1157 h 1930"/>
                <a:gd name="T70" fmla="*/ 13 w 26"/>
                <a:gd name="T71" fmla="*/ 1215 h 1930"/>
                <a:gd name="T72" fmla="*/ 7 w 26"/>
                <a:gd name="T73" fmla="*/ 1241 h 1930"/>
                <a:gd name="T74" fmla="*/ 13 w 26"/>
                <a:gd name="T75" fmla="*/ 1262 h 1930"/>
                <a:gd name="T76" fmla="*/ 6 w 26"/>
                <a:gd name="T77" fmla="*/ 1320 h 1930"/>
                <a:gd name="T78" fmla="*/ 6 w 26"/>
                <a:gd name="T79" fmla="*/ 1325 h 1930"/>
                <a:gd name="T80" fmla="*/ 12 w 26"/>
                <a:gd name="T81" fmla="*/ 1383 h 1930"/>
                <a:gd name="T82" fmla="*/ 6 w 26"/>
                <a:gd name="T83" fmla="*/ 1409 h 1930"/>
                <a:gd name="T84" fmla="*/ 11 w 26"/>
                <a:gd name="T85" fmla="*/ 1430 h 1930"/>
                <a:gd name="T86" fmla="*/ 5 w 26"/>
                <a:gd name="T87" fmla="*/ 1488 h 1930"/>
                <a:gd name="T88" fmla="*/ 5 w 26"/>
                <a:gd name="T89" fmla="*/ 1493 h 1930"/>
                <a:gd name="T90" fmla="*/ 10 w 26"/>
                <a:gd name="T91" fmla="*/ 1551 h 1930"/>
                <a:gd name="T92" fmla="*/ 4 w 26"/>
                <a:gd name="T93" fmla="*/ 1577 h 1930"/>
                <a:gd name="T94" fmla="*/ 9 w 26"/>
                <a:gd name="T95" fmla="*/ 1599 h 1930"/>
                <a:gd name="T96" fmla="*/ 3 w 26"/>
                <a:gd name="T97" fmla="*/ 1656 h 1930"/>
                <a:gd name="T98" fmla="*/ 3 w 26"/>
                <a:gd name="T99" fmla="*/ 1662 h 1930"/>
                <a:gd name="T100" fmla="*/ 8 w 26"/>
                <a:gd name="T101" fmla="*/ 1719 h 1930"/>
                <a:gd name="T102" fmla="*/ 2 w 26"/>
                <a:gd name="T103" fmla="*/ 1746 h 1930"/>
                <a:gd name="T104" fmla="*/ 8 w 26"/>
                <a:gd name="T105" fmla="*/ 1767 h 1930"/>
                <a:gd name="T106" fmla="*/ 1 w 26"/>
                <a:gd name="T107" fmla="*/ 1825 h 1930"/>
                <a:gd name="T108" fmla="*/ 1 w 26"/>
                <a:gd name="T109" fmla="*/ 1830 h 1930"/>
                <a:gd name="T110" fmla="*/ 6 w 26"/>
                <a:gd name="T111" fmla="*/ 1888 h 1930"/>
                <a:gd name="T112" fmla="*/ 0 w 26"/>
                <a:gd name="T113" fmla="*/ 1914 h 19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6" h="1930">
                  <a:moveTo>
                    <a:pt x="20" y="0"/>
                  </a:moveTo>
                  <a:lnTo>
                    <a:pt x="20" y="16"/>
                  </a:lnTo>
                  <a:lnTo>
                    <a:pt x="26" y="16"/>
                  </a:lnTo>
                  <a:lnTo>
                    <a:pt x="26" y="0"/>
                  </a:lnTo>
                  <a:lnTo>
                    <a:pt x="20" y="0"/>
                  </a:lnTo>
                  <a:close/>
                  <a:moveTo>
                    <a:pt x="20" y="21"/>
                  </a:moveTo>
                  <a:lnTo>
                    <a:pt x="20" y="37"/>
                  </a:lnTo>
                  <a:lnTo>
                    <a:pt x="26" y="37"/>
                  </a:lnTo>
                  <a:lnTo>
                    <a:pt x="26" y="21"/>
                  </a:lnTo>
                  <a:lnTo>
                    <a:pt x="20" y="21"/>
                  </a:lnTo>
                  <a:close/>
                  <a:moveTo>
                    <a:pt x="20" y="42"/>
                  </a:moveTo>
                  <a:lnTo>
                    <a:pt x="20" y="58"/>
                  </a:lnTo>
                  <a:lnTo>
                    <a:pt x="26" y="58"/>
                  </a:lnTo>
                  <a:lnTo>
                    <a:pt x="26" y="42"/>
                  </a:lnTo>
                  <a:lnTo>
                    <a:pt x="20" y="42"/>
                  </a:lnTo>
                  <a:close/>
                  <a:moveTo>
                    <a:pt x="20" y="63"/>
                  </a:moveTo>
                  <a:lnTo>
                    <a:pt x="20" y="79"/>
                  </a:lnTo>
                  <a:lnTo>
                    <a:pt x="25" y="79"/>
                  </a:lnTo>
                  <a:lnTo>
                    <a:pt x="26" y="63"/>
                  </a:lnTo>
                  <a:lnTo>
                    <a:pt x="20" y="63"/>
                  </a:lnTo>
                  <a:close/>
                  <a:moveTo>
                    <a:pt x="20" y="84"/>
                  </a:moveTo>
                  <a:lnTo>
                    <a:pt x="19" y="100"/>
                  </a:lnTo>
                  <a:lnTo>
                    <a:pt x="25" y="100"/>
                  </a:lnTo>
                  <a:lnTo>
                    <a:pt x="25" y="84"/>
                  </a:lnTo>
                  <a:lnTo>
                    <a:pt x="20" y="84"/>
                  </a:lnTo>
                  <a:close/>
                  <a:moveTo>
                    <a:pt x="19" y="105"/>
                  </a:moveTo>
                  <a:lnTo>
                    <a:pt x="19" y="121"/>
                  </a:lnTo>
                  <a:lnTo>
                    <a:pt x="25" y="121"/>
                  </a:lnTo>
                  <a:lnTo>
                    <a:pt x="25" y="105"/>
                  </a:lnTo>
                  <a:lnTo>
                    <a:pt x="19" y="105"/>
                  </a:lnTo>
                  <a:close/>
                  <a:moveTo>
                    <a:pt x="19" y="126"/>
                  </a:moveTo>
                  <a:lnTo>
                    <a:pt x="19" y="142"/>
                  </a:lnTo>
                  <a:lnTo>
                    <a:pt x="25" y="142"/>
                  </a:lnTo>
                  <a:lnTo>
                    <a:pt x="25" y="126"/>
                  </a:lnTo>
                  <a:lnTo>
                    <a:pt x="19" y="126"/>
                  </a:lnTo>
                  <a:close/>
                  <a:moveTo>
                    <a:pt x="19" y="147"/>
                  </a:moveTo>
                  <a:lnTo>
                    <a:pt x="19" y="163"/>
                  </a:lnTo>
                  <a:lnTo>
                    <a:pt x="24" y="163"/>
                  </a:lnTo>
                  <a:lnTo>
                    <a:pt x="25" y="148"/>
                  </a:lnTo>
                  <a:lnTo>
                    <a:pt x="19" y="147"/>
                  </a:lnTo>
                  <a:close/>
                  <a:moveTo>
                    <a:pt x="19" y="168"/>
                  </a:moveTo>
                  <a:lnTo>
                    <a:pt x="19" y="184"/>
                  </a:lnTo>
                  <a:lnTo>
                    <a:pt x="24" y="184"/>
                  </a:lnTo>
                  <a:lnTo>
                    <a:pt x="24" y="169"/>
                  </a:lnTo>
                  <a:lnTo>
                    <a:pt x="19" y="168"/>
                  </a:lnTo>
                  <a:close/>
                  <a:moveTo>
                    <a:pt x="18" y="189"/>
                  </a:moveTo>
                  <a:lnTo>
                    <a:pt x="18" y="205"/>
                  </a:lnTo>
                  <a:lnTo>
                    <a:pt x="24" y="205"/>
                  </a:lnTo>
                  <a:lnTo>
                    <a:pt x="24" y="190"/>
                  </a:lnTo>
                  <a:lnTo>
                    <a:pt x="18" y="189"/>
                  </a:lnTo>
                  <a:close/>
                  <a:moveTo>
                    <a:pt x="18" y="211"/>
                  </a:moveTo>
                  <a:lnTo>
                    <a:pt x="18" y="226"/>
                  </a:lnTo>
                  <a:lnTo>
                    <a:pt x="24" y="226"/>
                  </a:lnTo>
                  <a:lnTo>
                    <a:pt x="24" y="211"/>
                  </a:lnTo>
                  <a:lnTo>
                    <a:pt x="18" y="211"/>
                  </a:lnTo>
                  <a:close/>
                  <a:moveTo>
                    <a:pt x="18" y="232"/>
                  </a:moveTo>
                  <a:lnTo>
                    <a:pt x="18" y="247"/>
                  </a:lnTo>
                  <a:lnTo>
                    <a:pt x="24" y="247"/>
                  </a:lnTo>
                  <a:lnTo>
                    <a:pt x="24" y="232"/>
                  </a:lnTo>
                  <a:lnTo>
                    <a:pt x="18" y="232"/>
                  </a:lnTo>
                  <a:close/>
                  <a:moveTo>
                    <a:pt x="18" y="253"/>
                  </a:moveTo>
                  <a:lnTo>
                    <a:pt x="18" y="268"/>
                  </a:lnTo>
                  <a:lnTo>
                    <a:pt x="23" y="268"/>
                  </a:lnTo>
                  <a:lnTo>
                    <a:pt x="23" y="253"/>
                  </a:lnTo>
                  <a:lnTo>
                    <a:pt x="18" y="253"/>
                  </a:lnTo>
                  <a:close/>
                  <a:moveTo>
                    <a:pt x="18" y="274"/>
                  </a:moveTo>
                  <a:lnTo>
                    <a:pt x="17" y="289"/>
                  </a:lnTo>
                  <a:lnTo>
                    <a:pt x="23" y="289"/>
                  </a:lnTo>
                  <a:lnTo>
                    <a:pt x="23" y="274"/>
                  </a:lnTo>
                  <a:lnTo>
                    <a:pt x="18" y="274"/>
                  </a:lnTo>
                  <a:close/>
                  <a:moveTo>
                    <a:pt x="17" y="295"/>
                  </a:moveTo>
                  <a:lnTo>
                    <a:pt x="17" y="310"/>
                  </a:lnTo>
                  <a:lnTo>
                    <a:pt x="23" y="310"/>
                  </a:lnTo>
                  <a:lnTo>
                    <a:pt x="23" y="295"/>
                  </a:lnTo>
                  <a:lnTo>
                    <a:pt x="17" y="295"/>
                  </a:lnTo>
                  <a:close/>
                  <a:moveTo>
                    <a:pt x="17" y="316"/>
                  </a:moveTo>
                  <a:lnTo>
                    <a:pt x="17" y="331"/>
                  </a:lnTo>
                  <a:lnTo>
                    <a:pt x="23" y="332"/>
                  </a:lnTo>
                  <a:lnTo>
                    <a:pt x="23" y="316"/>
                  </a:lnTo>
                  <a:lnTo>
                    <a:pt x="17" y="316"/>
                  </a:lnTo>
                  <a:close/>
                  <a:moveTo>
                    <a:pt x="17" y="337"/>
                  </a:moveTo>
                  <a:lnTo>
                    <a:pt x="17" y="352"/>
                  </a:lnTo>
                  <a:lnTo>
                    <a:pt x="22" y="353"/>
                  </a:lnTo>
                  <a:lnTo>
                    <a:pt x="23" y="337"/>
                  </a:lnTo>
                  <a:lnTo>
                    <a:pt x="17" y="337"/>
                  </a:lnTo>
                  <a:close/>
                  <a:moveTo>
                    <a:pt x="17" y="358"/>
                  </a:moveTo>
                  <a:lnTo>
                    <a:pt x="16" y="374"/>
                  </a:lnTo>
                  <a:lnTo>
                    <a:pt x="22" y="374"/>
                  </a:lnTo>
                  <a:lnTo>
                    <a:pt x="22" y="358"/>
                  </a:lnTo>
                  <a:lnTo>
                    <a:pt x="17" y="358"/>
                  </a:lnTo>
                  <a:close/>
                  <a:moveTo>
                    <a:pt x="16" y="379"/>
                  </a:moveTo>
                  <a:lnTo>
                    <a:pt x="16" y="395"/>
                  </a:lnTo>
                  <a:lnTo>
                    <a:pt x="22" y="395"/>
                  </a:lnTo>
                  <a:lnTo>
                    <a:pt x="22" y="379"/>
                  </a:lnTo>
                  <a:lnTo>
                    <a:pt x="16" y="379"/>
                  </a:lnTo>
                  <a:close/>
                  <a:moveTo>
                    <a:pt x="16" y="400"/>
                  </a:moveTo>
                  <a:lnTo>
                    <a:pt x="16" y="416"/>
                  </a:lnTo>
                  <a:lnTo>
                    <a:pt x="22" y="416"/>
                  </a:lnTo>
                  <a:lnTo>
                    <a:pt x="22" y="400"/>
                  </a:lnTo>
                  <a:lnTo>
                    <a:pt x="16" y="400"/>
                  </a:lnTo>
                  <a:close/>
                  <a:moveTo>
                    <a:pt x="16" y="421"/>
                  </a:moveTo>
                  <a:lnTo>
                    <a:pt x="16" y="437"/>
                  </a:lnTo>
                  <a:lnTo>
                    <a:pt x="22" y="437"/>
                  </a:lnTo>
                  <a:lnTo>
                    <a:pt x="22" y="421"/>
                  </a:lnTo>
                  <a:lnTo>
                    <a:pt x="16" y="421"/>
                  </a:lnTo>
                  <a:close/>
                  <a:moveTo>
                    <a:pt x="16" y="442"/>
                  </a:moveTo>
                  <a:lnTo>
                    <a:pt x="16" y="458"/>
                  </a:lnTo>
                  <a:lnTo>
                    <a:pt x="21" y="458"/>
                  </a:lnTo>
                  <a:lnTo>
                    <a:pt x="22" y="442"/>
                  </a:lnTo>
                  <a:lnTo>
                    <a:pt x="16" y="442"/>
                  </a:lnTo>
                  <a:close/>
                  <a:moveTo>
                    <a:pt x="16" y="463"/>
                  </a:moveTo>
                  <a:lnTo>
                    <a:pt x="15" y="479"/>
                  </a:lnTo>
                  <a:lnTo>
                    <a:pt x="21" y="479"/>
                  </a:lnTo>
                  <a:lnTo>
                    <a:pt x="21" y="463"/>
                  </a:lnTo>
                  <a:lnTo>
                    <a:pt x="16" y="463"/>
                  </a:lnTo>
                  <a:close/>
                  <a:moveTo>
                    <a:pt x="15" y="484"/>
                  </a:moveTo>
                  <a:lnTo>
                    <a:pt x="15" y="500"/>
                  </a:lnTo>
                  <a:lnTo>
                    <a:pt x="21" y="500"/>
                  </a:lnTo>
                  <a:lnTo>
                    <a:pt x="21" y="484"/>
                  </a:lnTo>
                  <a:lnTo>
                    <a:pt x="15" y="484"/>
                  </a:lnTo>
                  <a:close/>
                  <a:moveTo>
                    <a:pt x="15" y="505"/>
                  </a:moveTo>
                  <a:lnTo>
                    <a:pt x="15" y="521"/>
                  </a:lnTo>
                  <a:lnTo>
                    <a:pt x="21" y="521"/>
                  </a:lnTo>
                  <a:lnTo>
                    <a:pt x="21" y="505"/>
                  </a:lnTo>
                  <a:lnTo>
                    <a:pt x="15" y="505"/>
                  </a:lnTo>
                  <a:close/>
                  <a:moveTo>
                    <a:pt x="15" y="526"/>
                  </a:moveTo>
                  <a:lnTo>
                    <a:pt x="15" y="542"/>
                  </a:lnTo>
                  <a:lnTo>
                    <a:pt x="21" y="542"/>
                  </a:lnTo>
                  <a:lnTo>
                    <a:pt x="21" y="526"/>
                  </a:lnTo>
                  <a:lnTo>
                    <a:pt x="15" y="526"/>
                  </a:lnTo>
                  <a:close/>
                  <a:moveTo>
                    <a:pt x="15" y="547"/>
                  </a:moveTo>
                  <a:lnTo>
                    <a:pt x="14" y="563"/>
                  </a:lnTo>
                  <a:lnTo>
                    <a:pt x="20" y="563"/>
                  </a:lnTo>
                  <a:lnTo>
                    <a:pt x="20" y="547"/>
                  </a:lnTo>
                  <a:lnTo>
                    <a:pt x="15" y="547"/>
                  </a:lnTo>
                  <a:close/>
                  <a:moveTo>
                    <a:pt x="14" y="568"/>
                  </a:moveTo>
                  <a:lnTo>
                    <a:pt x="14" y="584"/>
                  </a:lnTo>
                  <a:lnTo>
                    <a:pt x="20" y="584"/>
                  </a:lnTo>
                  <a:lnTo>
                    <a:pt x="20" y="568"/>
                  </a:lnTo>
                  <a:lnTo>
                    <a:pt x="14" y="568"/>
                  </a:lnTo>
                  <a:close/>
                  <a:moveTo>
                    <a:pt x="14" y="589"/>
                  </a:moveTo>
                  <a:lnTo>
                    <a:pt x="14" y="605"/>
                  </a:lnTo>
                  <a:lnTo>
                    <a:pt x="20" y="605"/>
                  </a:lnTo>
                  <a:lnTo>
                    <a:pt x="20" y="589"/>
                  </a:lnTo>
                  <a:lnTo>
                    <a:pt x="14" y="589"/>
                  </a:lnTo>
                  <a:close/>
                  <a:moveTo>
                    <a:pt x="14" y="610"/>
                  </a:moveTo>
                  <a:lnTo>
                    <a:pt x="14" y="626"/>
                  </a:lnTo>
                  <a:lnTo>
                    <a:pt x="20" y="626"/>
                  </a:lnTo>
                  <a:lnTo>
                    <a:pt x="20" y="610"/>
                  </a:lnTo>
                  <a:lnTo>
                    <a:pt x="14" y="610"/>
                  </a:lnTo>
                  <a:close/>
                  <a:moveTo>
                    <a:pt x="14" y="631"/>
                  </a:moveTo>
                  <a:lnTo>
                    <a:pt x="14" y="647"/>
                  </a:lnTo>
                  <a:lnTo>
                    <a:pt x="19" y="647"/>
                  </a:lnTo>
                  <a:lnTo>
                    <a:pt x="20" y="631"/>
                  </a:lnTo>
                  <a:lnTo>
                    <a:pt x="14" y="631"/>
                  </a:lnTo>
                  <a:close/>
                  <a:moveTo>
                    <a:pt x="14" y="652"/>
                  </a:moveTo>
                  <a:lnTo>
                    <a:pt x="13" y="668"/>
                  </a:lnTo>
                  <a:lnTo>
                    <a:pt x="19" y="668"/>
                  </a:lnTo>
                  <a:lnTo>
                    <a:pt x="19" y="652"/>
                  </a:lnTo>
                  <a:lnTo>
                    <a:pt x="14" y="652"/>
                  </a:lnTo>
                  <a:close/>
                  <a:moveTo>
                    <a:pt x="13" y="673"/>
                  </a:moveTo>
                  <a:lnTo>
                    <a:pt x="13" y="689"/>
                  </a:lnTo>
                  <a:lnTo>
                    <a:pt x="19" y="689"/>
                  </a:lnTo>
                  <a:lnTo>
                    <a:pt x="19" y="673"/>
                  </a:lnTo>
                  <a:lnTo>
                    <a:pt x="13" y="673"/>
                  </a:lnTo>
                  <a:close/>
                  <a:moveTo>
                    <a:pt x="13" y="694"/>
                  </a:moveTo>
                  <a:lnTo>
                    <a:pt x="13" y="710"/>
                  </a:lnTo>
                  <a:lnTo>
                    <a:pt x="19" y="710"/>
                  </a:lnTo>
                  <a:lnTo>
                    <a:pt x="19" y="694"/>
                  </a:lnTo>
                  <a:lnTo>
                    <a:pt x="13" y="694"/>
                  </a:lnTo>
                  <a:close/>
                  <a:moveTo>
                    <a:pt x="13" y="715"/>
                  </a:moveTo>
                  <a:lnTo>
                    <a:pt x="13" y="731"/>
                  </a:lnTo>
                  <a:lnTo>
                    <a:pt x="18" y="731"/>
                  </a:lnTo>
                  <a:lnTo>
                    <a:pt x="19" y="715"/>
                  </a:lnTo>
                  <a:lnTo>
                    <a:pt x="13" y="715"/>
                  </a:lnTo>
                  <a:close/>
                  <a:moveTo>
                    <a:pt x="13" y="736"/>
                  </a:moveTo>
                  <a:lnTo>
                    <a:pt x="13" y="752"/>
                  </a:lnTo>
                  <a:lnTo>
                    <a:pt x="18" y="752"/>
                  </a:lnTo>
                  <a:lnTo>
                    <a:pt x="18" y="736"/>
                  </a:lnTo>
                  <a:lnTo>
                    <a:pt x="13" y="736"/>
                  </a:lnTo>
                  <a:close/>
                  <a:moveTo>
                    <a:pt x="12" y="757"/>
                  </a:moveTo>
                  <a:lnTo>
                    <a:pt x="12" y="773"/>
                  </a:lnTo>
                  <a:lnTo>
                    <a:pt x="18" y="773"/>
                  </a:lnTo>
                  <a:lnTo>
                    <a:pt x="18" y="757"/>
                  </a:lnTo>
                  <a:lnTo>
                    <a:pt x="12" y="757"/>
                  </a:lnTo>
                  <a:close/>
                  <a:moveTo>
                    <a:pt x="12" y="778"/>
                  </a:moveTo>
                  <a:lnTo>
                    <a:pt x="12" y="794"/>
                  </a:lnTo>
                  <a:lnTo>
                    <a:pt x="18" y="794"/>
                  </a:lnTo>
                  <a:lnTo>
                    <a:pt x="18" y="778"/>
                  </a:lnTo>
                  <a:lnTo>
                    <a:pt x="12" y="778"/>
                  </a:lnTo>
                  <a:close/>
                  <a:moveTo>
                    <a:pt x="12" y="799"/>
                  </a:moveTo>
                  <a:lnTo>
                    <a:pt x="12" y="815"/>
                  </a:lnTo>
                  <a:lnTo>
                    <a:pt x="18" y="815"/>
                  </a:lnTo>
                  <a:lnTo>
                    <a:pt x="18" y="799"/>
                  </a:lnTo>
                  <a:lnTo>
                    <a:pt x="12" y="799"/>
                  </a:lnTo>
                  <a:close/>
                  <a:moveTo>
                    <a:pt x="12" y="820"/>
                  </a:moveTo>
                  <a:lnTo>
                    <a:pt x="12" y="836"/>
                  </a:lnTo>
                  <a:lnTo>
                    <a:pt x="17" y="836"/>
                  </a:lnTo>
                  <a:lnTo>
                    <a:pt x="18" y="820"/>
                  </a:lnTo>
                  <a:lnTo>
                    <a:pt x="12" y="820"/>
                  </a:lnTo>
                  <a:close/>
                  <a:moveTo>
                    <a:pt x="12" y="841"/>
                  </a:moveTo>
                  <a:lnTo>
                    <a:pt x="11" y="857"/>
                  </a:lnTo>
                  <a:lnTo>
                    <a:pt x="17" y="857"/>
                  </a:lnTo>
                  <a:lnTo>
                    <a:pt x="17" y="841"/>
                  </a:lnTo>
                  <a:lnTo>
                    <a:pt x="12" y="841"/>
                  </a:lnTo>
                  <a:close/>
                  <a:moveTo>
                    <a:pt x="11" y="862"/>
                  </a:moveTo>
                  <a:lnTo>
                    <a:pt x="11" y="878"/>
                  </a:lnTo>
                  <a:lnTo>
                    <a:pt x="17" y="878"/>
                  </a:lnTo>
                  <a:lnTo>
                    <a:pt x="17" y="862"/>
                  </a:lnTo>
                  <a:lnTo>
                    <a:pt x="11" y="862"/>
                  </a:lnTo>
                  <a:close/>
                  <a:moveTo>
                    <a:pt x="11" y="884"/>
                  </a:moveTo>
                  <a:lnTo>
                    <a:pt x="11" y="899"/>
                  </a:lnTo>
                  <a:lnTo>
                    <a:pt x="17" y="899"/>
                  </a:lnTo>
                  <a:lnTo>
                    <a:pt x="17" y="884"/>
                  </a:lnTo>
                  <a:lnTo>
                    <a:pt x="11" y="884"/>
                  </a:lnTo>
                  <a:close/>
                  <a:moveTo>
                    <a:pt x="11" y="905"/>
                  </a:moveTo>
                  <a:lnTo>
                    <a:pt x="11" y="920"/>
                  </a:lnTo>
                  <a:lnTo>
                    <a:pt x="16" y="920"/>
                  </a:lnTo>
                  <a:lnTo>
                    <a:pt x="17" y="905"/>
                  </a:lnTo>
                  <a:lnTo>
                    <a:pt x="11" y="905"/>
                  </a:lnTo>
                  <a:close/>
                  <a:moveTo>
                    <a:pt x="11" y="926"/>
                  </a:moveTo>
                  <a:lnTo>
                    <a:pt x="11" y="941"/>
                  </a:lnTo>
                  <a:lnTo>
                    <a:pt x="16" y="941"/>
                  </a:lnTo>
                  <a:lnTo>
                    <a:pt x="16" y="926"/>
                  </a:lnTo>
                  <a:lnTo>
                    <a:pt x="11" y="926"/>
                  </a:lnTo>
                  <a:close/>
                  <a:moveTo>
                    <a:pt x="10" y="947"/>
                  </a:moveTo>
                  <a:lnTo>
                    <a:pt x="10" y="962"/>
                  </a:lnTo>
                  <a:lnTo>
                    <a:pt x="16" y="962"/>
                  </a:lnTo>
                  <a:lnTo>
                    <a:pt x="16" y="947"/>
                  </a:lnTo>
                  <a:lnTo>
                    <a:pt x="10" y="947"/>
                  </a:lnTo>
                  <a:close/>
                  <a:moveTo>
                    <a:pt x="10" y="968"/>
                  </a:moveTo>
                  <a:lnTo>
                    <a:pt x="10" y="983"/>
                  </a:lnTo>
                  <a:lnTo>
                    <a:pt x="16" y="983"/>
                  </a:lnTo>
                  <a:lnTo>
                    <a:pt x="16" y="968"/>
                  </a:lnTo>
                  <a:lnTo>
                    <a:pt x="10" y="968"/>
                  </a:lnTo>
                  <a:close/>
                  <a:moveTo>
                    <a:pt x="10" y="989"/>
                  </a:moveTo>
                  <a:lnTo>
                    <a:pt x="10" y="1004"/>
                  </a:lnTo>
                  <a:lnTo>
                    <a:pt x="16" y="1004"/>
                  </a:lnTo>
                  <a:lnTo>
                    <a:pt x="16" y="989"/>
                  </a:lnTo>
                  <a:lnTo>
                    <a:pt x="10" y="989"/>
                  </a:lnTo>
                  <a:close/>
                  <a:moveTo>
                    <a:pt x="10" y="1010"/>
                  </a:moveTo>
                  <a:lnTo>
                    <a:pt x="10" y="1025"/>
                  </a:lnTo>
                  <a:lnTo>
                    <a:pt x="15" y="1025"/>
                  </a:lnTo>
                  <a:lnTo>
                    <a:pt x="16" y="1010"/>
                  </a:lnTo>
                  <a:lnTo>
                    <a:pt x="10" y="1010"/>
                  </a:lnTo>
                  <a:close/>
                  <a:moveTo>
                    <a:pt x="10" y="1031"/>
                  </a:moveTo>
                  <a:lnTo>
                    <a:pt x="9" y="1047"/>
                  </a:lnTo>
                  <a:lnTo>
                    <a:pt x="15" y="1047"/>
                  </a:lnTo>
                  <a:lnTo>
                    <a:pt x="15" y="1031"/>
                  </a:lnTo>
                  <a:lnTo>
                    <a:pt x="10" y="1031"/>
                  </a:lnTo>
                  <a:close/>
                  <a:moveTo>
                    <a:pt x="9" y="1052"/>
                  </a:moveTo>
                  <a:lnTo>
                    <a:pt x="9" y="1068"/>
                  </a:lnTo>
                  <a:lnTo>
                    <a:pt x="15" y="1068"/>
                  </a:lnTo>
                  <a:lnTo>
                    <a:pt x="15" y="1052"/>
                  </a:lnTo>
                  <a:lnTo>
                    <a:pt x="9" y="1052"/>
                  </a:lnTo>
                  <a:close/>
                  <a:moveTo>
                    <a:pt x="9" y="1073"/>
                  </a:moveTo>
                  <a:lnTo>
                    <a:pt x="9" y="1089"/>
                  </a:lnTo>
                  <a:lnTo>
                    <a:pt x="15" y="1089"/>
                  </a:lnTo>
                  <a:lnTo>
                    <a:pt x="15" y="1073"/>
                  </a:lnTo>
                  <a:lnTo>
                    <a:pt x="9" y="1073"/>
                  </a:lnTo>
                  <a:close/>
                  <a:moveTo>
                    <a:pt x="9" y="1094"/>
                  </a:moveTo>
                  <a:lnTo>
                    <a:pt x="9" y="1110"/>
                  </a:lnTo>
                  <a:lnTo>
                    <a:pt x="14" y="1110"/>
                  </a:lnTo>
                  <a:lnTo>
                    <a:pt x="15" y="1094"/>
                  </a:lnTo>
                  <a:lnTo>
                    <a:pt x="9" y="1094"/>
                  </a:lnTo>
                  <a:close/>
                  <a:moveTo>
                    <a:pt x="9" y="1115"/>
                  </a:moveTo>
                  <a:lnTo>
                    <a:pt x="8" y="1131"/>
                  </a:lnTo>
                  <a:lnTo>
                    <a:pt x="14" y="1131"/>
                  </a:lnTo>
                  <a:lnTo>
                    <a:pt x="14" y="1115"/>
                  </a:lnTo>
                  <a:lnTo>
                    <a:pt x="9" y="1115"/>
                  </a:lnTo>
                  <a:close/>
                  <a:moveTo>
                    <a:pt x="8" y="1136"/>
                  </a:moveTo>
                  <a:lnTo>
                    <a:pt x="8" y="1152"/>
                  </a:lnTo>
                  <a:lnTo>
                    <a:pt x="14" y="1152"/>
                  </a:lnTo>
                  <a:lnTo>
                    <a:pt x="14" y="1136"/>
                  </a:lnTo>
                  <a:lnTo>
                    <a:pt x="8" y="1136"/>
                  </a:lnTo>
                  <a:close/>
                  <a:moveTo>
                    <a:pt x="8" y="1157"/>
                  </a:moveTo>
                  <a:lnTo>
                    <a:pt x="8" y="1173"/>
                  </a:lnTo>
                  <a:lnTo>
                    <a:pt x="14" y="1173"/>
                  </a:lnTo>
                  <a:lnTo>
                    <a:pt x="14" y="1157"/>
                  </a:lnTo>
                  <a:lnTo>
                    <a:pt x="8" y="1157"/>
                  </a:lnTo>
                  <a:close/>
                  <a:moveTo>
                    <a:pt x="8" y="1178"/>
                  </a:moveTo>
                  <a:lnTo>
                    <a:pt x="8" y="1194"/>
                  </a:lnTo>
                  <a:lnTo>
                    <a:pt x="14" y="1194"/>
                  </a:lnTo>
                  <a:lnTo>
                    <a:pt x="14" y="1178"/>
                  </a:lnTo>
                  <a:lnTo>
                    <a:pt x="8" y="1178"/>
                  </a:lnTo>
                  <a:close/>
                  <a:moveTo>
                    <a:pt x="8" y="1199"/>
                  </a:moveTo>
                  <a:lnTo>
                    <a:pt x="8" y="1215"/>
                  </a:lnTo>
                  <a:lnTo>
                    <a:pt x="13" y="1215"/>
                  </a:lnTo>
                  <a:lnTo>
                    <a:pt x="14" y="1199"/>
                  </a:lnTo>
                  <a:lnTo>
                    <a:pt x="8" y="1199"/>
                  </a:lnTo>
                  <a:close/>
                  <a:moveTo>
                    <a:pt x="8" y="1220"/>
                  </a:moveTo>
                  <a:lnTo>
                    <a:pt x="7" y="1236"/>
                  </a:lnTo>
                  <a:lnTo>
                    <a:pt x="13" y="1236"/>
                  </a:lnTo>
                  <a:lnTo>
                    <a:pt x="13" y="1220"/>
                  </a:lnTo>
                  <a:lnTo>
                    <a:pt x="8" y="1220"/>
                  </a:lnTo>
                  <a:close/>
                  <a:moveTo>
                    <a:pt x="7" y="1241"/>
                  </a:moveTo>
                  <a:lnTo>
                    <a:pt x="7" y="1257"/>
                  </a:lnTo>
                  <a:lnTo>
                    <a:pt x="13" y="1257"/>
                  </a:lnTo>
                  <a:lnTo>
                    <a:pt x="13" y="1241"/>
                  </a:lnTo>
                  <a:lnTo>
                    <a:pt x="7" y="1241"/>
                  </a:lnTo>
                  <a:close/>
                  <a:moveTo>
                    <a:pt x="7" y="1262"/>
                  </a:moveTo>
                  <a:lnTo>
                    <a:pt x="7" y="1278"/>
                  </a:lnTo>
                  <a:lnTo>
                    <a:pt x="13" y="1278"/>
                  </a:lnTo>
                  <a:lnTo>
                    <a:pt x="13" y="1262"/>
                  </a:lnTo>
                  <a:lnTo>
                    <a:pt x="7" y="1262"/>
                  </a:lnTo>
                  <a:close/>
                  <a:moveTo>
                    <a:pt x="7" y="1283"/>
                  </a:moveTo>
                  <a:lnTo>
                    <a:pt x="7" y="1299"/>
                  </a:lnTo>
                  <a:lnTo>
                    <a:pt x="13" y="1299"/>
                  </a:lnTo>
                  <a:lnTo>
                    <a:pt x="13" y="1283"/>
                  </a:lnTo>
                  <a:lnTo>
                    <a:pt x="7" y="1283"/>
                  </a:lnTo>
                  <a:close/>
                  <a:moveTo>
                    <a:pt x="7" y="1304"/>
                  </a:moveTo>
                  <a:lnTo>
                    <a:pt x="6" y="1320"/>
                  </a:lnTo>
                  <a:lnTo>
                    <a:pt x="12" y="1320"/>
                  </a:lnTo>
                  <a:lnTo>
                    <a:pt x="12" y="1304"/>
                  </a:lnTo>
                  <a:lnTo>
                    <a:pt x="7" y="1304"/>
                  </a:lnTo>
                  <a:close/>
                  <a:moveTo>
                    <a:pt x="6" y="1325"/>
                  </a:moveTo>
                  <a:lnTo>
                    <a:pt x="6" y="1341"/>
                  </a:lnTo>
                  <a:lnTo>
                    <a:pt x="12" y="1341"/>
                  </a:lnTo>
                  <a:lnTo>
                    <a:pt x="12" y="1325"/>
                  </a:lnTo>
                  <a:lnTo>
                    <a:pt x="6" y="1325"/>
                  </a:lnTo>
                  <a:close/>
                  <a:moveTo>
                    <a:pt x="6" y="1346"/>
                  </a:moveTo>
                  <a:lnTo>
                    <a:pt x="6" y="1362"/>
                  </a:lnTo>
                  <a:lnTo>
                    <a:pt x="12" y="1362"/>
                  </a:lnTo>
                  <a:lnTo>
                    <a:pt x="12" y="1346"/>
                  </a:lnTo>
                  <a:lnTo>
                    <a:pt x="6" y="1346"/>
                  </a:lnTo>
                  <a:close/>
                  <a:moveTo>
                    <a:pt x="6" y="1367"/>
                  </a:moveTo>
                  <a:lnTo>
                    <a:pt x="6" y="1383"/>
                  </a:lnTo>
                  <a:lnTo>
                    <a:pt x="12" y="1383"/>
                  </a:lnTo>
                  <a:lnTo>
                    <a:pt x="12" y="1367"/>
                  </a:lnTo>
                  <a:lnTo>
                    <a:pt x="6" y="1367"/>
                  </a:lnTo>
                  <a:close/>
                  <a:moveTo>
                    <a:pt x="6" y="1388"/>
                  </a:moveTo>
                  <a:lnTo>
                    <a:pt x="6" y="1404"/>
                  </a:lnTo>
                  <a:lnTo>
                    <a:pt x="11" y="1404"/>
                  </a:lnTo>
                  <a:lnTo>
                    <a:pt x="12" y="1388"/>
                  </a:lnTo>
                  <a:lnTo>
                    <a:pt x="6" y="1388"/>
                  </a:lnTo>
                  <a:close/>
                  <a:moveTo>
                    <a:pt x="6" y="1409"/>
                  </a:moveTo>
                  <a:lnTo>
                    <a:pt x="5" y="1425"/>
                  </a:lnTo>
                  <a:lnTo>
                    <a:pt x="11" y="1425"/>
                  </a:lnTo>
                  <a:lnTo>
                    <a:pt x="11" y="1409"/>
                  </a:lnTo>
                  <a:lnTo>
                    <a:pt x="6" y="1409"/>
                  </a:lnTo>
                  <a:close/>
                  <a:moveTo>
                    <a:pt x="5" y="1430"/>
                  </a:moveTo>
                  <a:lnTo>
                    <a:pt x="5" y="1446"/>
                  </a:lnTo>
                  <a:lnTo>
                    <a:pt x="11" y="1446"/>
                  </a:lnTo>
                  <a:lnTo>
                    <a:pt x="11" y="1430"/>
                  </a:lnTo>
                  <a:lnTo>
                    <a:pt x="5" y="1430"/>
                  </a:lnTo>
                  <a:close/>
                  <a:moveTo>
                    <a:pt x="5" y="1451"/>
                  </a:moveTo>
                  <a:lnTo>
                    <a:pt x="5" y="1467"/>
                  </a:lnTo>
                  <a:lnTo>
                    <a:pt x="11" y="1467"/>
                  </a:lnTo>
                  <a:lnTo>
                    <a:pt x="11" y="1451"/>
                  </a:lnTo>
                  <a:lnTo>
                    <a:pt x="5" y="1451"/>
                  </a:lnTo>
                  <a:close/>
                  <a:moveTo>
                    <a:pt x="5" y="1472"/>
                  </a:moveTo>
                  <a:lnTo>
                    <a:pt x="5" y="1488"/>
                  </a:lnTo>
                  <a:lnTo>
                    <a:pt x="10" y="1488"/>
                  </a:lnTo>
                  <a:lnTo>
                    <a:pt x="11" y="1472"/>
                  </a:lnTo>
                  <a:lnTo>
                    <a:pt x="5" y="1472"/>
                  </a:lnTo>
                  <a:close/>
                  <a:moveTo>
                    <a:pt x="5" y="1493"/>
                  </a:moveTo>
                  <a:lnTo>
                    <a:pt x="5" y="1509"/>
                  </a:lnTo>
                  <a:lnTo>
                    <a:pt x="10" y="1509"/>
                  </a:lnTo>
                  <a:lnTo>
                    <a:pt x="10" y="1493"/>
                  </a:lnTo>
                  <a:lnTo>
                    <a:pt x="5" y="1493"/>
                  </a:lnTo>
                  <a:close/>
                  <a:moveTo>
                    <a:pt x="4" y="1514"/>
                  </a:moveTo>
                  <a:lnTo>
                    <a:pt x="4" y="1530"/>
                  </a:lnTo>
                  <a:lnTo>
                    <a:pt x="10" y="1530"/>
                  </a:lnTo>
                  <a:lnTo>
                    <a:pt x="10" y="1514"/>
                  </a:lnTo>
                  <a:lnTo>
                    <a:pt x="4" y="1514"/>
                  </a:lnTo>
                  <a:close/>
                  <a:moveTo>
                    <a:pt x="4" y="1535"/>
                  </a:moveTo>
                  <a:lnTo>
                    <a:pt x="4" y="1551"/>
                  </a:lnTo>
                  <a:lnTo>
                    <a:pt x="10" y="1551"/>
                  </a:lnTo>
                  <a:lnTo>
                    <a:pt x="10" y="1535"/>
                  </a:lnTo>
                  <a:lnTo>
                    <a:pt x="4" y="1535"/>
                  </a:lnTo>
                  <a:close/>
                  <a:moveTo>
                    <a:pt x="4" y="1556"/>
                  </a:moveTo>
                  <a:lnTo>
                    <a:pt x="4" y="1572"/>
                  </a:lnTo>
                  <a:lnTo>
                    <a:pt x="10" y="1572"/>
                  </a:lnTo>
                  <a:lnTo>
                    <a:pt x="10" y="1557"/>
                  </a:lnTo>
                  <a:lnTo>
                    <a:pt x="4" y="1556"/>
                  </a:lnTo>
                  <a:close/>
                  <a:moveTo>
                    <a:pt x="4" y="1577"/>
                  </a:moveTo>
                  <a:lnTo>
                    <a:pt x="4" y="1593"/>
                  </a:lnTo>
                  <a:lnTo>
                    <a:pt x="9" y="1593"/>
                  </a:lnTo>
                  <a:lnTo>
                    <a:pt x="10" y="1578"/>
                  </a:lnTo>
                  <a:lnTo>
                    <a:pt x="4" y="1577"/>
                  </a:lnTo>
                  <a:close/>
                  <a:moveTo>
                    <a:pt x="4" y="1598"/>
                  </a:moveTo>
                  <a:lnTo>
                    <a:pt x="3" y="1614"/>
                  </a:lnTo>
                  <a:lnTo>
                    <a:pt x="9" y="1614"/>
                  </a:lnTo>
                  <a:lnTo>
                    <a:pt x="9" y="1599"/>
                  </a:lnTo>
                  <a:lnTo>
                    <a:pt x="4" y="1598"/>
                  </a:lnTo>
                  <a:close/>
                  <a:moveTo>
                    <a:pt x="3" y="1620"/>
                  </a:moveTo>
                  <a:lnTo>
                    <a:pt x="3" y="1635"/>
                  </a:lnTo>
                  <a:lnTo>
                    <a:pt x="9" y="1635"/>
                  </a:lnTo>
                  <a:lnTo>
                    <a:pt x="9" y="1620"/>
                  </a:lnTo>
                  <a:lnTo>
                    <a:pt x="3" y="1620"/>
                  </a:lnTo>
                  <a:close/>
                  <a:moveTo>
                    <a:pt x="3" y="1641"/>
                  </a:moveTo>
                  <a:lnTo>
                    <a:pt x="3" y="1656"/>
                  </a:lnTo>
                  <a:lnTo>
                    <a:pt x="9" y="1656"/>
                  </a:lnTo>
                  <a:lnTo>
                    <a:pt x="9" y="1641"/>
                  </a:lnTo>
                  <a:lnTo>
                    <a:pt x="3" y="1641"/>
                  </a:lnTo>
                  <a:close/>
                  <a:moveTo>
                    <a:pt x="3" y="1662"/>
                  </a:moveTo>
                  <a:lnTo>
                    <a:pt x="3" y="1677"/>
                  </a:lnTo>
                  <a:lnTo>
                    <a:pt x="8" y="1677"/>
                  </a:lnTo>
                  <a:lnTo>
                    <a:pt x="9" y="1662"/>
                  </a:lnTo>
                  <a:lnTo>
                    <a:pt x="3" y="1662"/>
                  </a:lnTo>
                  <a:close/>
                  <a:moveTo>
                    <a:pt x="3" y="1683"/>
                  </a:moveTo>
                  <a:lnTo>
                    <a:pt x="3" y="1698"/>
                  </a:lnTo>
                  <a:lnTo>
                    <a:pt x="8" y="1698"/>
                  </a:lnTo>
                  <a:lnTo>
                    <a:pt x="8" y="1683"/>
                  </a:lnTo>
                  <a:lnTo>
                    <a:pt x="3" y="1683"/>
                  </a:lnTo>
                  <a:close/>
                  <a:moveTo>
                    <a:pt x="2" y="1704"/>
                  </a:moveTo>
                  <a:lnTo>
                    <a:pt x="2" y="1719"/>
                  </a:lnTo>
                  <a:lnTo>
                    <a:pt x="8" y="1719"/>
                  </a:lnTo>
                  <a:lnTo>
                    <a:pt x="8" y="1704"/>
                  </a:lnTo>
                  <a:lnTo>
                    <a:pt x="2" y="1704"/>
                  </a:lnTo>
                  <a:close/>
                  <a:moveTo>
                    <a:pt x="2" y="1725"/>
                  </a:moveTo>
                  <a:lnTo>
                    <a:pt x="2" y="1740"/>
                  </a:lnTo>
                  <a:lnTo>
                    <a:pt x="8" y="1741"/>
                  </a:lnTo>
                  <a:lnTo>
                    <a:pt x="8" y="1725"/>
                  </a:lnTo>
                  <a:lnTo>
                    <a:pt x="2" y="1725"/>
                  </a:lnTo>
                  <a:close/>
                  <a:moveTo>
                    <a:pt x="2" y="1746"/>
                  </a:moveTo>
                  <a:lnTo>
                    <a:pt x="2" y="1761"/>
                  </a:lnTo>
                  <a:lnTo>
                    <a:pt x="8" y="1762"/>
                  </a:lnTo>
                  <a:lnTo>
                    <a:pt x="8" y="1746"/>
                  </a:lnTo>
                  <a:lnTo>
                    <a:pt x="2" y="1746"/>
                  </a:lnTo>
                  <a:close/>
                  <a:moveTo>
                    <a:pt x="2" y="1767"/>
                  </a:moveTo>
                  <a:lnTo>
                    <a:pt x="2" y="1783"/>
                  </a:lnTo>
                  <a:lnTo>
                    <a:pt x="7" y="1783"/>
                  </a:lnTo>
                  <a:lnTo>
                    <a:pt x="8" y="1767"/>
                  </a:lnTo>
                  <a:lnTo>
                    <a:pt x="2" y="1767"/>
                  </a:lnTo>
                  <a:close/>
                  <a:moveTo>
                    <a:pt x="2" y="1788"/>
                  </a:moveTo>
                  <a:lnTo>
                    <a:pt x="1" y="1804"/>
                  </a:lnTo>
                  <a:lnTo>
                    <a:pt x="7" y="1804"/>
                  </a:lnTo>
                  <a:lnTo>
                    <a:pt x="7" y="1788"/>
                  </a:lnTo>
                  <a:lnTo>
                    <a:pt x="2" y="1788"/>
                  </a:lnTo>
                  <a:close/>
                  <a:moveTo>
                    <a:pt x="1" y="1809"/>
                  </a:moveTo>
                  <a:lnTo>
                    <a:pt x="1" y="1825"/>
                  </a:lnTo>
                  <a:lnTo>
                    <a:pt x="7" y="1825"/>
                  </a:lnTo>
                  <a:lnTo>
                    <a:pt x="7" y="1809"/>
                  </a:lnTo>
                  <a:lnTo>
                    <a:pt x="1" y="1809"/>
                  </a:lnTo>
                  <a:close/>
                  <a:moveTo>
                    <a:pt x="1" y="1830"/>
                  </a:moveTo>
                  <a:lnTo>
                    <a:pt x="1" y="1846"/>
                  </a:lnTo>
                  <a:lnTo>
                    <a:pt x="7" y="1846"/>
                  </a:lnTo>
                  <a:lnTo>
                    <a:pt x="7" y="1830"/>
                  </a:lnTo>
                  <a:lnTo>
                    <a:pt x="1" y="1830"/>
                  </a:lnTo>
                  <a:close/>
                  <a:moveTo>
                    <a:pt x="1" y="1851"/>
                  </a:moveTo>
                  <a:lnTo>
                    <a:pt x="1" y="1867"/>
                  </a:lnTo>
                  <a:lnTo>
                    <a:pt x="6" y="1867"/>
                  </a:lnTo>
                  <a:lnTo>
                    <a:pt x="7" y="1851"/>
                  </a:lnTo>
                  <a:lnTo>
                    <a:pt x="1" y="1851"/>
                  </a:lnTo>
                  <a:close/>
                  <a:moveTo>
                    <a:pt x="1" y="1872"/>
                  </a:moveTo>
                  <a:lnTo>
                    <a:pt x="0" y="1888"/>
                  </a:lnTo>
                  <a:lnTo>
                    <a:pt x="6" y="1888"/>
                  </a:lnTo>
                  <a:lnTo>
                    <a:pt x="6" y="1872"/>
                  </a:lnTo>
                  <a:lnTo>
                    <a:pt x="1" y="1872"/>
                  </a:lnTo>
                  <a:close/>
                  <a:moveTo>
                    <a:pt x="0" y="1893"/>
                  </a:moveTo>
                  <a:lnTo>
                    <a:pt x="0" y="1909"/>
                  </a:lnTo>
                  <a:lnTo>
                    <a:pt x="6" y="1909"/>
                  </a:lnTo>
                  <a:lnTo>
                    <a:pt x="6" y="1893"/>
                  </a:lnTo>
                  <a:lnTo>
                    <a:pt x="0" y="1893"/>
                  </a:lnTo>
                  <a:close/>
                  <a:moveTo>
                    <a:pt x="0" y="1914"/>
                  </a:moveTo>
                  <a:lnTo>
                    <a:pt x="0" y="1930"/>
                  </a:lnTo>
                  <a:lnTo>
                    <a:pt x="6" y="1930"/>
                  </a:lnTo>
                  <a:lnTo>
                    <a:pt x="6" y="1914"/>
                  </a:lnTo>
                  <a:lnTo>
                    <a:pt x="0" y="1914"/>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AT" dirty="0"/>
            </a:p>
          </p:txBody>
        </p:sp>
        <p:sp>
          <p:nvSpPr>
            <p:cNvPr id="85" name="Freeform 81"/>
            <p:cNvSpPr>
              <a:spLocks noEditPoints="1"/>
            </p:cNvSpPr>
            <p:nvPr/>
          </p:nvSpPr>
          <p:spPr bwMode="auto">
            <a:xfrm>
              <a:off x="5511" y="2192"/>
              <a:ext cx="77" cy="445"/>
            </a:xfrm>
            <a:custGeom>
              <a:avLst/>
              <a:gdLst>
                <a:gd name="T0" fmla="*/ 42 w 72"/>
                <a:gd name="T1" fmla="*/ 334 h 334"/>
                <a:gd name="T2" fmla="*/ 42 w 72"/>
                <a:gd name="T3" fmla="*/ 55 h 334"/>
                <a:gd name="T4" fmla="*/ 30 w 72"/>
                <a:gd name="T5" fmla="*/ 55 h 334"/>
                <a:gd name="T6" fmla="*/ 30 w 72"/>
                <a:gd name="T7" fmla="*/ 334 h 334"/>
                <a:gd name="T8" fmla="*/ 42 w 72"/>
                <a:gd name="T9" fmla="*/ 334 h 334"/>
                <a:gd name="T10" fmla="*/ 72 w 72"/>
                <a:gd name="T11" fmla="*/ 66 h 334"/>
                <a:gd name="T12" fmla="*/ 36 w 72"/>
                <a:gd name="T13" fmla="*/ 0 h 334"/>
                <a:gd name="T14" fmla="*/ 0 w 72"/>
                <a:gd name="T15" fmla="*/ 66 h 334"/>
                <a:gd name="T16" fmla="*/ 72 w 72"/>
                <a:gd name="T17" fmla="*/ 66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334">
                  <a:moveTo>
                    <a:pt x="42" y="334"/>
                  </a:moveTo>
                  <a:lnTo>
                    <a:pt x="42" y="55"/>
                  </a:lnTo>
                  <a:lnTo>
                    <a:pt x="30" y="55"/>
                  </a:lnTo>
                  <a:lnTo>
                    <a:pt x="30" y="334"/>
                  </a:lnTo>
                  <a:lnTo>
                    <a:pt x="42" y="334"/>
                  </a:lnTo>
                  <a:close/>
                  <a:moveTo>
                    <a:pt x="72" y="66"/>
                  </a:moveTo>
                  <a:lnTo>
                    <a:pt x="36" y="0"/>
                  </a:lnTo>
                  <a:lnTo>
                    <a:pt x="0" y="66"/>
                  </a:lnTo>
                  <a:lnTo>
                    <a:pt x="72" y="66"/>
                  </a:lnTo>
                  <a:close/>
                </a:path>
              </a:pathLst>
            </a:custGeom>
            <a:solidFill>
              <a:srgbClr val="FFC000"/>
            </a:solidFill>
            <a:ln w="0" cap="flat">
              <a:solidFill>
                <a:srgbClr val="FFC000"/>
              </a:solidFill>
              <a:prstDash val="solid"/>
              <a:round/>
              <a:headEnd/>
              <a:tailEnd/>
            </a:ln>
          </p:spPr>
          <p:txBody>
            <a:bodyPr vert="horz" wrap="square" lIns="91440" tIns="45720" rIns="91440" bIns="45720" numCol="1" anchor="t" anchorCtr="0" compatLnSpc="1">
              <a:prstTxWarp prst="textNoShape">
                <a:avLst/>
              </a:prstTxWarp>
            </a:bodyPr>
            <a:lstStyle/>
            <a:p>
              <a:endParaRPr lang="de-AT" dirty="0"/>
            </a:p>
          </p:txBody>
        </p:sp>
        <p:sp>
          <p:nvSpPr>
            <p:cNvPr id="86" name="Freeform 82"/>
            <p:cNvSpPr>
              <a:spLocks noEditPoints="1"/>
            </p:cNvSpPr>
            <p:nvPr/>
          </p:nvSpPr>
          <p:spPr bwMode="auto">
            <a:xfrm>
              <a:off x="5560" y="2166"/>
              <a:ext cx="400" cy="65"/>
            </a:xfrm>
            <a:custGeom>
              <a:avLst/>
              <a:gdLst>
                <a:gd name="T0" fmla="*/ 0 w 400"/>
                <a:gd name="T1" fmla="*/ 27 h 65"/>
                <a:gd name="T2" fmla="*/ 340 w 400"/>
                <a:gd name="T3" fmla="*/ 27 h 65"/>
                <a:gd name="T4" fmla="*/ 340 w 400"/>
                <a:gd name="T5" fmla="*/ 38 h 65"/>
                <a:gd name="T6" fmla="*/ 0 w 400"/>
                <a:gd name="T7" fmla="*/ 38 h 65"/>
                <a:gd name="T8" fmla="*/ 0 w 400"/>
                <a:gd name="T9" fmla="*/ 27 h 65"/>
                <a:gd name="T10" fmla="*/ 328 w 400"/>
                <a:gd name="T11" fmla="*/ 0 h 65"/>
                <a:gd name="T12" fmla="*/ 400 w 400"/>
                <a:gd name="T13" fmla="*/ 33 h 65"/>
                <a:gd name="T14" fmla="*/ 328 w 400"/>
                <a:gd name="T15" fmla="*/ 65 h 65"/>
                <a:gd name="T16" fmla="*/ 328 w 400"/>
                <a:gd name="T17" fmla="*/ 0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0" h="65">
                  <a:moveTo>
                    <a:pt x="0" y="27"/>
                  </a:moveTo>
                  <a:lnTo>
                    <a:pt x="340" y="27"/>
                  </a:lnTo>
                  <a:lnTo>
                    <a:pt x="340" y="38"/>
                  </a:lnTo>
                  <a:lnTo>
                    <a:pt x="0" y="38"/>
                  </a:lnTo>
                  <a:lnTo>
                    <a:pt x="0" y="27"/>
                  </a:lnTo>
                  <a:close/>
                  <a:moveTo>
                    <a:pt x="328" y="0"/>
                  </a:moveTo>
                  <a:lnTo>
                    <a:pt x="400" y="33"/>
                  </a:lnTo>
                  <a:lnTo>
                    <a:pt x="328" y="65"/>
                  </a:lnTo>
                  <a:lnTo>
                    <a:pt x="328" y="0"/>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AT" dirty="0"/>
            </a:p>
          </p:txBody>
        </p:sp>
        <p:sp>
          <p:nvSpPr>
            <p:cNvPr id="87" name="Freeform 83"/>
            <p:cNvSpPr>
              <a:spLocks noEditPoints="1"/>
            </p:cNvSpPr>
            <p:nvPr/>
          </p:nvSpPr>
          <p:spPr bwMode="auto">
            <a:xfrm>
              <a:off x="5930" y="1967"/>
              <a:ext cx="72" cy="248"/>
            </a:xfrm>
            <a:custGeom>
              <a:avLst/>
              <a:gdLst>
                <a:gd name="T0" fmla="*/ 42 w 72"/>
                <a:gd name="T1" fmla="*/ 248 h 248"/>
                <a:gd name="T2" fmla="*/ 42 w 72"/>
                <a:gd name="T3" fmla="*/ 55 h 248"/>
                <a:gd name="T4" fmla="*/ 30 w 72"/>
                <a:gd name="T5" fmla="*/ 55 h 248"/>
                <a:gd name="T6" fmla="*/ 30 w 72"/>
                <a:gd name="T7" fmla="*/ 248 h 248"/>
                <a:gd name="T8" fmla="*/ 42 w 72"/>
                <a:gd name="T9" fmla="*/ 248 h 248"/>
                <a:gd name="T10" fmla="*/ 72 w 72"/>
                <a:gd name="T11" fmla="*/ 66 h 248"/>
                <a:gd name="T12" fmla="*/ 36 w 72"/>
                <a:gd name="T13" fmla="*/ 0 h 248"/>
                <a:gd name="T14" fmla="*/ 0 w 72"/>
                <a:gd name="T15" fmla="*/ 66 h 248"/>
                <a:gd name="T16" fmla="*/ 72 w 72"/>
                <a:gd name="T17" fmla="*/ 66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248">
                  <a:moveTo>
                    <a:pt x="42" y="248"/>
                  </a:moveTo>
                  <a:lnTo>
                    <a:pt x="42" y="55"/>
                  </a:lnTo>
                  <a:lnTo>
                    <a:pt x="30" y="55"/>
                  </a:lnTo>
                  <a:lnTo>
                    <a:pt x="30" y="248"/>
                  </a:lnTo>
                  <a:lnTo>
                    <a:pt x="42" y="248"/>
                  </a:lnTo>
                  <a:close/>
                  <a:moveTo>
                    <a:pt x="72" y="66"/>
                  </a:moveTo>
                  <a:lnTo>
                    <a:pt x="36" y="0"/>
                  </a:lnTo>
                  <a:lnTo>
                    <a:pt x="0" y="66"/>
                  </a:lnTo>
                  <a:lnTo>
                    <a:pt x="72" y="66"/>
                  </a:lnTo>
                  <a:close/>
                </a:path>
              </a:pathLst>
            </a:custGeom>
            <a:solidFill>
              <a:srgbClr val="FFC000"/>
            </a:solidFill>
            <a:ln w="0" cap="flat">
              <a:solidFill>
                <a:srgbClr val="FFC000"/>
              </a:solidFill>
              <a:prstDash val="solid"/>
              <a:round/>
              <a:headEnd/>
              <a:tailEnd/>
            </a:ln>
          </p:spPr>
          <p:txBody>
            <a:bodyPr vert="horz" wrap="square" lIns="91440" tIns="45720" rIns="91440" bIns="45720" numCol="1" anchor="t" anchorCtr="0" compatLnSpc="1">
              <a:prstTxWarp prst="textNoShape">
                <a:avLst/>
              </a:prstTxWarp>
            </a:bodyPr>
            <a:lstStyle/>
            <a:p>
              <a:endParaRPr lang="de-AT" dirty="0"/>
            </a:p>
          </p:txBody>
        </p:sp>
        <p:sp>
          <p:nvSpPr>
            <p:cNvPr id="88" name="Freeform 84"/>
            <p:cNvSpPr>
              <a:spLocks noEditPoints="1"/>
            </p:cNvSpPr>
            <p:nvPr/>
          </p:nvSpPr>
          <p:spPr bwMode="auto">
            <a:xfrm>
              <a:off x="5993" y="1953"/>
              <a:ext cx="272" cy="65"/>
            </a:xfrm>
            <a:custGeom>
              <a:avLst/>
              <a:gdLst>
                <a:gd name="T0" fmla="*/ 0 w 272"/>
                <a:gd name="T1" fmla="*/ 27 h 65"/>
                <a:gd name="T2" fmla="*/ 212 w 272"/>
                <a:gd name="T3" fmla="*/ 27 h 65"/>
                <a:gd name="T4" fmla="*/ 212 w 272"/>
                <a:gd name="T5" fmla="*/ 38 h 65"/>
                <a:gd name="T6" fmla="*/ 0 w 272"/>
                <a:gd name="T7" fmla="*/ 38 h 65"/>
                <a:gd name="T8" fmla="*/ 0 w 272"/>
                <a:gd name="T9" fmla="*/ 27 h 65"/>
                <a:gd name="T10" fmla="*/ 200 w 272"/>
                <a:gd name="T11" fmla="*/ 0 h 65"/>
                <a:gd name="T12" fmla="*/ 272 w 272"/>
                <a:gd name="T13" fmla="*/ 33 h 65"/>
                <a:gd name="T14" fmla="*/ 200 w 272"/>
                <a:gd name="T15" fmla="*/ 65 h 65"/>
                <a:gd name="T16" fmla="*/ 200 w 272"/>
                <a:gd name="T17" fmla="*/ 0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2" h="65">
                  <a:moveTo>
                    <a:pt x="0" y="27"/>
                  </a:moveTo>
                  <a:lnTo>
                    <a:pt x="212" y="27"/>
                  </a:lnTo>
                  <a:lnTo>
                    <a:pt x="212" y="38"/>
                  </a:lnTo>
                  <a:lnTo>
                    <a:pt x="0" y="38"/>
                  </a:lnTo>
                  <a:lnTo>
                    <a:pt x="0" y="27"/>
                  </a:lnTo>
                  <a:close/>
                  <a:moveTo>
                    <a:pt x="200" y="0"/>
                  </a:moveTo>
                  <a:lnTo>
                    <a:pt x="272" y="33"/>
                  </a:lnTo>
                  <a:lnTo>
                    <a:pt x="200" y="65"/>
                  </a:lnTo>
                  <a:lnTo>
                    <a:pt x="200" y="0"/>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AT" dirty="0"/>
            </a:p>
          </p:txBody>
        </p:sp>
        <p:sp>
          <p:nvSpPr>
            <p:cNvPr id="89" name="Freeform 85"/>
            <p:cNvSpPr>
              <a:spLocks noEditPoints="1"/>
            </p:cNvSpPr>
            <p:nvPr/>
          </p:nvSpPr>
          <p:spPr bwMode="auto">
            <a:xfrm>
              <a:off x="6228" y="1791"/>
              <a:ext cx="72" cy="183"/>
            </a:xfrm>
            <a:custGeom>
              <a:avLst/>
              <a:gdLst>
                <a:gd name="T0" fmla="*/ 42 w 72"/>
                <a:gd name="T1" fmla="*/ 183 h 183"/>
                <a:gd name="T2" fmla="*/ 42 w 72"/>
                <a:gd name="T3" fmla="*/ 55 h 183"/>
                <a:gd name="T4" fmla="*/ 30 w 72"/>
                <a:gd name="T5" fmla="*/ 55 h 183"/>
                <a:gd name="T6" fmla="*/ 30 w 72"/>
                <a:gd name="T7" fmla="*/ 183 h 183"/>
                <a:gd name="T8" fmla="*/ 42 w 72"/>
                <a:gd name="T9" fmla="*/ 183 h 183"/>
                <a:gd name="T10" fmla="*/ 72 w 72"/>
                <a:gd name="T11" fmla="*/ 66 h 183"/>
                <a:gd name="T12" fmla="*/ 36 w 72"/>
                <a:gd name="T13" fmla="*/ 0 h 183"/>
                <a:gd name="T14" fmla="*/ 0 w 72"/>
                <a:gd name="T15" fmla="*/ 66 h 183"/>
                <a:gd name="T16" fmla="*/ 72 w 72"/>
                <a:gd name="T17" fmla="*/ 66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183">
                  <a:moveTo>
                    <a:pt x="42" y="183"/>
                  </a:moveTo>
                  <a:lnTo>
                    <a:pt x="42" y="55"/>
                  </a:lnTo>
                  <a:lnTo>
                    <a:pt x="30" y="55"/>
                  </a:lnTo>
                  <a:lnTo>
                    <a:pt x="30" y="183"/>
                  </a:lnTo>
                  <a:lnTo>
                    <a:pt x="42" y="183"/>
                  </a:lnTo>
                  <a:close/>
                  <a:moveTo>
                    <a:pt x="72" y="66"/>
                  </a:moveTo>
                  <a:lnTo>
                    <a:pt x="36" y="0"/>
                  </a:lnTo>
                  <a:lnTo>
                    <a:pt x="0" y="66"/>
                  </a:lnTo>
                  <a:lnTo>
                    <a:pt x="72" y="66"/>
                  </a:lnTo>
                  <a:close/>
                </a:path>
              </a:pathLst>
            </a:custGeom>
            <a:solidFill>
              <a:srgbClr val="FFC000"/>
            </a:solidFill>
            <a:ln w="0" cap="flat">
              <a:solidFill>
                <a:srgbClr val="FFC000"/>
              </a:solidFill>
              <a:prstDash val="solid"/>
              <a:round/>
              <a:headEnd/>
              <a:tailEnd/>
            </a:ln>
          </p:spPr>
          <p:txBody>
            <a:bodyPr vert="horz" wrap="square" lIns="91440" tIns="45720" rIns="91440" bIns="45720" numCol="1" anchor="t" anchorCtr="0" compatLnSpc="1">
              <a:prstTxWarp prst="textNoShape">
                <a:avLst/>
              </a:prstTxWarp>
            </a:bodyPr>
            <a:lstStyle/>
            <a:p>
              <a:endParaRPr lang="de-AT" dirty="0"/>
            </a:p>
          </p:txBody>
        </p:sp>
        <p:sp>
          <p:nvSpPr>
            <p:cNvPr id="90" name="Freeform 86"/>
            <p:cNvSpPr>
              <a:spLocks noEditPoints="1"/>
            </p:cNvSpPr>
            <p:nvPr/>
          </p:nvSpPr>
          <p:spPr bwMode="auto">
            <a:xfrm>
              <a:off x="6282" y="1769"/>
              <a:ext cx="228" cy="65"/>
            </a:xfrm>
            <a:custGeom>
              <a:avLst/>
              <a:gdLst>
                <a:gd name="T0" fmla="*/ 0 w 228"/>
                <a:gd name="T1" fmla="*/ 27 h 65"/>
                <a:gd name="T2" fmla="*/ 168 w 228"/>
                <a:gd name="T3" fmla="*/ 27 h 65"/>
                <a:gd name="T4" fmla="*/ 168 w 228"/>
                <a:gd name="T5" fmla="*/ 38 h 65"/>
                <a:gd name="T6" fmla="*/ 0 w 228"/>
                <a:gd name="T7" fmla="*/ 38 h 65"/>
                <a:gd name="T8" fmla="*/ 0 w 228"/>
                <a:gd name="T9" fmla="*/ 27 h 65"/>
                <a:gd name="T10" fmla="*/ 156 w 228"/>
                <a:gd name="T11" fmla="*/ 0 h 65"/>
                <a:gd name="T12" fmla="*/ 228 w 228"/>
                <a:gd name="T13" fmla="*/ 33 h 65"/>
                <a:gd name="T14" fmla="*/ 156 w 228"/>
                <a:gd name="T15" fmla="*/ 65 h 65"/>
                <a:gd name="T16" fmla="*/ 156 w 228"/>
                <a:gd name="T17" fmla="*/ 0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8" h="65">
                  <a:moveTo>
                    <a:pt x="0" y="27"/>
                  </a:moveTo>
                  <a:lnTo>
                    <a:pt x="168" y="27"/>
                  </a:lnTo>
                  <a:lnTo>
                    <a:pt x="168" y="38"/>
                  </a:lnTo>
                  <a:lnTo>
                    <a:pt x="0" y="38"/>
                  </a:lnTo>
                  <a:lnTo>
                    <a:pt x="0" y="27"/>
                  </a:lnTo>
                  <a:close/>
                  <a:moveTo>
                    <a:pt x="156" y="0"/>
                  </a:moveTo>
                  <a:lnTo>
                    <a:pt x="228" y="33"/>
                  </a:lnTo>
                  <a:lnTo>
                    <a:pt x="156" y="65"/>
                  </a:lnTo>
                  <a:lnTo>
                    <a:pt x="156" y="0"/>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AT" dirty="0"/>
            </a:p>
          </p:txBody>
        </p:sp>
        <p:sp>
          <p:nvSpPr>
            <p:cNvPr id="91" name="Freeform 87"/>
            <p:cNvSpPr>
              <a:spLocks noEditPoints="1"/>
            </p:cNvSpPr>
            <p:nvPr/>
          </p:nvSpPr>
          <p:spPr bwMode="auto">
            <a:xfrm>
              <a:off x="6463" y="1669"/>
              <a:ext cx="71" cy="93"/>
            </a:xfrm>
            <a:custGeom>
              <a:avLst/>
              <a:gdLst>
                <a:gd name="T0" fmla="*/ 40 w 71"/>
                <a:gd name="T1" fmla="*/ 93 h 93"/>
                <a:gd name="T2" fmla="*/ 42 w 71"/>
                <a:gd name="T3" fmla="*/ 55 h 93"/>
                <a:gd name="T4" fmla="*/ 30 w 71"/>
                <a:gd name="T5" fmla="*/ 54 h 93"/>
                <a:gd name="T6" fmla="*/ 28 w 71"/>
                <a:gd name="T7" fmla="*/ 93 h 93"/>
                <a:gd name="T8" fmla="*/ 40 w 71"/>
                <a:gd name="T9" fmla="*/ 93 h 93"/>
                <a:gd name="T10" fmla="*/ 71 w 71"/>
                <a:gd name="T11" fmla="*/ 68 h 93"/>
                <a:gd name="T12" fmla="*/ 40 w 71"/>
                <a:gd name="T13" fmla="*/ 0 h 93"/>
                <a:gd name="T14" fmla="*/ 0 w 71"/>
                <a:gd name="T15" fmla="*/ 63 h 93"/>
                <a:gd name="T16" fmla="*/ 71 w 71"/>
                <a:gd name="T17" fmla="*/ 68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1" h="93">
                  <a:moveTo>
                    <a:pt x="40" y="93"/>
                  </a:moveTo>
                  <a:lnTo>
                    <a:pt x="42" y="55"/>
                  </a:lnTo>
                  <a:lnTo>
                    <a:pt x="30" y="54"/>
                  </a:lnTo>
                  <a:lnTo>
                    <a:pt x="28" y="93"/>
                  </a:lnTo>
                  <a:lnTo>
                    <a:pt x="40" y="93"/>
                  </a:lnTo>
                  <a:close/>
                  <a:moveTo>
                    <a:pt x="71" y="68"/>
                  </a:moveTo>
                  <a:lnTo>
                    <a:pt x="40" y="0"/>
                  </a:lnTo>
                  <a:lnTo>
                    <a:pt x="0" y="63"/>
                  </a:lnTo>
                  <a:lnTo>
                    <a:pt x="71" y="68"/>
                  </a:lnTo>
                  <a:close/>
                </a:path>
              </a:pathLst>
            </a:custGeom>
            <a:solidFill>
              <a:srgbClr val="FFC000"/>
            </a:solidFill>
            <a:ln w="0" cap="flat">
              <a:solidFill>
                <a:srgbClr val="FFC000"/>
              </a:solidFill>
              <a:prstDash val="solid"/>
              <a:round/>
              <a:headEnd/>
              <a:tailEnd/>
            </a:ln>
          </p:spPr>
          <p:txBody>
            <a:bodyPr vert="horz" wrap="square" lIns="91440" tIns="45720" rIns="91440" bIns="45720" numCol="1" anchor="t" anchorCtr="0" compatLnSpc="1">
              <a:prstTxWarp prst="textNoShape">
                <a:avLst/>
              </a:prstTxWarp>
            </a:bodyPr>
            <a:lstStyle/>
            <a:p>
              <a:endParaRPr lang="de-AT" dirty="0"/>
            </a:p>
          </p:txBody>
        </p:sp>
      </p:grpSp>
      <p:sp>
        <p:nvSpPr>
          <p:cNvPr id="92" name="Textfeld 91"/>
          <p:cNvSpPr txBox="1"/>
          <p:nvPr/>
        </p:nvSpPr>
        <p:spPr>
          <a:xfrm>
            <a:off x="10202859" y="6070074"/>
            <a:ext cx="1812929" cy="338554"/>
          </a:xfrm>
          <a:prstGeom prst="rect">
            <a:avLst/>
          </a:prstGeom>
          <a:noFill/>
        </p:spPr>
        <p:txBody>
          <a:bodyPr wrap="square" rtlCol="0">
            <a:spAutoFit/>
          </a:bodyPr>
          <a:lstStyle/>
          <a:p>
            <a:r>
              <a:rPr lang="de-AT" sz="1600" dirty="0"/>
              <a:t>Eigene Darstellung</a:t>
            </a:r>
          </a:p>
        </p:txBody>
      </p:sp>
    </p:spTree>
    <p:extLst>
      <p:ext uri="{BB962C8B-B14F-4D97-AF65-F5344CB8AC3E}">
        <p14:creationId xmlns:p14="http://schemas.microsoft.com/office/powerpoint/2010/main" val="425209512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4000" b="1" dirty="0"/>
              <a:t>Multiplikatoreffekt und Konjunkturzyklen</a:t>
            </a:r>
          </a:p>
        </p:txBody>
      </p:sp>
      <p:sp>
        <p:nvSpPr>
          <p:cNvPr id="3" name="Inhaltsplatzhalter 2"/>
          <p:cNvSpPr>
            <a:spLocks noGrp="1"/>
          </p:cNvSpPr>
          <p:nvPr>
            <p:ph idx="1"/>
          </p:nvPr>
        </p:nvSpPr>
        <p:spPr>
          <a:xfrm>
            <a:off x="584200" y="1397000"/>
            <a:ext cx="10676467" cy="4893733"/>
          </a:xfrm>
        </p:spPr>
        <p:txBody>
          <a:bodyPr>
            <a:normAutofit/>
          </a:bodyPr>
          <a:lstStyle/>
          <a:p>
            <a:r>
              <a:rPr lang="de-AT" dirty="0"/>
              <a:t>Konjunkturelle Wirkungsrichtung des Multiplikatoreffektes</a:t>
            </a:r>
          </a:p>
          <a:p>
            <a:pPr lvl="1">
              <a:buFont typeface="Courier New" panose="02070309020205020404" pitchFamily="49" charset="0"/>
              <a:buChar char="o"/>
            </a:pPr>
            <a:r>
              <a:rPr lang="de-AT" dirty="0"/>
              <a:t>Wirkung des Multiplikatoreffekts grundsätzlich in beide Richtungen (Aufschwung, Abschwung) darstellbar</a:t>
            </a:r>
          </a:p>
          <a:p>
            <a:r>
              <a:rPr lang="de-AT" dirty="0"/>
              <a:t>Stärke des Multiplikators</a:t>
            </a:r>
          </a:p>
          <a:p>
            <a:pPr lvl="1">
              <a:buFont typeface="Courier New" panose="02070309020205020404" pitchFamily="49" charset="0"/>
              <a:buChar char="o"/>
            </a:pPr>
            <a:r>
              <a:rPr lang="de-AT" dirty="0"/>
              <a:t>Gesamte Änderung des                                                                                 Volkseinkommens (</a:t>
            </a:r>
            <a:r>
              <a:rPr lang="el-GR" dirty="0">
                <a:solidFill>
                  <a:srgbClr val="FF0000"/>
                </a:solidFill>
              </a:rPr>
              <a:t>Δ</a:t>
            </a:r>
            <a:r>
              <a:rPr lang="de-AT" dirty="0">
                <a:solidFill>
                  <a:srgbClr val="FF0000"/>
                </a:solidFill>
              </a:rPr>
              <a:t>Y</a:t>
            </a:r>
            <a:r>
              <a:rPr lang="de-AT" dirty="0"/>
              <a:t>) stets größer als die                                                                ursprüngliche staatliche Ausgabenveränderung                                                                                      (</a:t>
            </a:r>
            <a:r>
              <a:rPr lang="el-GR" dirty="0">
                <a:solidFill>
                  <a:srgbClr val="FF0000"/>
                </a:solidFill>
              </a:rPr>
              <a:t>Δ</a:t>
            </a:r>
            <a:r>
              <a:rPr lang="de-AT" dirty="0">
                <a:solidFill>
                  <a:srgbClr val="FF0000"/>
                </a:solidFill>
              </a:rPr>
              <a:t>G</a:t>
            </a:r>
            <a:r>
              <a:rPr lang="de-AT" dirty="0"/>
              <a:t>) (daher: </a:t>
            </a:r>
            <a:r>
              <a:rPr lang="de-AT" i="1" dirty="0"/>
              <a:t>multiplikativer </a:t>
            </a:r>
            <a:r>
              <a:rPr lang="de-AT" dirty="0"/>
              <a:t>Effekt)</a:t>
            </a:r>
          </a:p>
          <a:p>
            <a:pPr lvl="1">
              <a:buFont typeface="Courier New" panose="02070309020205020404" pitchFamily="49" charset="0"/>
              <a:buChar char="o"/>
            </a:pPr>
            <a:r>
              <a:rPr lang="de-AT" dirty="0"/>
              <a:t>Multiplikator &gt;1</a:t>
            </a:r>
          </a:p>
        </p:txBody>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57</a:t>
            </a:fld>
            <a:endParaRPr lang="en-US" dirty="0"/>
          </a:p>
        </p:txBody>
      </p:sp>
      <p:grpSp>
        <p:nvGrpSpPr>
          <p:cNvPr id="5" name="Group 4"/>
          <p:cNvGrpSpPr>
            <a:grpSpLocks noChangeAspect="1"/>
          </p:cNvGrpSpPr>
          <p:nvPr/>
        </p:nvGrpSpPr>
        <p:grpSpPr bwMode="auto">
          <a:xfrm>
            <a:off x="7071238" y="2460567"/>
            <a:ext cx="4887809" cy="3640196"/>
            <a:chOff x="3954" y="1077"/>
            <a:chExt cx="3714" cy="2766"/>
          </a:xfrm>
        </p:grpSpPr>
        <p:sp>
          <p:nvSpPr>
            <p:cNvPr id="7" name="Rectangle 5"/>
            <p:cNvSpPr>
              <a:spLocks noChangeArrowheads="1"/>
            </p:cNvSpPr>
            <p:nvPr/>
          </p:nvSpPr>
          <p:spPr bwMode="auto">
            <a:xfrm>
              <a:off x="3978" y="1077"/>
              <a:ext cx="19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100" b="1" i="0" u="none" strike="noStrike" cap="none" normalizeH="0" baseline="0" dirty="0">
                  <a:ln>
                    <a:noFill/>
                  </a:ln>
                  <a:solidFill>
                    <a:srgbClr val="000000"/>
                  </a:solidFill>
                  <a:effectLst/>
                  <a:latin typeface="Calibri" panose="020F0502020204030204" pitchFamily="34" charset="0"/>
                </a:rPr>
                <a:t>C</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8" name="Rectangle 6"/>
            <p:cNvSpPr>
              <a:spLocks noChangeArrowheads="1"/>
            </p:cNvSpPr>
            <p:nvPr/>
          </p:nvSpPr>
          <p:spPr bwMode="auto">
            <a:xfrm>
              <a:off x="4073" y="1077"/>
              <a:ext cx="2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100" b="1" i="0" u="none" strike="noStrike" cap="none" normalizeH="0" baseline="0" dirty="0">
                  <a:ln>
                    <a:noFill/>
                  </a:ln>
                  <a:solidFill>
                    <a:srgbClr val="000000"/>
                  </a:solidFill>
                  <a:effectLst/>
                  <a:latin typeface="Calibri" panose="020F0502020204030204" pitchFamily="34" charset="0"/>
                </a:rPr>
                <a:t>+I</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9" name="Rectangle 7"/>
            <p:cNvSpPr>
              <a:spLocks noChangeArrowheads="1"/>
            </p:cNvSpPr>
            <p:nvPr/>
          </p:nvSpPr>
          <p:spPr bwMode="auto">
            <a:xfrm>
              <a:off x="4210" y="1077"/>
              <a:ext cx="329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100" b="1"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7298" y="1108"/>
              <a:ext cx="315"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000000"/>
                  </a:solidFill>
                  <a:effectLst/>
                  <a:latin typeface="Calibri" panose="020F0502020204030204" pitchFamily="34" charset="0"/>
                </a:rPr>
                <a:t>Y=D</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1" name="Rectangle 9"/>
            <p:cNvSpPr>
              <a:spLocks noChangeArrowheads="1"/>
            </p:cNvSpPr>
            <p:nvPr/>
          </p:nvSpPr>
          <p:spPr bwMode="auto">
            <a:xfrm>
              <a:off x="7530" y="1077"/>
              <a:ext cx="138"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1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2" name="Rectangle 10"/>
            <p:cNvSpPr>
              <a:spLocks noChangeArrowheads="1"/>
            </p:cNvSpPr>
            <p:nvPr/>
          </p:nvSpPr>
          <p:spPr bwMode="auto">
            <a:xfrm>
              <a:off x="3978" y="1356"/>
              <a:ext cx="3241" cy="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5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3" name="Rectangle 11"/>
            <p:cNvSpPr>
              <a:spLocks noChangeArrowheads="1"/>
            </p:cNvSpPr>
            <p:nvPr/>
          </p:nvSpPr>
          <p:spPr bwMode="auto">
            <a:xfrm>
              <a:off x="6930" y="1356"/>
              <a:ext cx="457" cy="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5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4" name="Rectangle 12"/>
            <p:cNvSpPr>
              <a:spLocks noChangeArrowheads="1"/>
            </p:cNvSpPr>
            <p:nvPr/>
          </p:nvSpPr>
          <p:spPr bwMode="auto">
            <a:xfrm>
              <a:off x="7288" y="1345"/>
              <a:ext cx="211"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000000"/>
                  </a:solidFill>
                  <a:effectLst/>
                  <a:latin typeface="Calibri" panose="020F0502020204030204" pitchFamily="34" charset="0"/>
                </a:rPr>
                <a:t>D´</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5" name="Rectangle 13"/>
            <p:cNvSpPr>
              <a:spLocks noChangeArrowheads="1"/>
            </p:cNvSpPr>
            <p:nvPr/>
          </p:nvSpPr>
          <p:spPr bwMode="auto">
            <a:xfrm>
              <a:off x="7418" y="1345"/>
              <a:ext cx="111"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6" name="Rectangle 14"/>
            <p:cNvSpPr>
              <a:spLocks noChangeArrowheads="1"/>
            </p:cNvSpPr>
            <p:nvPr/>
          </p:nvSpPr>
          <p:spPr bwMode="auto">
            <a:xfrm>
              <a:off x="3954" y="1571"/>
              <a:ext cx="309"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900" b="0" i="0" u="none" strike="noStrike" cap="none" normalizeH="0" baseline="0" dirty="0">
                  <a:ln>
                    <a:noFill/>
                  </a:ln>
                  <a:solidFill>
                    <a:srgbClr val="000000"/>
                  </a:solidFill>
                  <a:effectLst/>
                  <a:latin typeface="Calibri" panose="020F0502020204030204" pitchFamily="34" charset="0"/>
                </a:rPr>
                <a:t>C+I 2</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7" name="Rectangle 15"/>
            <p:cNvSpPr>
              <a:spLocks noChangeArrowheads="1"/>
            </p:cNvSpPr>
            <p:nvPr/>
          </p:nvSpPr>
          <p:spPr bwMode="auto">
            <a:xfrm>
              <a:off x="4277" y="1571"/>
              <a:ext cx="132" cy="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9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8" name="Rectangle 16"/>
            <p:cNvSpPr>
              <a:spLocks noChangeArrowheads="1"/>
            </p:cNvSpPr>
            <p:nvPr/>
          </p:nvSpPr>
          <p:spPr bwMode="auto">
            <a:xfrm>
              <a:off x="3978" y="1802"/>
              <a:ext cx="605"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9" name="Rectangle 17"/>
            <p:cNvSpPr>
              <a:spLocks noChangeArrowheads="1"/>
            </p:cNvSpPr>
            <p:nvPr/>
          </p:nvSpPr>
          <p:spPr bwMode="auto">
            <a:xfrm>
              <a:off x="4499" y="1802"/>
              <a:ext cx="407"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0" name="Rectangle 18"/>
            <p:cNvSpPr>
              <a:spLocks noChangeArrowheads="1"/>
            </p:cNvSpPr>
            <p:nvPr/>
          </p:nvSpPr>
          <p:spPr bwMode="auto">
            <a:xfrm>
              <a:off x="4824" y="1802"/>
              <a:ext cx="276"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1" name="Rectangle 19"/>
            <p:cNvSpPr>
              <a:spLocks noChangeArrowheads="1"/>
            </p:cNvSpPr>
            <p:nvPr/>
          </p:nvSpPr>
          <p:spPr bwMode="auto">
            <a:xfrm>
              <a:off x="5019" y="1802"/>
              <a:ext cx="1067"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2" name="Rectangle 20"/>
            <p:cNvSpPr>
              <a:spLocks noChangeArrowheads="1"/>
            </p:cNvSpPr>
            <p:nvPr/>
          </p:nvSpPr>
          <p:spPr bwMode="auto">
            <a:xfrm>
              <a:off x="5994" y="1823"/>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4" name="Rectangle 22"/>
            <p:cNvSpPr>
              <a:spLocks noChangeArrowheads="1"/>
            </p:cNvSpPr>
            <p:nvPr/>
          </p:nvSpPr>
          <p:spPr bwMode="auto">
            <a:xfrm>
              <a:off x="6180" y="1823"/>
              <a:ext cx="175"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4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5" name="Rectangle 23"/>
            <p:cNvSpPr>
              <a:spLocks noChangeArrowheads="1"/>
            </p:cNvSpPr>
            <p:nvPr/>
          </p:nvSpPr>
          <p:spPr bwMode="auto">
            <a:xfrm>
              <a:off x="6289" y="1823"/>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7" name="Rectangle 25"/>
            <p:cNvSpPr>
              <a:spLocks noChangeArrowheads="1"/>
            </p:cNvSpPr>
            <p:nvPr/>
          </p:nvSpPr>
          <p:spPr bwMode="auto">
            <a:xfrm>
              <a:off x="6480" y="1823"/>
              <a:ext cx="91"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4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8" name="Rectangle 26"/>
            <p:cNvSpPr>
              <a:spLocks noChangeArrowheads="1"/>
            </p:cNvSpPr>
            <p:nvPr/>
          </p:nvSpPr>
          <p:spPr bwMode="auto">
            <a:xfrm>
              <a:off x="3978" y="2044"/>
              <a:ext cx="707"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4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9" name="Rectangle 27"/>
            <p:cNvSpPr>
              <a:spLocks noChangeArrowheads="1"/>
            </p:cNvSpPr>
            <p:nvPr/>
          </p:nvSpPr>
          <p:spPr bwMode="auto">
            <a:xfrm>
              <a:off x="4602" y="2044"/>
              <a:ext cx="315"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4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30" name="Rectangle 29"/>
            <p:cNvSpPr>
              <a:spLocks noChangeArrowheads="1"/>
            </p:cNvSpPr>
            <p:nvPr/>
          </p:nvSpPr>
          <p:spPr bwMode="auto">
            <a:xfrm>
              <a:off x="5062" y="2044"/>
              <a:ext cx="344"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4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31" name="Rectangle 30"/>
            <p:cNvSpPr>
              <a:spLocks noChangeArrowheads="1"/>
            </p:cNvSpPr>
            <p:nvPr/>
          </p:nvSpPr>
          <p:spPr bwMode="auto">
            <a:xfrm>
              <a:off x="5334" y="2044"/>
              <a:ext cx="232"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4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32" name="Rectangle 31"/>
            <p:cNvSpPr>
              <a:spLocks noChangeArrowheads="1"/>
            </p:cNvSpPr>
            <p:nvPr/>
          </p:nvSpPr>
          <p:spPr bwMode="auto">
            <a:xfrm>
              <a:off x="5495" y="2044"/>
              <a:ext cx="203"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4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35" name="Rectangle 34"/>
            <p:cNvSpPr>
              <a:spLocks noChangeArrowheads="1"/>
            </p:cNvSpPr>
            <p:nvPr/>
          </p:nvSpPr>
          <p:spPr bwMode="auto">
            <a:xfrm>
              <a:off x="5817" y="2044"/>
              <a:ext cx="91"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4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36" name="Rectangle 35"/>
            <p:cNvSpPr>
              <a:spLocks noChangeArrowheads="1"/>
            </p:cNvSpPr>
            <p:nvPr/>
          </p:nvSpPr>
          <p:spPr bwMode="auto">
            <a:xfrm>
              <a:off x="5845" y="2044"/>
              <a:ext cx="91"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4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37" name="Rectangle 36"/>
            <p:cNvSpPr>
              <a:spLocks noChangeArrowheads="1"/>
            </p:cNvSpPr>
            <p:nvPr/>
          </p:nvSpPr>
          <p:spPr bwMode="auto">
            <a:xfrm>
              <a:off x="5872" y="2044"/>
              <a:ext cx="91"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4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38" name="Rectangle 37"/>
            <p:cNvSpPr>
              <a:spLocks noChangeArrowheads="1"/>
            </p:cNvSpPr>
            <p:nvPr/>
          </p:nvSpPr>
          <p:spPr bwMode="auto">
            <a:xfrm>
              <a:off x="5899" y="2044"/>
              <a:ext cx="147"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4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40" name="Rectangle 39"/>
            <p:cNvSpPr>
              <a:spLocks noChangeArrowheads="1"/>
            </p:cNvSpPr>
            <p:nvPr/>
          </p:nvSpPr>
          <p:spPr bwMode="auto">
            <a:xfrm>
              <a:off x="6049" y="2044"/>
              <a:ext cx="26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42" name="Rectangle 41"/>
            <p:cNvSpPr>
              <a:spLocks noChangeArrowheads="1"/>
            </p:cNvSpPr>
            <p:nvPr/>
          </p:nvSpPr>
          <p:spPr bwMode="auto">
            <a:xfrm>
              <a:off x="6172" y="2023"/>
              <a:ext cx="1199"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43" name="Rectangle 42"/>
            <p:cNvSpPr>
              <a:spLocks noChangeArrowheads="1"/>
            </p:cNvSpPr>
            <p:nvPr/>
          </p:nvSpPr>
          <p:spPr bwMode="auto">
            <a:xfrm>
              <a:off x="7278" y="2023"/>
              <a:ext cx="144"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44" name="Rectangle 43"/>
            <p:cNvSpPr>
              <a:spLocks noChangeArrowheads="1"/>
            </p:cNvSpPr>
            <p:nvPr/>
          </p:nvSpPr>
          <p:spPr bwMode="auto">
            <a:xfrm>
              <a:off x="7343" y="2023"/>
              <a:ext cx="177"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45" name="Rectangle 44"/>
            <p:cNvSpPr>
              <a:spLocks noChangeArrowheads="1"/>
            </p:cNvSpPr>
            <p:nvPr/>
          </p:nvSpPr>
          <p:spPr bwMode="auto">
            <a:xfrm>
              <a:off x="7441" y="2023"/>
              <a:ext cx="168"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000000"/>
                  </a:solidFill>
                  <a:effectLst/>
                  <a:latin typeface="Calibri" panose="020F0502020204030204" pitchFamily="34" charset="0"/>
                </a:rPr>
                <a:t>D</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46" name="Rectangle 45"/>
            <p:cNvSpPr>
              <a:spLocks noChangeArrowheads="1"/>
            </p:cNvSpPr>
            <p:nvPr/>
          </p:nvSpPr>
          <p:spPr bwMode="auto">
            <a:xfrm>
              <a:off x="7528" y="2023"/>
              <a:ext cx="111"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47" name="Rectangle 46"/>
            <p:cNvSpPr>
              <a:spLocks noChangeArrowheads="1"/>
            </p:cNvSpPr>
            <p:nvPr/>
          </p:nvSpPr>
          <p:spPr bwMode="auto">
            <a:xfrm>
              <a:off x="3978" y="2207"/>
              <a:ext cx="1412" cy="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9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48" name="Rectangle 47"/>
            <p:cNvSpPr>
              <a:spLocks noChangeArrowheads="1"/>
            </p:cNvSpPr>
            <p:nvPr/>
          </p:nvSpPr>
          <p:spPr bwMode="auto">
            <a:xfrm>
              <a:off x="5229" y="2207"/>
              <a:ext cx="132" cy="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9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49" name="Rectangle 48"/>
            <p:cNvSpPr>
              <a:spLocks noChangeArrowheads="1"/>
            </p:cNvSpPr>
            <p:nvPr/>
          </p:nvSpPr>
          <p:spPr bwMode="auto">
            <a:xfrm>
              <a:off x="5174" y="2207"/>
              <a:ext cx="224"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9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50" name="Rectangle 50"/>
            <p:cNvSpPr>
              <a:spLocks noChangeArrowheads="1"/>
            </p:cNvSpPr>
            <p:nvPr/>
          </p:nvSpPr>
          <p:spPr bwMode="auto">
            <a:xfrm>
              <a:off x="5356" y="2321"/>
              <a:ext cx="162"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de-DE" altLang="de-DE" sz="1400" dirty="0">
                  <a:solidFill>
                    <a:srgbClr val="FF0000"/>
                  </a:solidFill>
                  <a:latin typeface="Calibri" panose="020F0502020204030204" pitchFamily="34" charset="0"/>
                </a:rPr>
                <a:t>ΔG</a:t>
              </a:r>
              <a:endParaRPr kumimoji="0" lang="de-DE" altLang="de-DE" sz="2000" b="0" i="0" u="none" strike="noStrike" cap="none" normalizeH="0" baseline="0" dirty="0">
                <a:ln>
                  <a:noFill/>
                </a:ln>
                <a:solidFill>
                  <a:srgbClr val="FF0000"/>
                </a:solidFill>
                <a:effectLst/>
              </a:endParaRPr>
            </a:p>
          </p:txBody>
        </p:sp>
        <p:sp>
          <p:nvSpPr>
            <p:cNvPr id="51" name="Rectangle 51"/>
            <p:cNvSpPr>
              <a:spLocks noChangeArrowheads="1"/>
            </p:cNvSpPr>
            <p:nvPr/>
          </p:nvSpPr>
          <p:spPr bwMode="auto">
            <a:xfrm>
              <a:off x="5463" y="2249"/>
              <a:ext cx="91"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4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52" name="Rectangle 52"/>
            <p:cNvSpPr>
              <a:spLocks noChangeArrowheads="1"/>
            </p:cNvSpPr>
            <p:nvPr/>
          </p:nvSpPr>
          <p:spPr bwMode="auto">
            <a:xfrm>
              <a:off x="3965" y="2576"/>
              <a:ext cx="309"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900" b="0" i="0" u="none" strike="noStrike" cap="none" normalizeH="0" baseline="0" dirty="0">
                  <a:ln>
                    <a:noFill/>
                  </a:ln>
                  <a:solidFill>
                    <a:srgbClr val="000000"/>
                  </a:solidFill>
                  <a:effectLst/>
                  <a:latin typeface="Calibri" panose="020F0502020204030204" pitchFamily="34" charset="0"/>
                </a:rPr>
                <a:t>C+I 1</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53" name="Rectangle 53"/>
            <p:cNvSpPr>
              <a:spLocks noChangeArrowheads="1"/>
            </p:cNvSpPr>
            <p:nvPr/>
          </p:nvSpPr>
          <p:spPr bwMode="auto">
            <a:xfrm>
              <a:off x="4277" y="2449"/>
              <a:ext cx="132" cy="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9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54" name="Rectangle 54"/>
            <p:cNvSpPr>
              <a:spLocks noChangeArrowheads="1"/>
            </p:cNvSpPr>
            <p:nvPr/>
          </p:nvSpPr>
          <p:spPr bwMode="auto">
            <a:xfrm>
              <a:off x="3978" y="2700"/>
              <a:ext cx="105" cy="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5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55" name="Rectangle 55"/>
            <p:cNvSpPr>
              <a:spLocks noChangeArrowheads="1"/>
            </p:cNvSpPr>
            <p:nvPr/>
          </p:nvSpPr>
          <p:spPr bwMode="auto">
            <a:xfrm>
              <a:off x="3978" y="2913"/>
              <a:ext cx="105" cy="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5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56" name="Rectangle 56"/>
            <p:cNvSpPr>
              <a:spLocks noChangeArrowheads="1"/>
            </p:cNvSpPr>
            <p:nvPr/>
          </p:nvSpPr>
          <p:spPr bwMode="auto">
            <a:xfrm>
              <a:off x="3978" y="3127"/>
              <a:ext cx="132" cy="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9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57" name="Rectangle 57"/>
            <p:cNvSpPr>
              <a:spLocks noChangeArrowheads="1"/>
            </p:cNvSpPr>
            <p:nvPr/>
          </p:nvSpPr>
          <p:spPr bwMode="auto">
            <a:xfrm>
              <a:off x="3978" y="3380"/>
              <a:ext cx="105" cy="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5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58" name="Rectangle 58"/>
            <p:cNvSpPr>
              <a:spLocks noChangeArrowheads="1"/>
            </p:cNvSpPr>
            <p:nvPr/>
          </p:nvSpPr>
          <p:spPr bwMode="auto">
            <a:xfrm>
              <a:off x="3978" y="3635"/>
              <a:ext cx="1674" cy="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5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59" name="Rectangle 59"/>
            <p:cNvSpPr>
              <a:spLocks noChangeArrowheads="1"/>
            </p:cNvSpPr>
            <p:nvPr/>
          </p:nvSpPr>
          <p:spPr bwMode="auto">
            <a:xfrm>
              <a:off x="5469" y="3603"/>
              <a:ext cx="187"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900" b="0" i="0" u="none" strike="noStrike" cap="none" normalizeH="0" baseline="0" dirty="0">
                  <a:ln>
                    <a:noFill/>
                  </a:ln>
                  <a:solidFill>
                    <a:srgbClr val="000000"/>
                  </a:solidFill>
                  <a:effectLst/>
                  <a:latin typeface="Calibri" panose="020F0502020204030204" pitchFamily="34" charset="0"/>
                </a:rPr>
                <a:t>Y</a:t>
              </a:r>
              <a:r>
                <a:rPr kumimoji="0" lang="de-DE" altLang="de-DE" sz="1900" b="0" i="0" u="none" strike="noStrike" cap="none" normalizeH="0" dirty="0">
                  <a:ln>
                    <a:noFill/>
                  </a:ln>
                  <a:solidFill>
                    <a:srgbClr val="000000"/>
                  </a:solidFill>
                  <a:effectLst/>
                  <a:latin typeface="Calibri" panose="020F0502020204030204" pitchFamily="34" charset="0"/>
                </a:rPr>
                <a:t> 1</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60" name="Rectangle 60"/>
            <p:cNvSpPr>
              <a:spLocks noChangeArrowheads="1"/>
            </p:cNvSpPr>
            <p:nvPr/>
          </p:nvSpPr>
          <p:spPr bwMode="auto">
            <a:xfrm>
              <a:off x="5636" y="3603"/>
              <a:ext cx="173" cy="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9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61" name="Rectangle 61"/>
            <p:cNvSpPr>
              <a:spLocks noChangeArrowheads="1"/>
            </p:cNvSpPr>
            <p:nvPr/>
          </p:nvSpPr>
          <p:spPr bwMode="auto">
            <a:xfrm>
              <a:off x="5711" y="3603"/>
              <a:ext cx="932" cy="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9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62" name="Rectangle 62"/>
            <p:cNvSpPr>
              <a:spLocks noChangeArrowheads="1"/>
            </p:cNvSpPr>
            <p:nvPr/>
          </p:nvSpPr>
          <p:spPr bwMode="auto">
            <a:xfrm>
              <a:off x="6507" y="3603"/>
              <a:ext cx="132" cy="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9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63" name="Rectangle 63"/>
            <p:cNvSpPr>
              <a:spLocks noChangeArrowheads="1"/>
            </p:cNvSpPr>
            <p:nvPr/>
          </p:nvSpPr>
          <p:spPr bwMode="auto">
            <a:xfrm>
              <a:off x="6545" y="3603"/>
              <a:ext cx="132" cy="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9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64" name="Rectangle 64"/>
            <p:cNvSpPr>
              <a:spLocks noChangeArrowheads="1"/>
            </p:cNvSpPr>
            <p:nvPr/>
          </p:nvSpPr>
          <p:spPr bwMode="auto">
            <a:xfrm>
              <a:off x="6582" y="3603"/>
              <a:ext cx="187"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900" b="0" i="0" u="none" strike="noStrike" cap="none" normalizeH="0" baseline="0" dirty="0">
                  <a:ln>
                    <a:noFill/>
                  </a:ln>
                  <a:solidFill>
                    <a:srgbClr val="000000"/>
                  </a:solidFill>
                  <a:effectLst/>
                  <a:latin typeface="Calibri" panose="020F0502020204030204" pitchFamily="34" charset="0"/>
                </a:rPr>
                <a:t>Y</a:t>
              </a:r>
              <a:r>
                <a:rPr kumimoji="0" lang="de-DE" altLang="de-DE" sz="1900" b="0" i="0" u="none" strike="noStrike" cap="none" normalizeH="0" dirty="0">
                  <a:ln>
                    <a:noFill/>
                  </a:ln>
                  <a:solidFill>
                    <a:srgbClr val="000000"/>
                  </a:solidFill>
                  <a:effectLst/>
                  <a:latin typeface="Calibri" panose="020F0502020204030204" pitchFamily="34" charset="0"/>
                </a:rPr>
                <a:t> 2</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65" name="Rectangle 65"/>
            <p:cNvSpPr>
              <a:spLocks noChangeArrowheads="1"/>
            </p:cNvSpPr>
            <p:nvPr/>
          </p:nvSpPr>
          <p:spPr bwMode="auto">
            <a:xfrm>
              <a:off x="6749" y="3635"/>
              <a:ext cx="841" cy="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5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66" name="Rectangle 66"/>
            <p:cNvSpPr>
              <a:spLocks noChangeArrowheads="1"/>
            </p:cNvSpPr>
            <p:nvPr/>
          </p:nvSpPr>
          <p:spPr bwMode="auto">
            <a:xfrm>
              <a:off x="7468" y="3593"/>
              <a:ext cx="19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100" b="1" i="0" u="none" strike="noStrike" cap="none" normalizeH="0" baseline="0" dirty="0">
                  <a:ln>
                    <a:noFill/>
                  </a:ln>
                  <a:solidFill>
                    <a:srgbClr val="000000"/>
                  </a:solidFill>
                  <a:effectLst/>
                  <a:latin typeface="Calibri" panose="020F0502020204030204" pitchFamily="34" charset="0"/>
                </a:rPr>
                <a:t>Y</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67" name="Rectangle 67"/>
            <p:cNvSpPr>
              <a:spLocks noChangeArrowheads="1"/>
            </p:cNvSpPr>
            <p:nvPr/>
          </p:nvSpPr>
          <p:spPr bwMode="auto">
            <a:xfrm>
              <a:off x="7560" y="3635"/>
              <a:ext cx="105" cy="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500" b="0" i="0" u="none" strike="noStrike" cap="none" normalizeH="0" baseline="0" dirty="0">
                  <a:ln>
                    <a:noFill/>
                  </a:ln>
                  <a:solidFill>
                    <a:srgbClr val="000000"/>
                  </a:solidFill>
                  <a:effectLst/>
                  <a:latin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68" name="Line 68"/>
            <p:cNvSpPr>
              <a:spLocks noChangeShapeType="1"/>
            </p:cNvSpPr>
            <p:nvPr/>
          </p:nvSpPr>
          <p:spPr bwMode="auto">
            <a:xfrm flipV="1">
              <a:off x="5144" y="1491"/>
              <a:ext cx="2091" cy="492"/>
            </a:xfrm>
            <a:prstGeom prst="line">
              <a:avLst/>
            </a:prstGeom>
            <a:noFill/>
            <a:ln w="30163" cap="flat">
              <a:solidFill>
                <a:srgbClr val="00B0F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AT" dirty="0"/>
            </a:p>
          </p:txBody>
        </p:sp>
        <p:sp>
          <p:nvSpPr>
            <p:cNvPr id="69" name="Freeform 69"/>
            <p:cNvSpPr>
              <a:spLocks/>
            </p:cNvSpPr>
            <p:nvPr/>
          </p:nvSpPr>
          <p:spPr bwMode="auto">
            <a:xfrm>
              <a:off x="6636" y="1599"/>
              <a:ext cx="101" cy="84"/>
            </a:xfrm>
            <a:custGeom>
              <a:avLst/>
              <a:gdLst>
                <a:gd name="T0" fmla="*/ 0 w 101"/>
                <a:gd name="T1" fmla="*/ 21 h 84"/>
                <a:gd name="T2" fmla="*/ 19 w 101"/>
                <a:gd name="T3" fmla="*/ 0 h 84"/>
                <a:gd name="T4" fmla="*/ 50 w 101"/>
                <a:gd name="T5" fmla="*/ 23 h 84"/>
                <a:gd name="T6" fmla="*/ 82 w 101"/>
                <a:gd name="T7" fmla="*/ 0 h 84"/>
                <a:gd name="T8" fmla="*/ 101 w 101"/>
                <a:gd name="T9" fmla="*/ 21 h 84"/>
                <a:gd name="T10" fmla="*/ 75 w 101"/>
                <a:gd name="T11" fmla="*/ 42 h 84"/>
                <a:gd name="T12" fmla="*/ 101 w 101"/>
                <a:gd name="T13" fmla="*/ 62 h 84"/>
                <a:gd name="T14" fmla="*/ 82 w 101"/>
                <a:gd name="T15" fmla="*/ 84 h 84"/>
                <a:gd name="T16" fmla="*/ 50 w 101"/>
                <a:gd name="T17" fmla="*/ 60 h 84"/>
                <a:gd name="T18" fmla="*/ 19 w 101"/>
                <a:gd name="T19" fmla="*/ 84 h 84"/>
                <a:gd name="T20" fmla="*/ 0 w 101"/>
                <a:gd name="T21" fmla="*/ 62 h 84"/>
                <a:gd name="T22" fmla="*/ 26 w 101"/>
                <a:gd name="T23" fmla="*/ 42 h 84"/>
                <a:gd name="T24" fmla="*/ 0 w 101"/>
                <a:gd name="T25" fmla="*/ 21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1" h="84">
                  <a:moveTo>
                    <a:pt x="0" y="21"/>
                  </a:moveTo>
                  <a:lnTo>
                    <a:pt x="19" y="0"/>
                  </a:lnTo>
                  <a:lnTo>
                    <a:pt x="50" y="23"/>
                  </a:lnTo>
                  <a:lnTo>
                    <a:pt x="82" y="0"/>
                  </a:lnTo>
                  <a:lnTo>
                    <a:pt x="101" y="21"/>
                  </a:lnTo>
                  <a:lnTo>
                    <a:pt x="75" y="42"/>
                  </a:lnTo>
                  <a:lnTo>
                    <a:pt x="101" y="62"/>
                  </a:lnTo>
                  <a:lnTo>
                    <a:pt x="82" y="84"/>
                  </a:lnTo>
                  <a:lnTo>
                    <a:pt x="50" y="60"/>
                  </a:lnTo>
                  <a:lnTo>
                    <a:pt x="19" y="84"/>
                  </a:lnTo>
                  <a:lnTo>
                    <a:pt x="0" y="62"/>
                  </a:lnTo>
                  <a:lnTo>
                    <a:pt x="26" y="42"/>
                  </a:lnTo>
                  <a:lnTo>
                    <a:pt x="0" y="2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70" name="Freeform 70"/>
            <p:cNvSpPr>
              <a:spLocks/>
            </p:cNvSpPr>
            <p:nvPr/>
          </p:nvSpPr>
          <p:spPr bwMode="auto">
            <a:xfrm>
              <a:off x="6636" y="1587"/>
              <a:ext cx="101" cy="84"/>
            </a:xfrm>
            <a:custGeom>
              <a:avLst/>
              <a:gdLst>
                <a:gd name="T0" fmla="*/ 0 w 101"/>
                <a:gd name="T1" fmla="*/ 21 h 84"/>
                <a:gd name="T2" fmla="*/ 19 w 101"/>
                <a:gd name="T3" fmla="*/ 0 h 84"/>
                <a:gd name="T4" fmla="*/ 50 w 101"/>
                <a:gd name="T5" fmla="*/ 23 h 84"/>
                <a:gd name="T6" fmla="*/ 82 w 101"/>
                <a:gd name="T7" fmla="*/ 0 h 84"/>
                <a:gd name="T8" fmla="*/ 101 w 101"/>
                <a:gd name="T9" fmla="*/ 21 h 84"/>
                <a:gd name="T10" fmla="*/ 75 w 101"/>
                <a:gd name="T11" fmla="*/ 42 h 84"/>
                <a:gd name="T12" fmla="*/ 101 w 101"/>
                <a:gd name="T13" fmla="*/ 62 h 84"/>
                <a:gd name="T14" fmla="*/ 82 w 101"/>
                <a:gd name="T15" fmla="*/ 84 h 84"/>
                <a:gd name="T16" fmla="*/ 50 w 101"/>
                <a:gd name="T17" fmla="*/ 60 h 84"/>
                <a:gd name="T18" fmla="*/ 19 w 101"/>
                <a:gd name="T19" fmla="*/ 84 h 84"/>
                <a:gd name="T20" fmla="*/ 0 w 101"/>
                <a:gd name="T21" fmla="*/ 62 h 84"/>
                <a:gd name="T22" fmla="*/ 26 w 101"/>
                <a:gd name="T23" fmla="*/ 42 h 84"/>
                <a:gd name="T24" fmla="*/ 0 w 101"/>
                <a:gd name="T25" fmla="*/ 21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1" h="84">
                  <a:moveTo>
                    <a:pt x="0" y="21"/>
                  </a:moveTo>
                  <a:lnTo>
                    <a:pt x="19" y="0"/>
                  </a:lnTo>
                  <a:lnTo>
                    <a:pt x="50" y="23"/>
                  </a:lnTo>
                  <a:lnTo>
                    <a:pt x="82" y="0"/>
                  </a:lnTo>
                  <a:lnTo>
                    <a:pt x="101" y="21"/>
                  </a:lnTo>
                  <a:lnTo>
                    <a:pt x="75" y="42"/>
                  </a:lnTo>
                  <a:lnTo>
                    <a:pt x="101" y="62"/>
                  </a:lnTo>
                  <a:lnTo>
                    <a:pt x="82" y="84"/>
                  </a:lnTo>
                  <a:lnTo>
                    <a:pt x="50" y="60"/>
                  </a:lnTo>
                  <a:lnTo>
                    <a:pt x="19" y="84"/>
                  </a:lnTo>
                  <a:lnTo>
                    <a:pt x="0" y="62"/>
                  </a:lnTo>
                  <a:lnTo>
                    <a:pt x="26" y="42"/>
                  </a:lnTo>
                  <a:lnTo>
                    <a:pt x="0" y="21"/>
                  </a:lnTo>
                  <a:close/>
                </a:path>
              </a:pathLst>
            </a:custGeom>
            <a:noFill/>
            <a:ln w="19050"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AT" dirty="0"/>
            </a:p>
          </p:txBody>
        </p:sp>
        <p:sp>
          <p:nvSpPr>
            <p:cNvPr id="71" name="Freeform 71"/>
            <p:cNvSpPr>
              <a:spLocks noEditPoints="1"/>
            </p:cNvSpPr>
            <p:nvPr/>
          </p:nvSpPr>
          <p:spPr bwMode="auto">
            <a:xfrm>
              <a:off x="4330" y="3522"/>
              <a:ext cx="3244" cy="66"/>
            </a:xfrm>
            <a:custGeom>
              <a:avLst/>
              <a:gdLst>
                <a:gd name="T0" fmla="*/ 0 w 3244"/>
                <a:gd name="T1" fmla="*/ 45 h 66"/>
                <a:gd name="T2" fmla="*/ 3184 w 3244"/>
                <a:gd name="T3" fmla="*/ 39 h 66"/>
                <a:gd name="T4" fmla="*/ 3184 w 3244"/>
                <a:gd name="T5" fmla="*/ 28 h 66"/>
                <a:gd name="T6" fmla="*/ 0 w 3244"/>
                <a:gd name="T7" fmla="*/ 34 h 66"/>
                <a:gd name="T8" fmla="*/ 0 w 3244"/>
                <a:gd name="T9" fmla="*/ 45 h 66"/>
                <a:gd name="T10" fmla="*/ 3172 w 3244"/>
                <a:gd name="T11" fmla="*/ 66 h 66"/>
                <a:gd name="T12" fmla="*/ 3244 w 3244"/>
                <a:gd name="T13" fmla="*/ 33 h 66"/>
                <a:gd name="T14" fmla="*/ 3172 w 3244"/>
                <a:gd name="T15" fmla="*/ 0 h 66"/>
                <a:gd name="T16" fmla="*/ 3172 w 3244"/>
                <a:gd name="T17" fmla="*/ 66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44" h="66">
                  <a:moveTo>
                    <a:pt x="0" y="45"/>
                  </a:moveTo>
                  <a:lnTo>
                    <a:pt x="3184" y="39"/>
                  </a:lnTo>
                  <a:lnTo>
                    <a:pt x="3184" y="28"/>
                  </a:lnTo>
                  <a:lnTo>
                    <a:pt x="0" y="34"/>
                  </a:lnTo>
                  <a:lnTo>
                    <a:pt x="0" y="45"/>
                  </a:lnTo>
                  <a:close/>
                  <a:moveTo>
                    <a:pt x="3172" y="66"/>
                  </a:moveTo>
                  <a:lnTo>
                    <a:pt x="3244" y="33"/>
                  </a:lnTo>
                  <a:lnTo>
                    <a:pt x="3172" y="0"/>
                  </a:lnTo>
                  <a:lnTo>
                    <a:pt x="3172" y="66"/>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AT" dirty="0"/>
            </a:p>
          </p:txBody>
        </p:sp>
        <p:sp>
          <p:nvSpPr>
            <p:cNvPr id="72" name="Freeform 72"/>
            <p:cNvSpPr>
              <a:spLocks noEditPoints="1"/>
            </p:cNvSpPr>
            <p:nvPr/>
          </p:nvSpPr>
          <p:spPr bwMode="auto">
            <a:xfrm>
              <a:off x="4298" y="1133"/>
              <a:ext cx="72" cy="2422"/>
            </a:xfrm>
            <a:custGeom>
              <a:avLst/>
              <a:gdLst>
                <a:gd name="T0" fmla="*/ 42 w 72"/>
                <a:gd name="T1" fmla="*/ 2422 h 2422"/>
                <a:gd name="T2" fmla="*/ 42 w 72"/>
                <a:gd name="T3" fmla="*/ 54 h 2422"/>
                <a:gd name="T4" fmla="*/ 30 w 72"/>
                <a:gd name="T5" fmla="*/ 54 h 2422"/>
                <a:gd name="T6" fmla="*/ 30 w 72"/>
                <a:gd name="T7" fmla="*/ 2422 h 2422"/>
                <a:gd name="T8" fmla="*/ 42 w 72"/>
                <a:gd name="T9" fmla="*/ 2422 h 2422"/>
                <a:gd name="T10" fmla="*/ 72 w 72"/>
                <a:gd name="T11" fmla="*/ 65 h 2422"/>
                <a:gd name="T12" fmla="*/ 36 w 72"/>
                <a:gd name="T13" fmla="*/ 0 h 2422"/>
                <a:gd name="T14" fmla="*/ 0 w 72"/>
                <a:gd name="T15" fmla="*/ 65 h 2422"/>
                <a:gd name="T16" fmla="*/ 72 w 72"/>
                <a:gd name="T17" fmla="*/ 65 h 24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2422">
                  <a:moveTo>
                    <a:pt x="42" y="2422"/>
                  </a:moveTo>
                  <a:lnTo>
                    <a:pt x="42" y="54"/>
                  </a:lnTo>
                  <a:lnTo>
                    <a:pt x="30" y="54"/>
                  </a:lnTo>
                  <a:lnTo>
                    <a:pt x="30" y="2422"/>
                  </a:lnTo>
                  <a:lnTo>
                    <a:pt x="42" y="2422"/>
                  </a:lnTo>
                  <a:close/>
                  <a:moveTo>
                    <a:pt x="72" y="65"/>
                  </a:moveTo>
                  <a:lnTo>
                    <a:pt x="36" y="0"/>
                  </a:lnTo>
                  <a:lnTo>
                    <a:pt x="0" y="65"/>
                  </a:lnTo>
                  <a:lnTo>
                    <a:pt x="72" y="65"/>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AT" dirty="0"/>
            </a:p>
          </p:txBody>
        </p:sp>
        <p:sp>
          <p:nvSpPr>
            <p:cNvPr id="73" name="Freeform 73"/>
            <p:cNvSpPr>
              <a:spLocks noEditPoints="1"/>
            </p:cNvSpPr>
            <p:nvPr/>
          </p:nvSpPr>
          <p:spPr bwMode="auto">
            <a:xfrm>
              <a:off x="4355" y="1215"/>
              <a:ext cx="2854" cy="2313"/>
            </a:xfrm>
            <a:custGeom>
              <a:avLst/>
              <a:gdLst>
                <a:gd name="T0" fmla="*/ 47 w 2854"/>
                <a:gd name="T1" fmla="*/ 2270 h 2313"/>
                <a:gd name="T2" fmla="*/ 116 w 2854"/>
                <a:gd name="T3" fmla="*/ 2215 h 2313"/>
                <a:gd name="T4" fmla="*/ 155 w 2854"/>
                <a:gd name="T5" fmla="*/ 2191 h 2313"/>
                <a:gd name="T6" fmla="*/ 215 w 2854"/>
                <a:gd name="T7" fmla="*/ 2142 h 2313"/>
                <a:gd name="T8" fmla="*/ 232 w 2854"/>
                <a:gd name="T9" fmla="*/ 2128 h 2313"/>
                <a:gd name="T10" fmla="*/ 293 w 2854"/>
                <a:gd name="T11" fmla="*/ 2072 h 2313"/>
                <a:gd name="T12" fmla="*/ 362 w 2854"/>
                <a:gd name="T13" fmla="*/ 2016 h 2313"/>
                <a:gd name="T14" fmla="*/ 400 w 2854"/>
                <a:gd name="T15" fmla="*/ 1992 h 2313"/>
                <a:gd name="T16" fmla="*/ 460 w 2854"/>
                <a:gd name="T17" fmla="*/ 1943 h 2313"/>
                <a:gd name="T18" fmla="*/ 478 w 2854"/>
                <a:gd name="T19" fmla="*/ 1929 h 2313"/>
                <a:gd name="T20" fmla="*/ 538 w 2854"/>
                <a:gd name="T21" fmla="*/ 1873 h 2313"/>
                <a:gd name="T22" fmla="*/ 607 w 2854"/>
                <a:gd name="T23" fmla="*/ 1817 h 2313"/>
                <a:gd name="T24" fmla="*/ 645 w 2854"/>
                <a:gd name="T25" fmla="*/ 1793 h 2313"/>
                <a:gd name="T26" fmla="*/ 706 w 2854"/>
                <a:gd name="T27" fmla="*/ 1744 h 2313"/>
                <a:gd name="T28" fmla="*/ 723 w 2854"/>
                <a:gd name="T29" fmla="*/ 1730 h 2313"/>
                <a:gd name="T30" fmla="*/ 784 w 2854"/>
                <a:gd name="T31" fmla="*/ 1674 h 2313"/>
                <a:gd name="T32" fmla="*/ 852 w 2854"/>
                <a:gd name="T33" fmla="*/ 1618 h 2313"/>
                <a:gd name="T34" fmla="*/ 891 w 2854"/>
                <a:gd name="T35" fmla="*/ 1594 h 2313"/>
                <a:gd name="T36" fmla="*/ 951 w 2854"/>
                <a:gd name="T37" fmla="*/ 1546 h 2313"/>
                <a:gd name="T38" fmla="*/ 968 w 2854"/>
                <a:gd name="T39" fmla="*/ 1532 h 2313"/>
                <a:gd name="T40" fmla="*/ 1029 w 2854"/>
                <a:gd name="T41" fmla="*/ 1475 h 2313"/>
                <a:gd name="T42" fmla="*/ 1098 w 2854"/>
                <a:gd name="T43" fmla="*/ 1420 h 2313"/>
                <a:gd name="T44" fmla="*/ 1136 w 2854"/>
                <a:gd name="T45" fmla="*/ 1396 h 2313"/>
                <a:gd name="T46" fmla="*/ 1196 w 2854"/>
                <a:gd name="T47" fmla="*/ 1347 h 2313"/>
                <a:gd name="T48" fmla="*/ 1214 w 2854"/>
                <a:gd name="T49" fmla="*/ 1333 h 2313"/>
                <a:gd name="T50" fmla="*/ 1274 w 2854"/>
                <a:gd name="T51" fmla="*/ 1277 h 2313"/>
                <a:gd name="T52" fmla="*/ 1343 w 2854"/>
                <a:gd name="T53" fmla="*/ 1221 h 2313"/>
                <a:gd name="T54" fmla="*/ 1381 w 2854"/>
                <a:gd name="T55" fmla="*/ 1197 h 2313"/>
                <a:gd name="T56" fmla="*/ 1442 w 2854"/>
                <a:gd name="T57" fmla="*/ 1148 h 2313"/>
                <a:gd name="T58" fmla="*/ 1459 w 2854"/>
                <a:gd name="T59" fmla="*/ 1134 h 2313"/>
                <a:gd name="T60" fmla="*/ 1520 w 2854"/>
                <a:gd name="T61" fmla="*/ 1078 h 2313"/>
                <a:gd name="T62" fmla="*/ 1589 w 2854"/>
                <a:gd name="T63" fmla="*/ 1022 h 2313"/>
                <a:gd name="T64" fmla="*/ 1627 w 2854"/>
                <a:gd name="T65" fmla="*/ 998 h 2313"/>
                <a:gd name="T66" fmla="*/ 1687 w 2854"/>
                <a:gd name="T67" fmla="*/ 949 h 2313"/>
                <a:gd name="T68" fmla="*/ 1704 w 2854"/>
                <a:gd name="T69" fmla="*/ 935 h 2313"/>
                <a:gd name="T70" fmla="*/ 1765 w 2854"/>
                <a:gd name="T71" fmla="*/ 879 h 2313"/>
                <a:gd name="T72" fmla="*/ 1834 w 2854"/>
                <a:gd name="T73" fmla="*/ 823 h 2313"/>
                <a:gd name="T74" fmla="*/ 1872 w 2854"/>
                <a:gd name="T75" fmla="*/ 799 h 2313"/>
                <a:gd name="T76" fmla="*/ 1933 w 2854"/>
                <a:gd name="T77" fmla="*/ 751 h 2313"/>
                <a:gd name="T78" fmla="*/ 1950 w 2854"/>
                <a:gd name="T79" fmla="*/ 737 h 2313"/>
                <a:gd name="T80" fmla="*/ 2011 w 2854"/>
                <a:gd name="T81" fmla="*/ 680 h 2313"/>
                <a:gd name="T82" fmla="*/ 2079 w 2854"/>
                <a:gd name="T83" fmla="*/ 624 h 2313"/>
                <a:gd name="T84" fmla="*/ 2118 w 2854"/>
                <a:gd name="T85" fmla="*/ 601 h 2313"/>
                <a:gd name="T86" fmla="*/ 2178 w 2854"/>
                <a:gd name="T87" fmla="*/ 552 h 2313"/>
                <a:gd name="T88" fmla="*/ 2195 w 2854"/>
                <a:gd name="T89" fmla="*/ 538 h 2313"/>
                <a:gd name="T90" fmla="*/ 2256 w 2854"/>
                <a:gd name="T91" fmla="*/ 482 h 2313"/>
                <a:gd name="T92" fmla="*/ 2325 w 2854"/>
                <a:gd name="T93" fmla="*/ 426 h 2313"/>
                <a:gd name="T94" fmla="*/ 2363 w 2854"/>
                <a:gd name="T95" fmla="*/ 402 h 2313"/>
                <a:gd name="T96" fmla="*/ 2423 w 2854"/>
                <a:gd name="T97" fmla="*/ 353 h 2313"/>
                <a:gd name="T98" fmla="*/ 2441 w 2854"/>
                <a:gd name="T99" fmla="*/ 339 h 2313"/>
                <a:gd name="T100" fmla="*/ 2501 w 2854"/>
                <a:gd name="T101" fmla="*/ 283 h 2313"/>
                <a:gd name="T102" fmla="*/ 2570 w 2854"/>
                <a:gd name="T103" fmla="*/ 227 h 2313"/>
                <a:gd name="T104" fmla="*/ 2608 w 2854"/>
                <a:gd name="T105" fmla="*/ 203 h 2313"/>
                <a:gd name="T106" fmla="*/ 2669 w 2854"/>
                <a:gd name="T107" fmla="*/ 154 h 2313"/>
                <a:gd name="T108" fmla="*/ 2686 w 2854"/>
                <a:gd name="T109" fmla="*/ 140 h 2313"/>
                <a:gd name="T110" fmla="*/ 2747 w 2854"/>
                <a:gd name="T111" fmla="*/ 84 h 2313"/>
                <a:gd name="T112" fmla="*/ 2816 w 2854"/>
                <a:gd name="T113" fmla="*/ 28 h 2313"/>
                <a:gd name="T114" fmla="*/ 2854 w 2854"/>
                <a:gd name="T115" fmla="*/ 4 h 2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854" h="2313">
                  <a:moveTo>
                    <a:pt x="4" y="2313"/>
                  </a:moveTo>
                  <a:lnTo>
                    <a:pt x="38" y="2285"/>
                  </a:lnTo>
                  <a:lnTo>
                    <a:pt x="34" y="2281"/>
                  </a:lnTo>
                  <a:lnTo>
                    <a:pt x="0" y="2309"/>
                  </a:lnTo>
                  <a:lnTo>
                    <a:pt x="4" y="2313"/>
                  </a:lnTo>
                  <a:close/>
                  <a:moveTo>
                    <a:pt x="51" y="2274"/>
                  </a:moveTo>
                  <a:lnTo>
                    <a:pt x="55" y="2271"/>
                  </a:lnTo>
                  <a:lnTo>
                    <a:pt x="52" y="2267"/>
                  </a:lnTo>
                  <a:lnTo>
                    <a:pt x="47" y="2270"/>
                  </a:lnTo>
                  <a:lnTo>
                    <a:pt x="51" y="2274"/>
                  </a:lnTo>
                  <a:close/>
                  <a:moveTo>
                    <a:pt x="68" y="2260"/>
                  </a:moveTo>
                  <a:lnTo>
                    <a:pt x="73" y="2257"/>
                  </a:lnTo>
                  <a:lnTo>
                    <a:pt x="69" y="2253"/>
                  </a:lnTo>
                  <a:lnTo>
                    <a:pt x="65" y="2256"/>
                  </a:lnTo>
                  <a:lnTo>
                    <a:pt x="68" y="2260"/>
                  </a:lnTo>
                  <a:close/>
                  <a:moveTo>
                    <a:pt x="86" y="2247"/>
                  </a:moveTo>
                  <a:lnTo>
                    <a:pt x="120" y="2219"/>
                  </a:lnTo>
                  <a:lnTo>
                    <a:pt x="116" y="2215"/>
                  </a:lnTo>
                  <a:lnTo>
                    <a:pt x="82" y="2243"/>
                  </a:lnTo>
                  <a:lnTo>
                    <a:pt x="86" y="2247"/>
                  </a:lnTo>
                  <a:close/>
                  <a:moveTo>
                    <a:pt x="133" y="2208"/>
                  </a:moveTo>
                  <a:lnTo>
                    <a:pt x="137" y="2205"/>
                  </a:lnTo>
                  <a:lnTo>
                    <a:pt x="133" y="2201"/>
                  </a:lnTo>
                  <a:lnTo>
                    <a:pt x="129" y="2204"/>
                  </a:lnTo>
                  <a:lnTo>
                    <a:pt x="133" y="2208"/>
                  </a:lnTo>
                  <a:close/>
                  <a:moveTo>
                    <a:pt x="150" y="2194"/>
                  </a:moveTo>
                  <a:lnTo>
                    <a:pt x="155" y="2191"/>
                  </a:lnTo>
                  <a:lnTo>
                    <a:pt x="151" y="2187"/>
                  </a:lnTo>
                  <a:lnTo>
                    <a:pt x="146" y="2190"/>
                  </a:lnTo>
                  <a:lnTo>
                    <a:pt x="150" y="2194"/>
                  </a:lnTo>
                  <a:close/>
                  <a:moveTo>
                    <a:pt x="167" y="2180"/>
                  </a:moveTo>
                  <a:lnTo>
                    <a:pt x="202" y="2152"/>
                  </a:lnTo>
                  <a:lnTo>
                    <a:pt x="198" y="2148"/>
                  </a:lnTo>
                  <a:lnTo>
                    <a:pt x="164" y="2176"/>
                  </a:lnTo>
                  <a:lnTo>
                    <a:pt x="167" y="2180"/>
                  </a:lnTo>
                  <a:close/>
                  <a:moveTo>
                    <a:pt x="215" y="2142"/>
                  </a:moveTo>
                  <a:lnTo>
                    <a:pt x="219" y="2138"/>
                  </a:lnTo>
                  <a:lnTo>
                    <a:pt x="215" y="2134"/>
                  </a:lnTo>
                  <a:lnTo>
                    <a:pt x="211" y="2138"/>
                  </a:lnTo>
                  <a:lnTo>
                    <a:pt x="215" y="2142"/>
                  </a:lnTo>
                  <a:close/>
                  <a:moveTo>
                    <a:pt x="232" y="2128"/>
                  </a:moveTo>
                  <a:lnTo>
                    <a:pt x="236" y="2124"/>
                  </a:lnTo>
                  <a:lnTo>
                    <a:pt x="233" y="2120"/>
                  </a:lnTo>
                  <a:lnTo>
                    <a:pt x="228" y="2124"/>
                  </a:lnTo>
                  <a:lnTo>
                    <a:pt x="232" y="2128"/>
                  </a:lnTo>
                  <a:close/>
                  <a:moveTo>
                    <a:pt x="249" y="2114"/>
                  </a:moveTo>
                  <a:lnTo>
                    <a:pt x="284" y="2086"/>
                  </a:lnTo>
                  <a:lnTo>
                    <a:pt x="280" y="2082"/>
                  </a:lnTo>
                  <a:lnTo>
                    <a:pt x="245" y="2110"/>
                  </a:lnTo>
                  <a:lnTo>
                    <a:pt x="249" y="2114"/>
                  </a:lnTo>
                  <a:close/>
                  <a:moveTo>
                    <a:pt x="297" y="2076"/>
                  </a:moveTo>
                  <a:lnTo>
                    <a:pt x="301" y="2072"/>
                  </a:lnTo>
                  <a:lnTo>
                    <a:pt x="297" y="2068"/>
                  </a:lnTo>
                  <a:lnTo>
                    <a:pt x="293" y="2072"/>
                  </a:lnTo>
                  <a:lnTo>
                    <a:pt x="297" y="2076"/>
                  </a:lnTo>
                  <a:close/>
                  <a:moveTo>
                    <a:pt x="314" y="2062"/>
                  </a:moveTo>
                  <a:lnTo>
                    <a:pt x="318" y="2058"/>
                  </a:lnTo>
                  <a:lnTo>
                    <a:pt x="314" y="2054"/>
                  </a:lnTo>
                  <a:lnTo>
                    <a:pt x="310" y="2058"/>
                  </a:lnTo>
                  <a:lnTo>
                    <a:pt x="314" y="2062"/>
                  </a:lnTo>
                  <a:close/>
                  <a:moveTo>
                    <a:pt x="331" y="2048"/>
                  </a:moveTo>
                  <a:lnTo>
                    <a:pt x="366" y="2020"/>
                  </a:lnTo>
                  <a:lnTo>
                    <a:pt x="362" y="2016"/>
                  </a:lnTo>
                  <a:lnTo>
                    <a:pt x="327" y="2044"/>
                  </a:lnTo>
                  <a:lnTo>
                    <a:pt x="331" y="2048"/>
                  </a:lnTo>
                  <a:close/>
                  <a:moveTo>
                    <a:pt x="378" y="2009"/>
                  </a:moveTo>
                  <a:lnTo>
                    <a:pt x="383" y="2006"/>
                  </a:lnTo>
                  <a:lnTo>
                    <a:pt x="379" y="2002"/>
                  </a:lnTo>
                  <a:lnTo>
                    <a:pt x="375" y="2005"/>
                  </a:lnTo>
                  <a:lnTo>
                    <a:pt x="378" y="2009"/>
                  </a:lnTo>
                  <a:close/>
                  <a:moveTo>
                    <a:pt x="396" y="1995"/>
                  </a:moveTo>
                  <a:lnTo>
                    <a:pt x="400" y="1992"/>
                  </a:lnTo>
                  <a:lnTo>
                    <a:pt x="396" y="1988"/>
                  </a:lnTo>
                  <a:lnTo>
                    <a:pt x="392" y="1992"/>
                  </a:lnTo>
                  <a:lnTo>
                    <a:pt x="396" y="1995"/>
                  </a:lnTo>
                  <a:close/>
                  <a:moveTo>
                    <a:pt x="413" y="1981"/>
                  </a:moveTo>
                  <a:lnTo>
                    <a:pt x="447" y="1954"/>
                  </a:lnTo>
                  <a:lnTo>
                    <a:pt x="444" y="1950"/>
                  </a:lnTo>
                  <a:lnTo>
                    <a:pt x="409" y="1978"/>
                  </a:lnTo>
                  <a:lnTo>
                    <a:pt x="413" y="1981"/>
                  </a:lnTo>
                  <a:close/>
                  <a:moveTo>
                    <a:pt x="460" y="1943"/>
                  </a:moveTo>
                  <a:lnTo>
                    <a:pt x="465" y="1940"/>
                  </a:lnTo>
                  <a:lnTo>
                    <a:pt x="461" y="1936"/>
                  </a:lnTo>
                  <a:lnTo>
                    <a:pt x="457" y="1939"/>
                  </a:lnTo>
                  <a:lnTo>
                    <a:pt x="460" y="1943"/>
                  </a:lnTo>
                  <a:close/>
                  <a:moveTo>
                    <a:pt x="478" y="1929"/>
                  </a:moveTo>
                  <a:lnTo>
                    <a:pt x="482" y="1926"/>
                  </a:lnTo>
                  <a:lnTo>
                    <a:pt x="478" y="1922"/>
                  </a:lnTo>
                  <a:lnTo>
                    <a:pt x="474" y="1925"/>
                  </a:lnTo>
                  <a:lnTo>
                    <a:pt x="478" y="1929"/>
                  </a:lnTo>
                  <a:close/>
                  <a:moveTo>
                    <a:pt x="495" y="1915"/>
                  </a:moveTo>
                  <a:lnTo>
                    <a:pt x="529" y="1887"/>
                  </a:lnTo>
                  <a:lnTo>
                    <a:pt x="525" y="1883"/>
                  </a:lnTo>
                  <a:lnTo>
                    <a:pt x="491" y="1911"/>
                  </a:lnTo>
                  <a:lnTo>
                    <a:pt x="495" y="1915"/>
                  </a:lnTo>
                  <a:close/>
                  <a:moveTo>
                    <a:pt x="542" y="1877"/>
                  </a:moveTo>
                  <a:lnTo>
                    <a:pt x="546" y="1873"/>
                  </a:lnTo>
                  <a:lnTo>
                    <a:pt x="543" y="1869"/>
                  </a:lnTo>
                  <a:lnTo>
                    <a:pt x="538" y="1873"/>
                  </a:lnTo>
                  <a:lnTo>
                    <a:pt x="542" y="1877"/>
                  </a:lnTo>
                  <a:close/>
                  <a:moveTo>
                    <a:pt x="559" y="1863"/>
                  </a:moveTo>
                  <a:lnTo>
                    <a:pt x="564" y="1859"/>
                  </a:lnTo>
                  <a:lnTo>
                    <a:pt x="560" y="1855"/>
                  </a:lnTo>
                  <a:lnTo>
                    <a:pt x="555" y="1859"/>
                  </a:lnTo>
                  <a:lnTo>
                    <a:pt x="559" y="1863"/>
                  </a:lnTo>
                  <a:close/>
                  <a:moveTo>
                    <a:pt x="576" y="1849"/>
                  </a:moveTo>
                  <a:lnTo>
                    <a:pt x="611" y="1821"/>
                  </a:lnTo>
                  <a:lnTo>
                    <a:pt x="607" y="1817"/>
                  </a:lnTo>
                  <a:lnTo>
                    <a:pt x="573" y="1845"/>
                  </a:lnTo>
                  <a:lnTo>
                    <a:pt x="576" y="1849"/>
                  </a:lnTo>
                  <a:close/>
                  <a:moveTo>
                    <a:pt x="624" y="1811"/>
                  </a:moveTo>
                  <a:lnTo>
                    <a:pt x="628" y="1807"/>
                  </a:lnTo>
                  <a:lnTo>
                    <a:pt x="624" y="1803"/>
                  </a:lnTo>
                  <a:lnTo>
                    <a:pt x="620" y="1807"/>
                  </a:lnTo>
                  <a:lnTo>
                    <a:pt x="624" y="1811"/>
                  </a:lnTo>
                  <a:close/>
                  <a:moveTo>
                    <a:pt x="641" y="1797"/>
                  </a:moveTo>
                  <a:lnTo>
                    <a:pt x="645" y="1793"/>
                  </a:lnTo>
                  <a:lnTo>
                    <a:pt x="641" y="1789"/>
                  </a:lnTo>
                  <a:lnTo>
                    <a:pt x="637" y="1793"/>
                  </a:lnTo>
                  <a:lnTo>
                    <a:pt x="641" y="1797"/>
                  </a:lnTo>
                  <a:close/>
                  <a:moveTo>
                    <a:pt x="658" y="1783"/>
                  </a:moveTo>
                  <a:lnTo>
                    <a:pt x="693" y="1755"/>
                  </a:lnTo>
                  <a:lnTo>
                    <a:pt x="689" y="1751"/>
                  </a:lnTo>
                  <a:lnTo>
                    <a:pt x="654" y="1779"/>
                  </a:lnTo>
                  <a:lnTo>
                    <a:pt x="658" y="1783"/>
                  </a:lnTo>
                  <a:close/>
                  <a:moveTo>
                    <a:pt x="706" y="1744"/>
                  </a:moveTo>
                  <a:lnTo>
                    <a:pt x="710" y="1741"/>
                  </a:lnTo>
                  <a:lnTo>
                    <a:pt x="706" y="1737"/>
                  </a:lnTo>
                  <a:lnTo>
                    <a:pt x="702" y="1740"/>
                  </a:lnTo>
                  <a:lnTo>
                    <a:pt x="706" y="1744"/>
                  </a:lnTo>
                  <a:close/>
                  <a:moveTo>
                    <a:pt x="723" y="1730"/>
                  </a:moveTo>
                  <a:lnTo>
                    <a:pt x="727" y="1727"/>
                  </a:lnTo>
                  <a:lnTo>
                    <a:pt x="723" y="1723"/>
                  </a:lnTo>
                  <a:lnTo>
                    <a:pt x="719" y="1726"/>
                  </a:lnTo>
                  <a:lnTo>
                    <a:pt x="723" y="1730"/>
                  </a:lnTo>
                  <a:close/>
                  <a:moveTo>
                    <a:pt x="740" y="1716"/>
                  </a:moveTo>
                  <a:lnTo>
                    <a:pt x="774" y="1689"/>
                  </a:lnTo>
                  <a:lnTo>
                    <a:pt x="771" y="1685"/>
                  </a:lnTo>
                  <a:lnTo>
                    <a:pt x="736" y="1713"/>
                  </a:lnTo>
                  <a:lnTo>
                    <a:pt x="740" y="1716"/>
                  </a:lnTo>
                  <a:close/>
                  <a:moveTo>
                    <a:pt x="787" y="1678"/>
                  </a:moveTo>
                  <a:lnTo>
                    <a:pt x="792" y="1675"/>
                  </a:lnTo>
                  <a:lnTo>
                    <a:pt x="788" y="1671"/>
                  </a:lnTo>
                  <a:lnTo>
                    <a:pt x="784" y="1674"/>
                  </a:lnTo>
                  <a:lnTo>
                    <a:pt x="787" y="1678"/>
                  </a:lnTo>
                  <a:close/>
                  <a:moveTo>
                    <a:pt x="805" y="1664"/>
                  </a:moveTo>
                  <a:lnTo>
                    <a:pt x="809" y="1661"/>
                  </a:lnTo>
                  <a:lnTo>
                    <a:pt x="805" y="1657"/>
                  </a:lnTo>
                  <a:lnTo>
                    <a:pt x="801" y="1660"/>
                  </a:lnTo>
                  <a:lnTo>
                    <a:pt x="805" y="1664"/>
                  </a:lnTo>
                  <a:close/>
                  <a:moveTo>
                    <a:pt x="822" y="1650"/>
                  </a:moveTo>
                  <a:lnTo>
                    <a:pt x="856" y="1622"/>
                  </a:lnTo>
                  <a:lnTo>
                    <a:pt x="852" y="1618"/>
                  </a:lnTo>
                  <a:lnTo>
                    <a:pt x="818" y="1646"/>
                  </a:lnTo>
                  <a:lnTo>
                    <a:pt x="822" y="1650"/>
                  </a:lnTo>
                  <a:close/>
                  <a:moveTo>
                    <a:pt x="869" y="1612"/>
                  </a:moveTo>
                  <a:lnTo>
                    <a:pt x="874" y="1608"/>
                  </a:lnTo>
                  <a:lnTo>
                    <a:pt x="870" y="1604"/>
                  </a:lnTo>
                  <a:lnTo>
                    <a:pt x="865" y="1608"/>
                  </a:lnTo>
                  <a:lnTo>
                    <a:pt x="869" y="1612"/>
                  </a:lnTo>
                  <a:close/>
                  <a:moveTo>
                    <a:pt x="886" y="1598"/>
                  </a:moveTo>
                  <a:lnTo>
                    <a:pt x="891" y="1594"/>
                  </a:lnTo>
                  <a:lnTo>
                    <a:pt x="887" y="1590"/>
                  </a:lnTo>
                  <a:lnTo>
                    <a:pt x="883" y="1594"/>
                  </a:lnTo>
                  <a:lnTo>
                    <a:pt x="886" y="1598"/>
                  </a:lnTo>
                  <a:close/>
                  <a:moveTo>
                    <a:pt x="904" y="1584"/>
                  </a:moveTo>
                  <a:lnTo>
                    <a:pt x="938" y="1556"/>
                  </a:lnTo>
                  <a:lnTo>
                    <a:pt x="934" y="1552"/>
                  </a:lnTo>
                  <a:lnTo>
                    <a:pt x="900" y="1580"/>
                  </a:lnTo>
                  <a:lnTo>
                    <a:pt x="904" y="1584"/>
                  </a:lnTo>
                  <a:close/>
                  <a:moveTo>
                    <a:pt x="951" y="1546"/>
                  </a:moveTo>
                  <a:lnTo>
                    <a:pt x="955" y="1542"/>
                  </a:lnTo>
                  <a:lnTo>
                    <a:pt x="952" y="1538"/>
                  </a:lnTo>
                  <a:lnTo>
                    <a:pt x="947" y="1542"/>
                  </a:lnTo>
                  <a:lnTo>
                    <a:pt x="951" y="1546"/>
                  </a:lnTo>
                  <a:close/>
                  <a:moveTo>
                    <a:pt x="968" y="1532"/>
                  </a:moveTo>
                  <a:lnTo>
                    <a:pt x="973" y="1528"/>
                  </a:lnTo>
                  <a:lnTo>
                    <a:pt x="969" y="1524"/>
                  </a:lnTo>
                  <a:lnTo>
                    <a:pt x="964" y="1528"/>
                  </a:lnTo>
                  <a:lnTo>
                    <a:pt x="968" y="1532"/>
                  </a:lnTo>
                  <a:close/>
                  <a:moveTo>
                    <a:pt x="986" y="1518"/>
                  </a:moveTo>
                  <a:lnTo>
                    <a:pt x="1020" y="1490"/>
                  </a:lnTo>
                  <a:lnTo>
                    <a:pt x="1016" y="1486"/>
                  </a:lnTo>
                  <a:lnTo>
                    <a:pt x="982" y="1514"/>
                  </a:lnTo>
                  <a:lnTo>
                    <a:pt x="986" y="1518"/>
                  </a:lnTo>
                  <a:close/>
                  <a:moveTo>
                    <a:pt x="1033" y="1479"/>
                  </a:moveTo>
                  <a:lnTo>
                    <a:pt x="1037" y="1476"/>
                  </a:lnTo>
                  <a:lnTo>
                    <a:pt x="1033" y="1472"/>
                  </a:lnTo>
                  <a:lnTo>
                    <a:pt x="1029" y="1475"/>
                  </a:lnTo>
                  <a:lnTo>
                    <a:pt x="1033" y="1479"/>
                  </a:lnTo>
                  <a:close/>
                  <a:moveTo>
                    <a:pt x="1050" y="1465"/>
                  </a:moveTo>
                  <a:lnTo>
                    <a:pt x="1054" y="1462"/>
                  </a:lnTo>
                  <a:lnTo>
                    <a:pt x="1051" y="1458"/>
                  </a:lnTo>
                  <a:lnTo>
                    <a:pt x="1046" y="1461"/>
                  </a:lnTo>
                  <a:lnTo>
                    <a:pt x="1050" y="1465"/>
                  </a:lnTo>
                  <a:close/>
                  <a:moveTo>
                    <a:pt x="1067" y="1451"/>
                  </a:moveTo>
                  <a:lnTo>
                    <a:pt x="1102" y="1424"/>
                  </a:lnTo>
                  <a:lnTo>
                    <a:pt x="1098" y="1420"/>
                  </a:lnTo>
                  <a:lnTo>
                    <a:pt x="1064" y="1447"/>
                  </a:lnTo>
                  <a:lnTo>
                    <a:pt x="1067" y="1451"/>
                  </a:lnTo>
                  <a:close/>
                  <a:moveTo>
                    <a:pt x="1115" y="1413"/>
                  </a:moveTo>
                  <a:lnTo>
                    <a:pt x="1119" y="1410"/>
                  </a:lnTo>
                  <a:lnTo>
                    <a:pt x="1115" y="1406"/>
                  </a:lnTo>
                  <a:lnTo>
                    <a:pt x="1111" y="1409"/>
                  </a:lnTo>
                  <a:lnTo>
                    <a:pt x="1115" y="1413"/>
                  </a:lnTo>
                  <a:close/>
                  <a:moveTo>
                    <a:pt x="1132" y="1399"/>
                  </a:moveTo>
                  <a:lnTo>
                    <a:pt x="1136" y="1396"/>
                  </a:lnTo>
                  <a:lnTo>
                    <a:pt x="1132" y="1392"/>
                  </a:lnTo>
                  <a:lnTo>
                    <a:pt x="1128" y="1395"/>
                  </a:lnTo>
                  <a:lnTo>
                    <a:pt x="1132" y="1399"/>
                  </a:lnTo>
                  <a:close/>
                  <a:moveTo>
                    <a:pt x="1149" y="1385"/>
                  </a:moveTo>
                  <a:lnTo>
                    <a:pt x="1183" y="1357"/>
                  </a:lnTo>
                  <a:lnTo>
                    <a:pt x="1180" y="1353"/>
                  </a:lnTo>
                  <a:lnTo>
                    <a:pt x="1145" y="1381"/>
                  </a:lnTo>
                  <a:lnTo>
                    <a:pt x="1149" y="1385"/>
                  </a:lnTo>
                  <a:close/>
                  <a:moveTo>
                    <a:pt x="1196" y="1347"/>
                  </a:moveTo>
                  <a:lnTo>
                    <a:pt x="1201" y="1343"/>
                  </a:lnTo>
                  <a:lnTo>
                    <a:pt x="1197" y="1339"/>
                  </a:lnTo>
                  <a:lnTo>
                    <a:pt x="1193" y="1343"/>
                  </a:lnTo>
                  <a:lnTo>
                    <a:pt x="1196" y="1347"/>
                  </a:lnTo>
                  <a:close/>
                  <a:moveTo>
                    <a:pt x="1214" y="1333"/>
                  </a:moveTo>
                  <a:lnTo>
                    <a:pt x="1218" y="1329"/>
                  </a:lnTo>
                  <a:lnTo>
                    <a:pt x="1214" y="1325"/>
                  </a:lnTo>
                  <a:lnTo>
                    <a:pt x="1210" y="1329"/>
                  </a:lnTo>
                  <a:lnTo>
                    <a:pt x="1214" y="1333"/>
                  </a:lnTo>
                  <a:close/>
                  <a:moveTo>
                    <a:pt x="1231" y="1319"/>
                  </a:moveTo>
                  <a:lnTo>
                    <a:pt x="1265" y="1291"/>
                  </a:lnTo>
                  <a:lnTo>
                    <a:pt x="1261" y="1287"/>
                  </a:lnTo>
                  <a:lnTo>
                    <a:pt x="1227" y="1315"/>
                  </a:lnTo>
                  <a:lnTo>
                    <a:pt x="1231" y="1319"/>
                  </a:lnTo>
                  <a:close/>
                  <a:moveTo>
                    <a:pt x="1278" y="1281"/>
                  </a:moveTo>
                  <a:lnTo>
                    <a:pt x="1282" y="1277"/>
                  </a:lnTo>
                  <a:lnTo>
                    <a:pt x="1279" y="1273"/>
                  </a:lnTo>
                  <a:lnTo>
                    <a:pt x="1274" y="1277"/>
                  </a:lnTo>
                  <a:lnTo>
                    <a:pt x="1278" y="1281"/>
                  </a:lnTo>
                  <a:close/>
                  <a:moveTo>
                    <a:pt x="1295" y="1267"/>
                  </a:moveTo>
                  <a:lnTo>
                    <a:pt x="1300" y="1263"/>
                  </a:lnTo>
                  <a:lnTo>
                    <a:pt x="1296" y="1259"/>
                  </a:lnTo>
                  <a:lnTo>
                    <a:pt x="1292" y="1263"/>
                  </a:lnTo>
                  <a:lnTo>
                    <a:pt x="1295" y="1267"/>
                  </a:lnTo>
                  <a:close/>
                  <a:moveTo>
                    <a:pt x="1313" y="1253"/>
                  </a:moveTo>
                  <a:lnTo>
                    <a:pt x="1347" y="1225"/>
                  </a:lnTo>
                  <a:lnTo>
                    <a:pt x="1343" y="1221"/>
                  </a:lnTo>
                  <a:lnTo>
                    <a:pt x="1309" y="1249"/>
                  </a:lnTo>
                  <a:lnTo>
                    <a:pt x="1313" y="1253"/>
                  </a:lnTo>
                  <a:close/>
                  <a:moveTo>
                    <a:pt x="1360" y="1214"/>
                  </a:moveTo>
                  <a:lnTo>
                    <a:pt x="1364" y="1211"/>
                  </a:lnTo>
                  <a:lnTo>
                    <a:pt x="1360" y="1207"/>
                  </a:lnTo>
                  <a:lnTo>
                    <a:pt x="1356" y="1210"/>
                  </a:lnTo>
                  <a:lnTo>
                    <a:pt x="1360" y="1214"/>
                  </a:lnTo>
                  <a:close/>
                  <a:moveTo>
                    <a:pt x="1377" y="1200"/>
                  </a:moveTo>
                  <a:lnTo>
                    <a:pt x="1381" y="1197"/>
                  </a:lnTo>
                  <a:lnTo>
                    <a:pt x="1378" y="1193"/>
                  </a:lnTo>
                  <a:lnTo>
                    <a:pt x="1373" y="1196"/>
                  </a:lnTo>
                  <a:lnTo>
                    <a:pt x="1377" y="1200"/>
                  </a:lnTo>
                  <a:close/>
                  <a:moveTo>
                    <a:pt x="1394" y="1186"/>
                  </a:moveTo>
                  <a:lnTo>
                    <a:pt x="1429" y="1158"/>
                  </a:lnTo>
                  <a:lnTo>
                    <a:pt x="1425" y="1155"/>
                  </a:lnTo>
                  <a:lnTo>
                    <a:pt x="1391" y="1182"/>
                  </a:lnTo>
                  <a:lnTo>
                    <a:pt x="1394" y="1186"/>
                  </a:lnTo>
                  <a:close/>
                  <a:moveTo>
                    <a:pt x="1442" y="1148"/>
                  </a:moveTo>
                  <a:lnTo>
                    <a:pt x="1446" y="1145"/>
                  </a:lnTo>
                  <a:lnTo>
                    <a:pt x="1442" y="1141"/>
                  </a:lnTo>
                  <a:lnTo>
                    <a:pt x="1438" y="1144"/>
                  </a:lnTo>
                  <a:lnTo>
                    <a:pt x="1442" y="1148"/>
                  </a:lnTo>
                  <a:close/>
                  <a:moveTo>
                    <a:pt x="1459" y="1134"/>
                  </a:moveTo>
                  <a:lnTo>
                    <a:pt x="1463" y="1131"/>
                  </a:lnTo>
                  <a:lnTo>
                    <a:pt x="1460" y="1127"/>
                  </a:lnTo>
                  <a:lnTo>
                    <a:pt x="1455" y="1130"/>
                  </a:lnTo>
                  <a:lnTo>
                    <a:pt x="1459" y="1134"/>
                  </a:lnTo>
                  <a:close/>
                  <a:moveTo>
                    <a:pt x="1476" y="1120"/>
                  </a:moveTo>
                  <a:lnTo>
                    <a:pt x="1511" y="1092"/>
                  </a:lnTo>
                  <a:lnTo>
                    <a:pt x="1507" y="1088"/>
                  </a:lnTo>
                  <a:lnTo>
                    <a:pt x="1472" y="1116"/>
                  </a:lnTo>
                  <a:lnTo>
                    <a:pt x="1476" y="1120"/>
                  </a:lnTo>
                  <a:close/>
                  <a:moveTo>
                    <a:pt x="1523" y="1082"/>
                  </a:moveTo>
                  <a:lnTo>
                    <a:pt x="1528" y="1078"/>
                  </a:lnTo>
                  <a:lnTo>
                    <a:pt x="1524" y="1074"/>
                  </a:lnTo>
                  <a:lnTo>
                    <a:pt x="1520" y="1078"/>
                  </a:lnTo>
                  <a:lnTo>
                    <a:pt x="1523" y="1082"/>
                  </a:lnTo>
                  <a:close/>
                  <a:moveTo>
                    <a:pt x="1541" y="1068"/>
                  </a:moveTo>
                  <a:lnTo>
                    <a:pt x="1545" y="1064"/>
                  </a:lnTo>
                  <a:lnTo>
                    <a:pt x="1541" y="1060"/>
                  </a:lnTo>
                  <a:lnTo>
                    <a:pt x="1537" y="1064"/>
                  </a:lnTo>
                  <a:lnTo>
                    <a:pt x="1541" y="1068"/>
                  </a:lnTo>
                  <a:close/>
                  <a:moveTo>
                    <a:pt x="1558" y="1054"/>
                  </a:moveTo>
                  <a:lnTo>
                    <a:pt x="1593" y="1026"/>
                  </a:lnTo>
                  <a:lnTo>
                    <a:pt x="1589" y="1022"/>
                  </a:lnTo>
                  <a:lnTo>
                    <a:pt x="1554" y="1050"/>
                  </a:lnTo>
                  <a:lnTo>
                    <a:pt x="1558" y="1054"/>
                  </a:lnTo>
                  <a:close/>
                  <a:moveTo>
                    <a:pt x="1605" y="1016"/>
                  </a:moveTo>
                  <a:lnTo>
                    <a:pt x="1610" y="1012"/>
                  </a:lnTo>
                  <a:lnTo>
                    <a:pt x="1606" y="1008"/>
                  </a:lnTo>
                  <a:lnTo>
                    <a:pt x="1602" y="1012"/>
                  </a:lnTo>
                  <a:lnTo>
                    <a:pt x="1605" y="1016"/>
                  </a:lnTo>
                  <a:close/>
                  <a:moveTo>
                    <a:pt x="1623" y="1002"/>
                  </a:moveTo>
                  <a:lnTo>
                    <a:pt x="1627" y="998"/>
                  </a:lnTo>
                  <a:lnTo>
                    <a:pt x="1623" y="994"/>
                  </a:lnTo>
                  <a:lnTo>
                    <a:pt x="1619" y="998"/>
                  </a:lnTo>
                  <a:lnTo>
                    <a:pt x="1623" y="1002"/>
                  </a:lnTo>
                  <a:close/>
                  <a:moveTo>
                    <a:pt x="1640" y="988"/>
                  </a:moveTo>
                  <a:lnTo>
                    <a:pt x="1674" y="960"/>
                  </a:lnTo>
                  <a:lnTo>
                    <a:pt x="1670" y="956"/>
                  </a:lnTo>
                  <a:lnTo>
                    <a:pt x="1636" y="984"/>
                  </a:lnTo>
                  <a:lnTo>
                    <a:pt x="1640" y="988"/>
                  </a:lnTo>
                  <a:close/>
                  <a:moveTo>
                    <a:pt x="1687" y="949"/>
                  </a:moveTo>
                  <a:lnTo>
                    <a:pt x="1691" y="946"/>
                  </a:lnTo>
                  <a:lnTo>
                    <a:pt x="1688" y="942"/>
                  </a:lnTo>
                  <a:lnTo>
                    <a:pt x="1683" y="945"/>
                  </a:lnTo>
                  <a:lnTo>
                    <a:pt x="1687" y="949"/>
                  </a:lnTo>
                  <a:close/>
                  <a:moveTo>
                    <a:pt x="1704" y="935"/>
                  </a:moveTo>
                  <a:lnTo>
                    <a:pt x="1709" y="932"/>
                  </a:lnTo>
                  <a:lnTo>
                    <a:pt x="1705" y="928"/>
                  </a:lnTo>
                  <a:lnTo>
                    <a:pt x="1701" y="931"/>
                  </a:lnTo>
                  <a:lnTo>
                    <a:pt x="1704" y="935"/>
                  </a:lnTo>
                  <a:close/>
                  <a:moveTo>
                    <a:pt x="1722" y="921"/>
                  </a:moveTo>
                  <a:lnTo>
                    <a:pt x="1756" y="893"/>
                  </a:lnTo>
                  <a:lnTo>
                    <a:pt x="1752" y="890"/>
                  </a:lnTo>
                  <a:lnTo>
                    <a:pt x="1718" y="917"/>
                  </a:lnTo>
                  <a:lnTo>
                    <a:pt x="1722" y="921"/>
                  </a:lnTo>
                  <a:close/>
                  <a:moveTo>
                    <a:pt x="1769" y="883"/>
                  </a:moveTo>
                  <a:lnTo>
                    <a:pt x="1773" y="879"/>
                  </a:lnTo>
                  <a:lnTo>
                    <a:pt x="1769" y="876"/>
                  </a:lnTo>
                  <a:lnTo>
                    <a:pt x="1765" y="879"/>
                  </a:lnTo>
                  <a:lnTo>
                    <a:pt x="1769" y="883"/>
                  </a:lnTo>
                  <a:close/>
                  <a:moveTo>
                    <a:pt x="1786" y="869"/>
                  </a:moveTo>
                  <a:lnTo>
                    <a:pt x="1790" y="866"/>
                  </a:lnTo>
                  <a:lnTo>
                    <a:pt x="1787" y="862"/>
                  </a:lnTo>
                  <a:lnTo>
                    <a:pt x="1782" y="865"/>
                  </a:lnTo>
                  <a:lnTo>
                    <a:pt x="1786" y="869"/>
                  </a:lnTo>
                  <a:close/>
                  <a:moveTo>
                    <a:pt x="1803" y="855"/>
                  </a:moveTo>
                  <a:lnTo>
                    <a:pt x="1838" y="827"/>
                  </a:lnTo>
                  <a:lnTo>
                    <a:pt x="1834" y="823"/>
                  </a:lnTo>
                  <a:lnTo>
                    <a:pt x="1800" y="851"/>
                  </a:lnTo>
                  <a:lnTo>
                    <a:pt x="1803" y="855"/>
                  </a:lnTo>
                  <a:close/>
                  <a:moveTo>
                    <a:pt x="1851" y="817"/>
                  </a:moveTo>
                  <a:lnTo>
                    <a:pt x="1855" y="813"/>
                  </a:lnTo>
                  <a:lnTo>
                    <a:pt x="1851" y="809"/>
                  </a:lnTo>
                  <a:lnTo>
                    <a:pt x="1847" y="813"/>
                  </a:lnTo>
                  <a:lnTo>
                    <a:pt x="1851" y="817"/>
                  </a:lnTo>
                  <a:close/>
                  <a:moveTo>
                    <a:pt x="1868" y="803"/>
                  </a:moveTo>
                  <a:lnTo>
                    <a:pt x="1872" y="799"/>
                  </a:lnTo>
                  <a:lnTo>
                    <a:pt x="1868" y="795"/>
                  </a:lnTo>
                  <a:lnTo>
                    <a:pt x="1864" y="799"/>
                  </a:lnTo>
                  <a:lnTo>
                    <a:pt x="1868" y="803"/>
                  </a:lnTo>
                  <a:close/>
                  <a:moveTo>
                    <a:pt x="1885" y="789"/>
                  </a:moveTo>
                  <a:lnTo>
                    <a:pt x="1920" y="761"/>
                  </a:lnTo>
                  <a:lnTo>
                    <a:pt x="1916" y="757"/>
                  </a:lnTo>
                  <a:lnTo>
                    <a:pt x="1881" y="785"/>
                  </a:lnTo>
                  <a:lnTo>
                    <a:pt x="1885" y="789"/>
                  </a:lnTo>
                  <a:close/>
                  <a:moveTo>
                    <a:pt x="1933" y="751"/>
                  </a:moveTo>
                  <a:lnTo>
                    <a:pt x="1937" y="747"/>
                  </a:lnTo>
                  <a:lnTo>
                    <a:pt x="1933" y="743"/>
                  </a:lnTo>
                  <a:lnTo>
                    <a:pt x="1929" y="747"/>
                  </a:lnTo>
                  <a:lnTo>
                    <a:pt x="1933" y="751"/>
                  </a:lnTo>
                  <a:close/>
                  <a:moveTo>
                    <a:pt x="1950" y="737"/>
                  </a:moveTo>
                  <a:lnTo>
                    <a:pt x="1954" y="733"/>
                  </a:lnTo>
                  <a:lnTo>
                    <a:pt x="1950" y="729"/>
                  </a:lnTo>
                  <a:lnTo>
                    <a:pt x="1946" y="733"/>
                  </a:lnTo>
                  <a:lnTo>
                    <a:pt x="1950" y="737"/>
                  </a:lnTo>
                  <a:close/>
                  <a:moveTo>
                    <a:pt x="1967" y="723"/>
                  </a:moveTo>
                  <a:lnTo>
                    <a:pt x="2001" y="695"/>
                  </a:lnTo>
                  <a:lnTo>
                    <a:pt x="1998" y="691"/>
                  </a:lnTo>
                  <a:lnTo>
                    <a:pt x="1963" y="719"/>
                  </a:lnTo>
                  <a:lnTo>
                    <a:pt x="1967" y="723"/>
                  </a:lnTo>
                  <a:close/>
                  <a:moveTo>
                    <a:pt x="2014" y="684"/>
                  </a:moveTo>
                  <a:lnTo>
                    <a:pt x="2019" y="681"/>
                  </a:lnTo>
                  <a:lnTo>
                    <a:pt x="2015" y="677"/>
                  </a:lnTo>
                  <a:lnTo>
                    <a:pt x="2011" y="680"/>
                  </a:lnTo>
                  <a:lnTo>
                    <a:pt x="2014" y="684"/>
                  </a:lnTo>
                  <a:close/>
                  <a:moveTo>
                    <a:pt x="2032" y="670"/>
                  </a:moveTo>
                  <a:lnTo>
                    <a:pt x="2036" y="667"/>
                  </a:lnTo>
                  <a:lnTo>
                    <a:pt x="2032" y="663"/>
                  </a:lnTo>
                  <a:lnTo>
                    <a:pt x="2028" y="666"/>
                  </a:lnTo>
                  <a:lnTo>
                    <a:pt x="2032" y="670"/>
                  </a:lnTo>
                  <a:close/>
                  <a:moveTo>
                    <a:pt x="2049" y="656"/>
                  </a:moveTo>
                  <a:lnTo>
                    <a:pt x="2083" y="628"/>
                  </a:lnTo>
                  <a:lnTo>
                    <a:pt x="2079" y="624"/>
                  </a:lnTo>
                  <a:lnTo>
                    <a:pt x="2045" y="652"/>
                  </a:lnTo>
                  <a:lnTo>
                    <a:pt x="2049" y="656"/>
                  </a:lnTo>
                  <a:close/>
                  <a:moveTo>
                    <a:pt x="2096" y="618"/>
                  </a:moveTo>
                  <a:lnTo>
                    <a:pt x="2100" y="614"/>
                  </a:lnTo>
                  <a:lnTo>
                    <a:pt x="2097" y="611"/>
                  </a:lnTo>
                  <a:lnTo>
                    <a:pt x="2092" y="614"/>
                  </a:lnTo>
                  <a:lnTo>
                    <a:pt x="2096" y="618"/>
                  </a:lnTo>
                  <a:close/>
                  <a:moveTo>
                    <a:pt x="2113" y="604"/>
                  </a:moveTo>
                  <a:lnTo>
                    <a:pt x="2118" y="601"/>
                  </a:lnTo>
                  <a:lnTo>
                    <a:pt x="2114" y="597"/>
                  </a:lnTo>
                  <a:lnTo>
                    <a:pt x="2109" y="600"/>
                  </a:lnTo>
                  <a:lnTo>
                    <a:pt x="2113" y="604"/>
                  </a:lnTo>
                  <a:close/>
                  <a:moveTo>
                    <a:pt x="2131" y="590"/>
                  </a:moveTo>
                  <a:lnTo>
                    <a:pt x="2165" y="562"/>
                  </a:lnTo>
                  <a:lnTo>
                    <a:pt x="2161" y="558"/>
                  </a:lnTo>
                  <a:lnTo>
                    <a:pt x="2127" y="586"/>
                  </a:lnTo>
                  <a:lnTo>
                    <a:pt x="2131" y="590"/>
                  </a:lnTo>
                  <a:close/>
                  <a:moveTo>
                    <a:pt x="2178" y="552"/>
                  </a:moveTo>
                  <a:lnTo>
                    <a:pt x="2182" y="548"/>
                  </a:lnTo>
                  <a:lnTo>
                    <a:pt x="2179" y="544"/>
                  </a:lnTo>
                  <a:lnTo>
                    <a:pt x="2174" y="548"/>
                  </a:lnTo>
                  <a:lnTo>
                    <a:pt x="2178" y="552"/>
                  </a:lnTo>
                  <a:close/>
                  <a:moveTo>
                    <a:pt x="2195" y="538"/>
                  </a:moveTo>
                  <a:lnTo>
                    <a:pt x="2200" y="534"/>
                  </a:lnTo>
                  <a:lnTo>
                    <a:pt x="2196" y="530"/>
                  </a:lnTo>
                  <a:lnTo>
                    <a:pt x="2191" y="534"/>
                  </a:lnTo>
                  <a:lnTo>
                    <a:pt x="2195" y="538"/>
                  </a:lnTo>
                  <a:close/>
                  <a:moveTo>
                    <a:pt x="2212" y="524"/>
                  </a:moveTo>
                  <a:lnTo>
                    <a:pt x="2247" y="496"/>
                  </a:lnTo>
                  <a:lnTo>
                    <a:pt x="2243" y="492"/>
                  </a:lnTo>
                  <a:lnTo>
                    <a:pt x="2209" y="520"/>
                  </a:lnTo>
                  <a:lnTo>
                    <a:pt x="2212" y="524"/>
                  </a:lnTo>
                  <a:close/>
                  <a:moveTo>
                    <a:pt x="2260" y="485"/>
                  </a:moveTo>
                  <a:lnTo>
                    <a:pt x="2264" y="482"/>
                  </a:lnTo>
                  <a:lnTo>
                    <a:pt x="2260" y="478"/>
                  </a:lnTo>
                  <a:lnTo>
                    <a:pt x="2256" y="482"/>
                  </a:lnTo>
                  <a:lnTo>
                    <a:pt x="2260" y="485"/>
                  </a:lnTo>
                  <a:close/>
                  <a:moveTo>
                    <a:pt x="2277" y="472"/>
                  </a:moveTo>
                  <a:lnTo>
                    <a:pt x="2281" y="468"/>
                  </a:lnTo>
                  <a:lnTo>
                    <a:pt x="2277" y="464"/>
                  </a:lnTo>
                  <a:lnTo>
                    <a:pt x="2273" y="468"/>
                  </a:lnTo>
                  <a:lnTo>
                    <a:pt x="2277" y="472"/>
                  </a:lnTo>
                  <a:close/>
                  <a:moveTo>
                    <a:pt x="2294" y="458"/>
                  </a:moveTo>
                  <a:lnTo>
                    <a:pt x="2329" y="430"/>
                  </a:lnTo>
                  <a:lnTo>
                    <a:pt x="2325" y="426"/>
                  </a:lnTo>
                  <a:lnTo>
                    <a:pt x="2290" y="454"/>
                  </a:lnTo>
                  <a:lnTo>
                    <a:pt x="2294" y="458"/>
                  </a:lnTo>
                  <a:close/>
                  <a:moveTo>
                    <a:pt x="2342" y="419"/>
                  </a:moveTo>
                  <a:lnTo>
                    <a:pt x="2346" y="416"/>
                  </a:lnTo>
                  <a:lnTo>
                    <a:pt x="2342" y="412"/>
                  </a:lnTo>
                  <a:lnTo>
                    <a:pt x="2338" y="415"/>
                  </a:lnTo>
                  <a:lnTo>
                    <a:pt x="2342" y="419"/>
                  </a:lnTo>
                  <a:close/>
                  <a:moveTo>
                    <a:pt x="2359" y="405"/>
                  </a:moveTo>
                  <a:lnTo>
                    <a:pt x="2363" y="402"/>
                  </a:lnTo>
                  <a:lnTo>
                    <a:pt x="2359" y="398"/>
                  </a:lnTo>
                  <a:lnTo>
                    <a:pt x="2355" y="401"/>
                  </a:lnTo>
                  <a:lnTo>
                    <a:pt x="2359" y="405"/>
                  </a:lnTo>
                  <a:close/>
                  <a:moveTo>
                    <a:pt x="2376" y="391"/>
                  </a:moveTo>
                  <a:lnTo>
                    <a:pt x="2410" y="363"/>
                  </a:lnTo>
                  <a:lnTo>
                    <a:pt x="2407" y="359"/>
                  </a:lnTo>
                  <a:lnTo>
                    <a:pt x="2372" y="387"/>
                  </a:lnTo>
                  <a:lnTo>
                    <a:pt x="2376" y="391"/>
                  </a:lnTo>
                  <a:close/>
                  <a:moveTo>
                    <a:pt x="2423" y="353"/>
                  </a:moveTo>
                  <a:lnTo>
                    <a:pt x="2428" y="350"/>
                  </a:lnTo>
                  <a:lnTo>
                    <a:pt x="2424" y="346"/>
                  </a:lnTo>
                  <a:lnTo>
                    <a:pt x="2420" y="349"/>
                  </a:lnTo>
                  <a:lnTo>
                    <a:pt x="2423" y="353"/>
                  </a:lnTo>
                  <a:close/>
                  <a:moveTo>
                    <a:pt x="2441" y="339"/>
                  </a:moveTo>
                  <a:lnTo>
                    <a:pt x="2445" y="336"/>
                  </a:lnTo>
                  <a:lnTo>
                    <a:pt x="2441" y="332"/>
                  </a:lnTo>
                  <a:lnTo>
                    <a:pt x="2437" y="335"/>
                  </a:lnTo>
                  <a:lnTo>
                    <a:pt x="2441" y="339"/>
                  </a:lnTo>
                  <a:close/>
                  <a:moveTo>
                    <a:pt x="2458" y="325"/>
                  </a:moveTo>
                  <a:lnTo>
                    <a:pt x="2492" y="297"/>
                  </a:lnTo>
                  <a:lnTo>
                    <a:pt x="2488" y="293"/>
                  </a:lnTo>
                  <a:lnTo>
                    <a:pt x="2454" y="321"/>
                  </a:lnTo>
                  <a:lnTo>
                    <a:pt x="2458" y="325"/>
                  </a:lnTo>
                  <a:close/>
                  <a:moveTo>
                    <a:pt x="2505" y="287"/>
                  </a:moveTo>
                  <a:lnTo>
                    <a:pt x="2509" y="283"/>
                  </a:lnTo>
                  <a:lnTo>
                    <a:pt x="2506" y="279"/>
                  </a:lnTo>
                  <a:lnTo>
                    <a:pt x="2501" y="283"/>
                  </a:lnTo>
                  <a:lnTo>
                    <a:pt x="2505" y="287"/>
                  </a:lnTo>
                  <a:close/>
                  <a:moveTo>
                    <a:pt x="2522" y="273"/>
                  </a:moveTo>
                  <a:lnTo>
                    <a:pt x="2527" y="269"/>
                  </a:lnTo>
                  <a:lnTo>
                    <a:pt x="2523" y="265"/>
                  </a:lnTo>
                  <a:lnTo>
                    <a:pt x="2519" y="269"/>
                  </a:lnTo>
                  <a:lnTo>
                    <a:pt x="2522" y="273"/>
                  </a:lnTo>
                  <a:close/>
                  <a:moveTo>
                    <a:pt x="2540" y="259"/>
                  </a:moveTo>
                  <a:lnTo>
                    <a:pt x="2574" y="231"/>
                  </a:lnTo>
                  <a:lnTo>
                    <a:pt x="2570" y="227"/>
                  </a:lnTo>
                  <a:lnTo>
                    <a:pt x="2536" y="255"/>
                  </a:lnTo>
                  <a:lnTo>
                    <a:pt x="2540" y="259"/>
                  </a:lnTo>
                  <a:close/>
                  <a:moveTo>
                    <a:pt x="2587" y="220"/>
                  </a:moveTo>
                  <a:lnTo>
                    <a:pt x="2591" y="217"/>
                  </a:lnTo>
                  <a:lnTo>
                    <a:pt x="2587" y="213"/>
                  </a:lnTo>
                  <a:lnTo>
                    <a:pt x="2583" y="217"/>
                  </a:lnTo>
                  <a:lnTo>
                    <a:pt x="2587" y="220"/>
                  </a:lnTo>
                  <a:close/>
                  <a:moveTo>
                    <a:pt x="2604" y="206"/>
                  </a:moveTo>
                  <a:lnTo>
                    <a:pt x="2608" y="203"/>
                  </a:lnTo>
                  <a:lnTo>
                    <a:pt x="2605" y="199"/>
                  </a:lnTo>
                  <a:lnTo>
                    <a:pt x="2600" y="203"/>
                  </a:lnTo>
                  <a:lnTo>
                    <a:pt x="2604" y="206"/>
                  </a:lnTo>
                  <a:close/>
                  <a:moveTo>
                    <a:pt x="2621" y="193"/>
                  </a:moveTo>
                  <a:lnTo>
                    <a:pt x="2656" y="165"/>
                  </a:lnTo>
                  <a:lnTo>
                    <a:pt x="2652" y="161"/>
                  </a:lnTo>
                  <a:lnTo>
                    <a:pt x="2617" y="189"/>
                  </a:lnTo>
                  <a:lnTo>
                    <a:pt x="2621" y="193"/>
                  </a:lnTo>
                  <a:close/>
                  <a:moveTo>
                    <a:pt x="2669" y="154"/>
                  </a:moveTo>
                  <a:lnTo>
                    <a:pt x="2673" y="151"/>
                  </a:lnTo>
                  <a:lnTo>
                    <a:pt x="2669" y="147"/>
                  </a:lnTo>
                  <a:lnTo>
                    <a:pt x="2665" y="150"/>
                  </a:lnTo>
                  <a:lnTo>
                    <a:pt x="2669" y="154"/>
                  </a:lnTo>
                  <a:close/>
                  <a:moveTo>
                    <a:pt x="2686" y="140"/>
                  </a:moveTo>
                  <a:lnTo>
                    <a:pt x="2690" y="137"/>
                  </a:lnTo>
                  <a:lnTo>
                    <a:pt x="2686" y="133"/>
                  </a:lnTo>
                  <a:lnTo>
                    <a:pt x="2682" y="136"/>
                  </a:lnTo>
                  <a:lnTo>
                    <a:pt x="2686" y="140"/>
                  </a:lnTo>
                  <a:close/>
                  <a:moveTo>
                    <a:pt x="2703" y="126"/>
                  </a:moveTo>
                  <a:lnTo>
                    <a:pt x="2738" y="98"/>
                  </a:lnTo>
                  <a:lnTo>
                    <a:pt x="2734" y="95"/>
                  </a:lnTo>
                  <a:lnTo>
                    <a:pt x="2699" y="122"/>
                  </a:lnTo>
                  <a:lnTo>
                    <a:pt x="2703" y="126"/>
                  </a:lnTo>
                  <a:close/>
                  <a:moveTo>
                    <a:pt x="2750" y="88"/>
                  </a:moveTo>
                  <a:lnTo>
                    <a:pt x="2755" y="85"/>
                  </a:lnTo>
                  <a:lnTo>
                    <a:pt x="2751" y="81"/>
                  </a:lnTo>
                  <a:lnTo>
                    <a:pt x="2747" y="84"/>
                  </a:lnTo>
                  <a:lnTo>
                    <a:pt x="2750" y="88"/>
                  </a:lnTo>
                  <a:close/>
                  <a:moveTo>
                    <a:pt x="2768" y="74"/>
                  </a:moveTo>
                  <a:lnTo>
                    <a:pt x="2772" y="71"/>
                  </a:lnTo>
                  <a:lnTo>
                    <a:pt x="2768" y="67"/>
                  </a:lnTo>
                  <a:lnTo>
                    <a:pt x="2764" y="70"/>
                  </a:lnTo>
                  <a:lnTo>
                    <a:pt x="2768" y="74"/>
                  </a:lnTo>
                  <a:close/>
                  <a:moveTo>
                    <a:pt x="2785" y="60"/>
                  </a:moveTo>
                  <a:lnTo>
                    <a:pt x="2819" y="32"/>
                  </a:lnTo>
                  <a:lnTo>
                    <a:pt x="2816" y="28"/>
                  </a:lnTo>
                  <a:lnTo>
                    <a:pt x="2781" y="56"/>
                  </a:lnTo>
                  <a:lnTo>
                    <a:pt x="2785" y="60"/>
                  </a:lnTo>
                  <a:close/>
                  <a:moveTo>
                    <a:pt x="2832" y="22"/>
                  </a:moveTo>
                  <a:lnTo>
                    <a:pt x="2837" y="18"/>
                  </a:lnTo>
                  <a:lnTo>
                    <a:pt x="2833" y="14"/>
                  </a:lnTo>
                  <a:lnTo>
                    <a:pt x="2828" y="18"/>
                  </a:lnTo>
                  <a:lnTo>
                    <a:pt x="2832" y="22"/>
                  </a:lnTo>
                  <a:close/>
                  <a:moveTo>
                    <a:pt x="2850" y="8"/>
                  </a:moveTo>
                  <a:lnTo>
                    <a:pt x="2854" y="4"/>
                  </a:lnTo>
                  <a:lnTo>
                    <a:pt x="2850" y="0"/>
                  </a:lnTo>
                  <a:lnTo>
                    <a:pt x="2846" y="4"/>
                  </a:lnTo>
                  <a:lnTo>
                    <a:pt x="2850" y="8"/>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AT" dirty="0"/>
            </a:p>
          </p:txBody>
        </p:sp>
        <p:sp>
          <p:nvSpPr>
            <p:cNvPr id="74" name="Line 74"/>
            <p:cNvSpPr>
              <a:spLocks noChangeShapeType="1"/>
            </p:cNvSpPr>
            <p:nvPr/>
          </p:nvSpPr>
          <p:spPr bwMode="auto">
            <a:xfrm flipV="1">
              <a:off x="4456" y="2185"/>
              <a:ext cx="2948" cy="737"/>
            </a:xfrm>
            <a:prstGeom prst="line">
              <a:avLst/>
            </a:prstGeom>
            <a:noFill/>
            <a:ln w="30163" cap="flat">
              <a:solidFill>
                <a:srgbClr val="00B0F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AT" dirty="0"/>
            </a:p>
          </p:txBody>
        </p:sp>
        <p:sp>
          <p:nvSpPr>
            <p:cNvPr id="75" name="Freeform 75"/>
            <p:cNvSpPr>
              <a:spLocks/>
            </p:cNvSpPr>
            <p:nvPr/>
          </p:nvSpPr>
          <p:spPr bwMode="auto">
            <a:xfrm>
              <a:off x="5506" y="2619"/>
              <a:ext cx="101" cy="84"/>
            </a:xfrm>
            <a:custGeom>
              <a:avLst/>
              <a:gdLst>
                <a:gd name="T0" fmla="*/ 0 w 101"/>
                <a:gd name="T1" fmla="*/ 21 h 84"/>
                <a:gd name="T2" fmla="*/ 19 w 101"/>
                <a:gd name="T3" fmla="*/ 0 h 84"/>
                <a:gd name="T4" fmla="*/ 51 w 101"/>
                <a:gd name="T5" fmla="*/ 23 h 84"/>
                <a:gd name="T6" fmla="*/ 82 w 101"/>
                <a:gd name="T7" fmla="*/ 0 h 84"/>
                <a:gd name="T8" fmla="*/ 101 w 101"/>
                <a:gd name="T9" fmla="*/ 21 h 84"/>
                <a:gd name="T10" fmla="*/ 75 w 101"/>
                <a:gd name="T11" fmla="*/ 42 h 84"/>
                <a:gd name="T12" fmla="*/ 101 w 101"/>
                <a:gd name="T13" fmla="*/ 62 h 84"/>
                <a:gd name="T14" fmla="*/ 82 w 101"/>
                <a:gd name="T15" fmla="*/ 84 h 84"/>
                <a:gd name="T16" fmla="*/ 51 w 101"/>
                <a:gd name="T17" fmla="*/ 60 h 84"/>
                <a:gd name="T18" fmla="*/ 19 w 101"/>
                <a:gd name="T19" fmla="*/ 84 h 84"/>
                <a:gd name="T20" fmla="*/ 0 w 101"/>
                <a:gd name="T21" fmla="*/ 62 h 84"/>
                <a:gd name="T22" fmla="*/ 26 w 101"/>
                <a:gd name="T23" fmla="*/ 42 h 84"/>
                <a:gd name="T24" fmla="*/ 0 w 101"/>
                <a:gd name="T25" fmla="*/ 21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1" h="84">
                  <a:moveTo>
                    <a:pt x="0" y="21"/>
                  </a:moveTo>
                  <a:lnTo>
                    <a:pt x="19" y="0"/>
                  </a:lnTo>
                  <a:lnTo>
                    <a:pt x="51" y="23"/>
                  </a:lnTo>
                  <a:lnTo>
                    <a:pt x="82" y="0"/>
                  </a:lnTo>
                  <a:lnTo>
                    <a:pt x="101" y="21"/>
                  </a:lnTo>
                  <a:lnTo>
                    <a:pt x="75" y="42"/>
                  </a:lnTo>
                  <a:lnTo>
                    <a:pt x="101" y="62"/>
                  </a:lnTo>
                  <a:lnTo>
                    <a:pt x="82" y="84"/>
                  </a:lnTo>
                  <a:lnTo>
                    <a:pt x="51" y="60"/>
                  </a:lnTo>
                  <a:lnTo>
                    <a:pt x="19" y="84"/>
                  </a:lnTo>
                  <a:lnTo>
                    <a:pt x="0" y="62"/>
                  </a:lnTo>
                  <a:lnTo>
                    <a:pt x="26" y="42"/>
                  </a:lnTo>
                  <a:lnTo>
                    <a:pt x="0" y="2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AT" dirty="0"/>
            </a:p>
          </p:txBody>
        </p:sp>
        <p:sp>
          <p:nvSpPr>
            <p:cNvPr id="76" name="Freeform 76"/>
            <p:cNvSpPr>
              <a:spLocks/>
            </p:cNvSpPr>
            <p:nvPr/>
          </p:nvSpPr>
          <p:spPr bwMode="auto">
            <a:xfrm>
              <a:off x="5506" y="2614"/>
              <a:ext cx="101" cy="84"/>
            </a:xfrm>
            <a:custGeom>
              <a:avLst/>
              <a:gdLst>
                <a:gd name="T0" fmla="*/ 0 w 101"/>
                <a:gd name="T1" fmla="*/ 21 h 84"/>
                <a:gd name="T2" fmla="*/ 19 w 101"/>
                <a:gd name="T3" fmla="*/ 0 h 84"/>
                <a:gd name="T4" fmla="*/ 51 w 101"/>
                <a:gd name="T5" fmla="*/ 23 h 84"/>
                <a:gd name="T6" fmla="*/ 82 w 101"/>
                <a:gd name="T7" fmla="*/ 0 h 84"/>
                <a:gd name="T8" fmla="*/ 101 w 101"/>
                <a:gd name="T9" fmla="*/ 21 h 84"/>
                <a:gd name="T10" fmla="*/ 75 w 101"/>
                <a:gd name="T11" fmla="*/ 42 h 84"/>
                <a:gd name="T12" fmla="*/ 101 w 101"/>
                <a:gd name="T13" fmla="*/ 62 h 84"/>
                <a:gd name="T14" fmla="*/ 82 w 101"/>
                <a:gd name="T15" fmla="*/ 84 h 84"/>
                <a:gd name="T16" fmla="*/ 51 w 101"/>
                <a:gd name="T17" fmla="*/ 60 h 84"/>
                <a:gd name="T18" fmla="*/ 19 w 101"/>
                <a:gd name="T19" fmla="*/ 84 h 84"/>
                <a:gd name="T20" fmla="*/ 0 w 101"/>
                <a:gd name="T21" fmla="*/ 62 h 84"/>
                <a:gd name="T22" fmla="*/ 26 w 101"/>
                <a:gd name="T23" fmla="*/ 42 h 84"/>
                <a:gd name="T24" fmla="*/ 0 w 101"/>
                <a:gd name="T25" fmla="*/ 21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1" h="84">
                  <a:moveTo>
                    <a:pt x="0" y="21"/>
                  </a:moveTo>
                  <a:lnTo>
                    <a:pt x="19" y="0"/>
                  </a:lnTo>
                  <a:lnTo>
                    <a:pt x="51" y="23"/>
                  </a:lnTo>
                  <a:lnTo>
                    <a:pt x="82" y="0"/>
                  </a:lnTo>
                  <a:lnTo>
                    <a:pt x="101" y="21"/>
                  </a:lnTo>
                  <a:lnTo>
                    <a:pt x="75" y="42"/>
                  </a:lnTo>
                  <a:lnTo>
                    <a:pt x="101" y="62"/>
                  </a:lnTo>
                  <a:lnTo>
                    <a:pt x="82" y="84"/>
                  </a:lnTo>
                  <a:lnTo>
                    <a:pt x="51" y="60"/>
                  </a:lnTo>
                  <a:lnTo>
                    <a:pt x="19" y="84"/>
                  </a:lnTo>
                  <a:lnTo>
                    <a:pt x="0" y="62"/>
                  </a:lnTo>
                  <a:lnTo>
                    <a:pt x="26" y="42"/>
                  </a:lnTo>
                  <a:lnTo>
                    <a:pt x="0" y="21"/>
                  </a:lnTo>
                  <a:close/>
                </a:path>
              </a:pathLst>
            </a:custGeom>
            <a:noFill/>
            <a:ln w="19050"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AT" dirty="0"/>
            </a:p>
          </p:txBody>
        </p:sp>
        <p:sp>
          <p:nvSpPr>
            <p:cNvPr id="77" name="Freeform 77"/>
            <p:cNvSpPr>
              <a:spLocks noEditPoints="1"/>
            </p:cNvSpPr>
            <p:nvPr/>
          </p:nvSpPr>
          <p:spPr bwMode="auto">
            <a:xfrm>
              <a:off x="4342" y="2656"/>
              <a:ext cx="1228" cy="5"/>
            </a:xfrm>
            <a:custGeom>
              <a:avLst/>
              <a:gdLst>
                <a:gd name="T0" fmla="*/ 1228 w 1228"/>
                <a:gd name="T1" fmla="*/ 0 h 5"/>
                <a:gd name="T2" fmla="*/ 1205 w 1228"/>
                <a:gd name="T3" fmla="*/ 0 h 5"/>
                <a:gd name="T4" fmla="*/ 1182 w 1228"/>
                <a:gd name="T5" fmla="*/ 0 h 5"/>
                <a:gd name="T6" fmla="*/ 1159 w 1228"/>
                <a:gd name="T7" fmla="*/ 0 h 5"/>
                <a:gd name="T8" fmla="*/ 1136 w 1228"/>
                <a:gd name="T9" fmla="*/ 0 h 5"/>
                <a:gd name="T10" fmla="*/ 1113 w 1228"/>
                <a:gd name="T11" fmla="*/ 0 h 5"/>
                <a:gd name="T12" fmla="*/ 1090 w 1228"/>
                <a:gd name="T13" fmla="*/ 0 h 5"/>
                <a:gd name="T14" fmla="*/ 1067 w 1228"/>
                <a:gd name="T15" fmla="*/ 0 h 5"/>
                <a:gd name="T16" fmla="*/ 1044 w 1228"/>
                <a:gd name="T17" fmla="*/ 0 h 5"/>
                <a:gd name="T18" fmla="*/ 1021 w 1228"/>
                <a:gd name="T19" fmla="*/ 0 h 5"/>
                <a:gd name="T20" fmla="*/ 998 w 1228"/>
                <a:gd name="T21" fmla="*/ 0 h 5"/>
                <a:gd name="T22" fmla="*/ 975 w 1228"/>
                <a:gd name="T23" fmla="*/ 0 h 5"/>
                <a:gd name="T24" fmla="*/ 952 w 1228"/>
                <a:gd name="T25" fmla="*/ 0 h 5"/>
                <a:gd name="T26" fmla="*/ 929 w 1228"/>
                <a:gd name="T27" fmla="*/ 0 h 5"/>
                <a:gd name="T28" fmla="*/ 906 w 1228"/>
                <a:gd name="T29" fmla="*/ 0 h 5"/>
                <a:gd name="T30" fmla="*/ 883 w 1228"/>
                <a:gd name="T31" fmla="*/ 0 h 5"/>
                <a:gd name="T32" fmla="*/ 860 w 1228"/>
                <a:gd name="T33" fmla="*/ 0 h 5"/>
                <a:gd name="T34" fmla="*/ 837 w 1228"/>
                <a:gd name="T35" fmla="*/ 0 h 5"/>
                <a:gd name="T36" fmla="*/ 814 w 1228"/>
                <a:gd name="T37" fmla="*/ 0 h 5"/>
                <a:gd name="T38" fmla="*/ 791 w 1228"/>
                <a:gd name="T39" fmla="*/ 0 h 5"/>
                <a:gd name="T40" fmla="*/ 768 w 1228"/>
                <a:gd name="T41" fmla="*/ 0 h 5"/>
                <a:gd name="T42" fmla="*/ 744 w 1228"/>
                <a:gd name="T43" fmla="*/ 0 h 5"/>
                <a:gd name="T44" fmla="*/ 721 w 1228"/>
                <a:gd name="T45" fmla="*/ 0 h 5"/>
                <a:gd name="T46" fmla="*/ 698 w 1228"/>
                <a:gd name="T47" fmla="*/ 0 h 5"/>
                <a:gd name="T48" fmla="*/ 675 w 1228"/>
                <a:gd name="T49" fmla="*/ 0 h 5"/>
                <a:gd name="T50" fmla="*/ 652 w 1228"/>
                <a:gd name="T51" fmla="*/ 0 h 5"/>
                <a:gd name="T52" fmla="*/ 629 w 1228"/>
                <a:gd name="T53" fmla="*/ 0 h 5"/>
                <a:gd name="T54" fmla="*/ 606 w 1228"/>
                <a:gd name="T55" fmla="*/ 0 h 5"/>
                <a:gd name="T56" fmla="*/ 583 w 1228"/>
                <a:gd name="T57" fmla="*/ 0 h 5"/>
                <a:gd name="T58" fmla="*/ 560 w 1228"/>
                <a:gd name="T59" fmla="*/ 0 h 5"/>
                <a:gd name="T60" fmla="*/ 537 w 1228"/>
                <a:gd name="T61" fmla="*/ 0 h 5"/>
                <a:gd name="T62" fmla="*/ 514 w 1228"/>
                <a:gd name="T63" fmla="*/ 0 h 5"/>
                <a:gd name="T64" fmla="*/ 491 w 1228"/>
                <a:gd name="T65" fmla="*/ 0 h 5"/>
                <a:gd name="T66" fmla="*/ 468 w 1228"/>
                <a:gd name="T67" fmla="*/ 0 h 5"/>
                <a:gd name="T68" fmla="*/ 445 w 1228"/>
                <a:gd name="T69" fmla="*/ 0 h 5"/>
                <a:gd name="T70" fmla="*/ 422 w 1228"/>
                <a:gd name="T71" fmla="*/ 0 h 5"/>
                <a:gd name="T72" fmla="*/ 399 w 1228"/>
                <a:gd name="T73" fmla="*/ 0 h 5"/>
                <a:gd name="T74" fmla="*/ 376 w 1228"/>
                <a:gd name="T75" fmla="*/ 0 h 5"/>
                <a:gd name="T76" fmla="*/ 353 w 1228"/>
                <a:gd name="T77" fmla="*/ 0 h 5"/>
                <a:gd name="T78" fmla="*/ 330 w 1228"/>
                <a:gd name="T79" fmla="*/ 0 h 5"/>
                <a:gd name="T80" fmla="*/ 307 w 1228"/>
                <a:gd name="T81" fmla="*/ 0 h 5"/>
                <a:gd name="T82" fmla="*/ 284 w 1228"/>
                <a:gd name="T83" fmla="*/ 0 h 5"/>
                <a:gd name="T84" fmla="*/ 261 w 1228"/>
                <a:gd name="T85" fmla="*/ 0 h 5"/>
                <a:gd name="T86" fmla="*/ 238 w 1228"/>
                <a:gd name="T87" fmla="*/ 0 h 5"/>
                <a:gd name="T88" fmla="*/ 215 w 1228"/>
                <a:gd name="T89" fmla="*/ 0 h 5"/>
                <a:gd name="T90" fmla="*/ 192 w 1228"/>
                <a:gd name="T91" fmla="*/ 0 h 5"/>
                <a:gd name="T92" fmla="*/ 169 w 1228"/>
                <a:gd name="T93" fmla="*/ 0 h 5"/>
                <a:gd name="T94" fmla="*/ 146 w 1228"/>
                <a:gd name="T95" fmla="*/ 0 h 5"/>
                <a:gd name="T96" fmla="*/ 123 w 1228"/>
                <a:gd name="T97" fmla="*/ 0 h 5"/>
                <a:gd name="T98" fmla="*/ 100 w 1228"/>
                <a:gd name="T99" fmla="*/ 0 h 5"/>
                <a:gd name="T100" fmla="*/ 77 w 1228"/>
                <a:gd name="T101" fmla="*/ 0 h 5"/>
                <a:gd name="T102" fmla="*/ 54 w 1228"/>
                <a:gd name="T103" fmla="*/ 0 h 5"/>
                <a:gd name="T104" fmla="*/ 31 w 1228"/>
                <a:gd name="T105" fmla="*/ 0 h 5"/>
                <a:gd name="T106" fmla="*/ 8 w 1228"/>
                <a:gd name="T107"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28" h="5">
                  <a:moveTo>
                    <a:pt x="1228" y="0"/>
                  </a:moveTo>
                  <a:lnTo>
                    <a:pt x="1210" y="0"/>
                  </a:lnTo>
                  <a:lnTo>
                    <a:pt x="1210" y="5"/>
                  </a:lnTo>
                  <a:lnTo>
                    <a:pt x="1228" y="5"/>
                  </a:lnTo>
                  <a:lnTo>
                    <a:pt x="1228" y="0"/>
                  </a:lnTo>
                  <a:close/>
                  <a:moveTo>
                    <a:pt x="1205" y="0"/>
                  </a:moveTo>
                  <a:lnTo>
                    <a:pt x="1187" y="0"/>
                  </a:lnTo>
                  <a:lnTo>
                    <a:pt x="1187" y="5"/>
                  </a:lnTo>
                  <a:lnTo>
                    <a:pt x="1205" y="5"/>
                  </a:lnTo>
                  <a:lnTo>
                    <a:pt x="1205" y="0"/>
                  </a:lnTo>
                  <a:close/>
                  <a:moveTo>
                    <a:pt x="1182" y="0"/>
                  </a:moveTo>
                  <a:lnTo>
                    <a:pt x="1164" y="0"/>
                  </a:lnTo>
                  <a:lnTo>
                    <a:pt x="1164" y="5"/>
                  </a:lnTo>
                  <a:lnTo>
                    <a:pt x="1182" y="5"/>
                  </a:lnTo>
                  <a:lnTo>
                    <a:pt x="1182" y="0"/>
                  </a:lnTo>
                  <a:close/>
                  <a:moveTo>
                    <a:pt x="1159" y="0"/>
                  </a:moveTo>
                  <a:lnTo>
                    <a:pt x="1141" y="0"/>
                  </a:lnTo>
                  <a:lnTo>
                    <a:pt x="1141" y="5"/>
                  </a:lnTo>
                  <a:lnTo>
                    <a:pt x="1159" y="5"/>
                  </a:lnTo>
                  <a:lnTo>
                    <a:pt x="1159" y="0"/>
                  </a:lnTo>
                  <a:close/>
                  <a:moveTo>
                    <a:pt x="1136" y="0"/>
                  </a:moveTo>
                  <a:lnTo>
                    <a:pt x="1118" y="0"/>
                  </a:lnTo>
                  <a:lnTo>
                    <a:pt x="1118" y="5"/>
                  </a:lnTo>
                  <a:lnTo>
                    <a:pt x="1136" y="5"/>
                  </a:lnTo>
                  <a:lnTo>
                    <a:pt x="1136" y="0"/>
                  </a:lnTo>
                  <a:close/>
                  <a:moveTo>
                    <a:pt x="1113" y="0"/>
                  </a:moveTo>
                  <a:lnTo>
                    <a:pt x="1095" y="0"/>
                  </a:lnTo>
                  <a:lnTo>
                    <a:pt x="1095" y="5"/>
                  </a:lnTo>
                  <a:lnTo>
                    <a:pt x="1113" y="5"/>
                  </a:lnTo>
                  <a:lnTo>
                    <a:pt x="1113" y="0"/>
                  </a:lnTo>
                  <a:close/>
                  <a:moveTo>
                    <a:pt x="1090" y="0"/>
                  </a:moveTo>
                  <a:lnTo>
                    <a:pt x="1072" y="0"/>
                  </a:lnTo>
                  <a:lnTo>
                    <a:pt x="1072" y="5"/>
                  </a:lnTo>
                  <a:lnTo>
                    <a:pt x="1090" y="5"/>
                  </a:lnTo>
                  <a:lnTo>
                    <a:pt x="1090" y="0"/>
                  </a:lnTo>
                  <a:close/>
                  <a:moveTo>
                    <a:pt x="1067" y="0"/>
                  </a:moveTo>
                  <a:lnTo>
                    <a:pt x="1049" y="0"/>
                  </a:lnTo>
                  <a:lnTo>
                    <a:pt x="1049" y="5"/>
                  </a:lnTo>
                  <a:lnTo>
                    <a:pt x="1067" y="5"/>
                  </a:lnTo>
                  <a:lnTo>
                    <a:pt x="1067" y="0"/>
                  </a:lnTo>
                  <a:close/>
                  <a:moveTo>
                    <a:pt x="1044" y="0"/>
                  </a:moveTo>
                  <a:lnTo>
                    <a:pt x="1026" y="0"/>
                  </a:lnTo>
                  <a:lnTo>
                    <a:pt x="1026" y="5"/>
                  </a:lnTo>
                  <a:lnTo>
                    <a:pt x="1044" y="5"/>
                  </a:lnTo>
                  <a:lnTo>
                    <a:pt x="1044" y="0"/>
                  </a:lnTo>
                  <a:close/>
                  <a:moveTo>
                    <a:pt x="1021" y="0"/>
                  </a:moveTo>
                  <a:lnTo>
                    <a:pt x="1003" y="0"/>
                  </a:lnTo>
                  <a:lnTo>
                    <a:pt x="1003" y="5"/>
                  </a:lnTo>
                  <a:lnTo>
                    <a:pt x="1021" y="5"/>
                  </a:lnTo>
                  <a:lnTo>
                    <a:pt x="1021" y="0"/>
                  </a:lnTo>
                  <a:close/>
                  <a:moveTo>
                    <a:pt x="998" y="0"/>
                  </a:moveTo>
                  <a:lnTo>
                    <a:pt x="980" y="0"/>
                  </a:lnTo>
                  <a:lnTo>
                    <a:pt x="980" y="5"/>
                  </a:lnTo>
                  <a:lnTo>
                    <a:pt x="998" y="5"/>
                  </a:lnTo>
                  <a:lnTo>
                    <a:pt x="998" y="0"/>
                  </a:lnTo>
                  <a:close/>
                  <a:moveTo>
                    <a:pt x="975" y="0"/>
                  </a:moveTo>
                  <a:lnTo>
                    <a:pt x="957" y="0"/>
                  </a:lnTo>
                  <a:lnTo>
                    <a:pt x="957" y="5"/>
                  </a:lnTo>
                  <a:lnTo>
                    <a:pt x="975" y="5"/>
                  </a:lnTo>
                  <a:lnTo>
                    <a:pt x="975" y="0"/>
                  </a:lnTo>
                  <a:close/>
                  <a:moveTo>
                    <a:pt x="952" y="0"/>
                  </a:moveTo>
                  <a:lnTo>
                    <a:pt x="934" y="0"/>
                  </a:lnTo>
                  <a:lnTo>
                    <a:pt x="934" y="5"/>
                  </a:lnTo>
                  <a:lnTo>
                    <a:pt x="952" y="5"/>
                  </a:lnTo>
                  <a:lnTo>
                    <a:pt x="952" y="0"/>
                  </a:lnTo>
                  <a:close/>
                  <a:moveTo>
                    <a:pt x="929" y="0"/>
                  </a:moveTo>
                  <a:lnTo>
                    <a:pt x="911" y="0"/>
                  </a:lnTo>
                  <a:lnTo>
                    <a:pt x="911" y="5"/>
                  </a:lnTo>
                  <a:lnTo>
                    <a:pt x="929" y="5"/>
                  </a:lnTo>
                  <a:lnTo>
                    <a:pt x="929" y="0"/>
                  </a:lnTo>
                  <a:close/>
                  <a:moveTo>
                    <a:pt x="906" y="0"/>
                  </a:moveTo>
                  <a:lnTo>
                    <a:pt x="888" y="0"/>
                  </a:lnTo>
                  <a:lnTo>
                    <a:pt x="888" y="5"/>
                  </a:lnTo>
                  <a:lnTo>
                    <a:pt x="906" y="5"/>
                  </a:lnTo>
                  <a:lnTo>
                    <a:pt x="906" y="0"/>
                  </a:lnTo>
                  <a:close/>
                  <a:moveTo>
                    <a:pt x="883" y="0"/>
                  </a:moveTo>
                  <a:lnTo>
                    <a:pt x="865" y="0"/>
                  </a:lnTo>
                  <a:lnTo>
                    <a:pt x="865" y="5"/>
                  </a:lnTo>
                  <a:lnTo>
                    <a:pt x="883" y="5"/>
                  </a:lnTo>
                  <a:lnTo>
                    <a:pt x="883" y="0"/>
                  </a:lnTo>
                  <a:close/>
                  <a:moveTo>
                    <a:pt x="860" y="0"/>
                  </a:moveTo>
                  <a:lnTo>
                    <a:pt x="842" y="0"/>
                  </a:lnTo>
                  <a:lnTo>
                    <a:pt x="842" y="5"/>
                  </a:lnTo>
                  <a:lnTo>
                    <a:pt x="860" y="5"/>
                  </a:lnTo>
                  <a:lnTo>
                    <a:pt x="860" y="0"/>
                  </a:lnTo>
                  <a:close/>
                  <a:moveTo>
                    <a:pt x="837" y="0"/>
                  </a:moveTo>
                  <a:lnTo>
                    <a:pt x="819" y="0"/>
                  </a:lnTo>
                  <a:lnTo>
                    <a:pt x="819" y="5"/>
                  </a:lnTo>
                  <a:lnTo>
                    <a:pt x="837" y="5"/>
                  </a:lnTo>
                  <a:lnTo>
                    <a:pt x="837" y="0"/>
                  </a:lnTo>
                  <a:close/>
                  <a:moveTo>
                    <a:pt x="814" y="0"/>
                  </a:moveTo>
                  <a:lnTo>
                    <a:pt x="796" y="0"/>
                  </a:lnTo>
                  <a:lnTo>
                    <a:pt x="796" y="5"/>
                  </a:lnTo>
                  <a:lnTo>
                    <a:pt x="814" y="5"/>
                  </a:lnTo>
                  <a:lnTo>
                    <a:pt x="814" y="0"/>
                  </a:lnTo>
                  <a:close/>
                  <a:moveTo>
                    <a:pt x="791" y="0"/>
                  </a:moveTo>
                  <a:lnTo>
                    <a:pt x="773" y="0"/>
                  </a:lnTo>
                  <a:lnTo>
                    <a:pt x="773" y="5"/>
                  </a:lnTo>
                  <a:lnTo>
                    <a:pt x="791" y="5"/>
                  </a:lnTo>
                  <a:lnTo>
                    <a:pt x="791" y="0"/>
                  </a:lnTo>
                  <a:close/>
                  <a:moveTo>
                    <a:pt x="768" y="0"/>
                  </a:moveTo>
                  <a:lnTo>
                    <a:pt x="750" y="0"/>
                  </a:lnTo>
                  <a:lnTo>
                    <a:pt x="750" y="5"/>
                  </a:lnTo>
                  <a:lnTo>
                    <a:pt x="768" y="5"/>
                  </a:lnTo>
                  <a:lnTo>
                    <a:pt x="768" y="0"/>
                  </a:lnTo>
                  <a:close/>
                  <a:moveTo>
                    <a:pt x="744" y="0"/>
                  </a:moveTo>
                  <a:lnTo>
                    <a:pt x="727" y="0"/>
                  </a:lnTo>
                  <a:lnTo>
                    <a:pt x="727" y="5"/>
                  </a:lnTo>
                  <a:lnTo>
                    <a:pt x="744" y="5"/>
                  </a:lnTo>
                  <a:lnTo>
                    <a:pt x="744" y="0"/>
                  </a:lnTo>
                  <a:close/>
                  <a:moveTo>
                    <a:pt x="721" y="0"/>
                  </a:moveTo>
                  <a:lnTo>
                    <a:pt x="704" y="0"/>
                  </a:lnTo>
                  <a:lnTo>
                    <a:pt x="704" y="5"/>
                  </a:lnTo>
                  <a:lnTo>
                    <a:pt x="721" y="5"/>
                  </a:lnTo>
                  <a:lnTo>
                    <a:pt x="721" y="0"/>
                  </a:lnTo>
                  <a:close/>
                  <a:moveTo>
                    <a:pt x="698" y="0"/>
                  </a:moveTo>
                  <a:lnTo>
                    <a:pt x="681" y="0"/>
                  </a:lnTo>
                  <a:lnTo>
                    <a:pt x="681" y="5"/>
                  </a:lnTo>
                  <a:lnTo>
                    <a:pt x="698" y="5"/>
                  </a:lnTo>
                  <a:lnTo>
                    <a:pt x="698" y="0"/>
                  </a:lnTo>
                  <a:close/>
                  <a:moveTo>
                    <a:pt x="675" y="0"/>
                  </a:moveTo>
                  <a:lnTo>
                    <a:pt x="658" y="0"/>
                  </a:lnTo>
                  <a:lnTo>
                    <a:pt x="658" y="5"/>
                  </a:lnTo>
                  <a:lnTo>
                    <a:pt x="675" y="5"/>
                  </a:lnTo>
                  <a:lnTo>
                    <a:pt x="675" y="0"/>
                  </a:lnTo>
                  <a:close/>
                  <a:moveTo>
                    <a:pt x="652" y="0"/>
                  </a:moveTo>
                  <a:lnTo>
                    <a:pt x="635" y="0"/>
                  </a:lnTo>
                  <a:lnTo>
                    <a:pt x="635" y="5"/>
                  </a:lnTo>
                  <a:lnTo>
                    <a:pt x="652" y="5"/>
                  </a:lnTo>
                  <a:lnTo>
                    <a:pt x="652" y="0"/>
                  </a:lnTo>
                  <a:close/>
                  <a:moveTo>
                    <a:pt x="629" y="0"/>
                  </a:moveTo>
                  <a:lnTo>
                    <a:pt x="612" y="0"/>
                  </a:lnTo>
                  <a:lnTo>
                    <a:pt x="612" y="5"/>
                  </a:lnTo>
                  <a:lnTo>
                    <a:pt x="629" y="5"/>
                  </a:lnTo>
                  <a:lnTo>
                    <a:pt x="629" y="0"/>
                  </a:lnTo>
                  <a:close/>
                  <a:moveTo>
                    <a:pt x="606" y="0"/>
                  </a:moveTo>
                  <a:lnTo>
                    <a:pt x="589" y="0"/>
                  </a:lnTo>
                  <a:lnTo>
                    <a:pt x="589" y="5"/>
                  </a:lnTo>
                  <a:lnTo>
                    <a:pt x="606" y="5"/>
                  </a:lnTo>
                  <a:lnTo>
                    <a:pt x="606" y="0"/>
                  </a:lnTo>
                  <a:close/>
                  <a:moveTo>
                    <a:pt x="583" y="0"/>
                  </a:moveTo>
                  <a:lnTo>
                    <a:pt x="566" y="0"/>
                  </a:lnTo>
                  <a:lnTo>
                    <a:pt x="566" y="5"/>
                  </a:lnTo>
                  <a:lnTo>
                    <a:pt x="583" y="5"/>
                  </a:lnTo>
                  <a:lnTo>
                    <a:pt x="583" y="0"/>
                  </a:lnTo>
                  <a:close/>
                  <a:moveTo>
                    <a:pt x="560" y="0"/>
                  </a:moveTo>
                  <a:lnTo>
                    <a:pt x="543" y="0"/>
                  </a:lnTo>
                  <a:lnTo>
                    <a:pt x="543" y="5"/>
                  </a:lnTo>
                  <a:lnTo>
                    <a:pt x="560" y="5"/>
                  </a:lnTo>
                  <a:lnTo>
                    <a:pt x="560" y="0"/>
                  </a:lnTo>
                  <a:close/>
                  <a:moveTo>
                    <a:pt x="537" y="0"/>
                  </a:moveTo>
                  <a:lnTo>
                    <a:pt x="520" y="0"/>
                  </a:lnTo>
                  <a:lnTo>
                    <a:pt x="520" y="5"/>
                  </a:lnTo>
                  <a:lnTo>
                    <a:pt x="537" y="5"/>
                  </a:lnTo>
                  <a:lnTo>
                    <a:pt x="537" y="0"/>
                  </a:lnTo>
                  <a:close/>
                  <a:moveTo>
                    <a:pt x="514" y="0"/>
                  </a:moveTo>
                  <a:lnTo>
                    <a:pt x="497" y="0"/>
                  </a:lnTo>
                  <a:lnTo>
                    <a:pt x="497" y="5"/>
                  </a:lnTo>
                  <a:lnTo>
                    <a:pt x="514" y="5"/>
                  </a:lnTo>
                  <a:lnTo>
                    <a:pt x="514" y="0"/>
                  </a:lnTo>
                  <a:close/>
                  <a:moveTo>
                    <a:pt x="491" y="0"/>
                  </a:moveTo>
                  <a:lnTo>
                    <a:pt x="474" y="0"/>
                  </a:lnTo>
                  <a:lnTo>
                    <a:pt x="474" y="5"/>
                  </a:lnTo>
                  <a:lnTo>
                    <a:pt x="491" y="5"/>
                  </a:lnTo>
                  <a:lnTo>
                    <a:pt x="491" y="0"/>
                  </a:lnTo>
                  <a:close/>
                  <a:moveTo>
                    <a:pt x="468" y="0"/>
                  </a:moveTo>
                  <a:lnTo>
                    <a:pt x="451" y="0"/>
                  </a:lnTo>
                  <a:lnTo>
                    <a:pt x="451" y="5"/>
                  </a:lnTo>
                  <a:lnTo>
                    <a:pt x="468" y="5"/>
                  </a:lnTo>
                  <a:lnTo>
                    <a:pt x="468" y="0"/>
                  </a:lnTo>
                  <a:close/>
                  <a:moveTo>
                    <a:pt x="445" y="0"/>
                  </a:moveTo>
                  <a:lnTo>
                    <a:pt x="428" y="0"/>
                  </a:lnTo>
                  <a:lnTo>
                    <a:pt x="428" y="5"/>
                  </a:lnTo>
                  <a:lnTo>
                    <a:pt x="445" y="5"/>
                  </a:lnTo>
                  <a:lnTo>
                    <a:pt x="445" y="0"/>
                  </a:lnTo>
                  <a:close/>
                  <a:moveTo>
                    <a:pt x="422" y="0"/>
                  </a:moveTo>
                  <a:lnTo>
                    <a:pt x="405" y="0"/>
                  </a:lnTo>
                  <a:lnTo>
                    <a:pt x="405" y="5"/>
                  </a:lnTo>
                  <a:lnTo>
                    <a:pt x="422" y="5"/>
                  </a:lnTo>
                  <a:lnTo>
                    <a:pt x="422" y="0"/>
                  </a:lnTo>
                  <a:close/>
                  <a:moveTo>
                    <a:pt x="399" y="0"/>
                  </a:moveTo>
                  <a:lnTo>
                    <a:pt x="382" y="0"/>
                  </a:lnTo>
                  <a:lnTo>
                    <a:pt x="382" y="5"/>
                  </a:lnTo>
                  <a:lnTo>
                    <a:pt x="399" y="5"/>
                  </a:lnTo>
                  <a:lnTo>
                    <a:pt x="399" y="0"/>
                  </a:lnTo>
                  <a:close/>
                  <a:moveTo>
                    <a:pt x="376" y="0"/>
                  </a:moveTo>
                  <a:lnTo>
                    <a:pt x="359" y="0"/>
                  </a:lnTo>
                  <a:lnTo>
                    <a:pt x="359" y="5"/>
                  </a:lnTo>
                  <a:lnTo>
                    <a:pt x="376" y="5"/>
                  </a:lnTo>
                  <a:lnTo>
                    <a:pt x="376" y="0"/>
                  </a:lnTo>
                  <a:close/>
                  <a:moveTo>
                    <a:pt x="353" y="0"/>
                  </a:moveTo>
                  <a:lnTo>
                    <a:pt x="336" y="0"/>
                  </a:lnTo>
                  <a:lnTo>
                    <a:pt x="336" y="5"/>
                  </a:lnTo>
                  <a:lnTo>
                    <a:pt x="353" y="5"/>
                  </a:lnTo>
                  <a:lnTo>
                    <a:pt x="353" y="0"/>
                  </a:lnTo>
                  <a:close/>
                  <a:moveTo>
                    <a:pt x="330" y="0"/>
                  </a:moveTo>
                  <a:lnTo>
                    <a:pt x="313" y="0"/>
                  </a:lnTo>
                  <a:lnTo>
                    <a:pt x="313" y="5"/>
                  </a:lnTo>
                  <a:lnTo>
                    <a:pt x="330" y="5"/>
                  </a:lnTo>
                  <a:lnTo>
                    <a:pt x="330" y="0"/>
                  </a:lnTo>
                  <a:close/>
                  <a:moveTo>
                    <a:pt x="307" y="0"/>
                  </a:moveTo>
                  <a:lnTo>
                    <a:pt x="290" y="0"/>
                  </a:lnTo>
                  <a:lnTo>
                    <a:pt x="290" y="5"/>
                  </a:lnTo>
                  <a:lnTo>
                    <a:pt x="307" y="5"/>
                  </a:lnTo>
                  <a:lnTo>
                    <a:pt x="307" y="0"/>
                  </a:lnTo>
                  <a:close/>
                  <a:moveTo>
                    <a:pt x="284" y="0"/>
                  </a:moveTo>
                  <a:lnTo>
                    <a:pt x="267" y="0"/>
                  </a:lnTo>
                  <a:lnTo>
                    <a:pt x="267" y="5"/>
                  </a:lnTo>
                  <a:lnTo>
                    <a:pt x="284" y="5"/>
                  </a:lnTo>
                  <a:lnTo>
                    <a:pt x="284" y="0"/>
                  </a:lnTo>
                  <a:close/>
                  <a:moveTo>
                    <a:pt x="261" y="0"/>
                  </a:moveTo>
                  <a:lnTo>
                    <a:pt x="244" y="0"/>
                  </a:lnTo>
                  <a:lnTo>
                    <a:pt x="244" y="5"/>
                  </a:lnTo>
                  <a:lnTo>
                    <a:pt x="261" y="5"/>
                  </a:lnTo>
                  <a:lnTo>
                    <a:pt x="261" y="0"/>
                  </a:lnTo>
                  <a:close/>
                  <a:moveTo>
                    <a:pt x="238" y="0"/>
                  </a:moveTo>
                  <a:lnTo>
                    <a:pt x="221" y="0"/>
                  </a:lnTo>
                  <a:lnTo>
                    <a:pt x="221" y="5"/>
                  </a:lnTo>
                  <a:lnTo>
                    <a:pt x="238" y="5"/>
                  </a:lnTo>
                  <a:lnTo>
                    <a:pt x="238" y="0"/>
                  </a:lnTo>
                  <a:close/>
                  <a:moveTo>
                    <a:pt x="215" y="0"/>
                  </a:moveTo>
                  <a:lnTo>
                    <a:pt x="198" y="0"/>
                  </a:lnTo>
                  <a:lnTo>
                    <a:pt x="198" y="5"/>
                  </a:lnTo>
                  <a:lnTo>
                    <a:pt x="215" y="5"/>
                  </a:lnTo>
                  <a:lnTo>
                    <a:pt x="215" y="0"/>
                  </a:lnTo>
                  <a:close/>
                  <a:moveTo>
                    <a:pt x="192" y="0"/>
                  </a:moveTo>
                  <a:lnTo>
                    <a:pt x="175" y="0"/>
                  </a:lnTo>
                  <a:lnTo>
                    <a:pt x="175" y="5"/>
                  </a:lnTo>
                  <a:lnTo>
                    <a:pt x="192" y="5"/>
                  </a:lnTo>
                  <a:lnTo>
                    <a:pt x="192" y="0"/>
                  </a:lnTo>
                  <a:close/>
                  <a:moveTo>
                    <a:pt x="169" y="0"/>
                  </a:moveTo>
                  <a:lnTo>
                    <a:pt x="152" y="0"/>
                  </a:lnTo>
                  <a:lnTo>
                    <a:pt x="152" y="5"/>
                  </a:lnTo>
                  <a:lnTo>
                    <a:pt x="169" y="5"/>
                  </a:lnTo>
                  <a:lnTo>
                    <a:pt x="169" y="0"/>
                  </a:lnTo>
                  <a:close/>
                  <a:moveTo>
                    <a:pt x="146" y="0"/>
                  </a:moveTo>
                  <a:lnTo>
                    <a:pt x="129" y="0"/>
                  </a:lnTo>
                  <a:lnTo>
                    <a:pt x="129" y="5"/>
                  </a:lnTo>
                  <a:lnTo>
                    <a:pt x="146" y="5"/>
                  </a:lnTo>
                  <a:lnTo>
                    <a:pt x="146" y="0"/>
                  </a:lnTo>
                  <a:close/>
                  <a:moveTo>
                    <a:pt x="123" y="0"/>
                  </a:moveTo>
                  <a:lnTo>
                    <a:pt x="106" y="0"/>
                  </a:lnTo>
                  <a:lnTo>
                    <a:pt x="106" y="5"/>
                  </a:lnTo>
                  <a:lnTo>
                    <a:pt x="123" y="5"/>
                  </a:lnTo>
                  <a:lnTo>
                    <a:pt x="123" y="0"/>
                  </a:lnTo>
                  <a:close/>
                  <a:moveTo>
                    <a:pt x="100" y="0"/>
                  </a:moveTo>
                  <a:lnTo>
                    <a:pt x="83" y="0"/>
                  </a:lnTo>
                  <a:lnTo>
                    <a:pt x="83" y="5"/>
                  </a:lnTo>
                  <a:lnTo>
                    <a:pt x="100" y="5"/>
                  </a:lnTo>
                  <a:lnTo>
                    <a:pt x="100" y="0"/>
                  </a:lnTo>
                  <a:close/>
                  <a:moveTo>
                    <a:pt x="77" y="0"/>
                  </a:moveTo>
                  <a:lnTo>
                    <a:pt x="60" y="0"/>
                  </a:lnTo>
                  <a:lnTo>
                    <a:pt x="60" y="5"/>
                  </a:lnTo>
                  <a:lnTo>
                    <a:pt x="77" y="5"/>
                  </a:lnTo>
                  <a:lnTo>
                    <a:pt x="77" y="0"/>
                  </a:lnTo>
                  <a:close/>
                  <a:moveTo>
                    <a:pt x="54" y="0"/>
                  </a:moveTo>
                  <a:lnTo>
                    <a:pt x="37" y="0"/>
                  </a:lnTo>
                  <a:lnTo>
                    <a:pt x="37" y="5"/>
                  </a:lnTo>
                  <a:lnTo>
                    <a:pt x="54" y="5"/>
                  </a:lnTo>
                  <a:lnTo>
                    <a:pt x="54" y="0"/>
                  </a:lnTo>
                  <a:close/>
                  <a:moveTo>
                    <a:pt x="31" y="0"/>
                  </a:moveTo>
                  <a:lnTo>
                    <a:pt x="14" y="0"/>
                  </a:lnTo>
                  <a:lnTo>
                    <a:pt x="14" y="5"/>
                  </a:lnTo>
                  <a:lnTo>
                    <a:pt x="31" y="5"/>
                  </a:lnTo>
                  <a:lnTo>
                    <a:pt x="31" y="0"/>
                  </a:lnTo>
                  <a:close/>
                  <a:moveTo>
                    <a:pt x="8" y="0"/>
                  </a:moveTo>
                  <a:lnTo>
                    <a:pt x="0" y="0"/>
                  </a:lnTo>
                  <a:lnTo>
                    <a:pt x="0" y="5"/>
                  </a:lnTo>
                  <a:lnTo>
                    <a:pt x="8" y="5"/>
                  </a:lnTo>
                  <a:lnTo>
                    <a:pt x="8" y="0"/>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AT" dirty="0"/>
            </a:p>
          </p:txBody>
        </p:sp>
        <p:sp>
          <p:nvSpPr>
            <p:cNvPr id="78" name="Freeform 78"/>
            <p:cNvSpPr>
              <a:spLocks noEditPoints="1"/>
            </p:cNvSpPr>
            <p:nvPr/>
          </p:nvSpPr>
          <p:spPr bwMode="auto">
            <a:xfrm>
              <a:off x="4328" y="1641"/>
              <a:ext cx="2360" cy="5"/>
            </a:xfrm>
            <a:custGeom>
              <a:avLst/>
              <a:gdLst>
                <a:gd name="T0" fmla="*/ 2337 w 2360"/>
                <a:gd name="T1" fmla="*/ 5 h 5"/>
                <a:gd name="T2" fmla="*/ 2274 w 2360"/>
                <a:gd name="T3" fmla="*/ 5 h 5"/>
                <a:gd name="T4" fmla="*/ 2228 w 2360"/>
                <a:gd name="T5" fmla="*/ 0 h 5"/>
                <a:gd name="T6" fmla="*/ 2199 w 2360"/>
                <a:gd name="T7" fmla="*/ 0 h 5"/>
                <a:gd name="T8" fmla="*/ 2176 w 2360"/>
                <a:gd name="T9" fmla="*/ 0 h 5"/>
                <a:gd name="T10" fmla="*/ 2130 w 2360"/>
                <a:gd name="T11" fmla="*/ 5 h 5"/>
                <a:gd name="T12" fmla="*/ 2067 w 2360"/>
                <a:gd name="T13" fmla="*/ 5 h 5"/>
                <a:gd name="T14" fmla="*/ 2021 w 2360"/>
                <a:gd name="T15" fmla="*/ 0 h 5"/>
                <a:gd name="T16" fmla="*/ 1992 w 2360"/>
                <a:gd name="T17" fmla="*/ 0 h 5"/>
                <a:gd name="T18" fmla="*/ 1969 w 2360"/>
                <a:gd name="T19" fmla="*/ 0 h 5"/>
                <a:gd name="T20" fmla="*/ 1923 w 2360"/>
                <a:gd name="T21" fmla="*/ 5 h 5"/>
                <a:gd name="T22" fmla="*/ 1860 w 2360"/>
                <a:gd name="T23" fmla="*/ 5 h 5"/>
                <a:gd name="T24" fmla="*/ 1814 w 2360"/>
                <a:gd name="T25" fmla="*/ 0 h 5"/>
                <a:gd name="T26" fmla="*/ 1785 w 2360"/>
                <a:gd name="T27" fmla="*/ 0 h 5"/>
                <a:gd name="T28" fmla="*/ 1762 w 2360"/>
                <a:gd name="T29" fmla="*/ 0 h 5"/>
                <a:gd name="T30" fmla="*/ 1716 w 2360"/>
                <a:gd name="T31" fmla="*/ 5 h 5"/>
                <a:gd name="T32" fmla="*/ 1653 w 2360"/>
                <a:gd name="T33" fmla="*/ 5 h 5"/>
                <a:gd name="T34" fmla="*/ 1607 w 2360"/>
                <a:gd name="T35" fmla="*/ 0 h 5"/>
                <a:gd name="T36" fmla="*/ 1578 w 2360"/>
                <a:gd name="T37" fmla="*/ 0 h 5"/>
                <a:gd name="T38" fmla="*/ 1555 w 2360"/>
                <a:gd name="T39" fmla="*/ 0 h 5"/>
                <a:gd name="T40" fmla="*/ 1509 w 2360"/>
                <a:gd name="T41" fmla="*/ 5 h 5"/>
                <a:gd name="T42" fmla="*/ 1446 w 2360"/>
                <a:gd name="T43" fmla="*/ 5 h 5"/>
                <a:gd name="T44" fmla="*/ 1400 w 2360"/>
                <a:gd name="T45" fmla="*/ 0 h 5"/>
                <a:gd name="T46" fmla="*/ 1371 w 2360"/>
                <a:gd name="T47" fmla="*/ 0 h 5"/>
                <a:gd name="T48" fmla="*/ 1348 w 2360"/>
                <a:gd name="T49" fmla="*/ 0 h 5"/>
                <a:gd name="T50" fmla="*/ 1302 w 2360"/>
                <a:gd name="T51" fmla="*/ 5 h 5"/>
                <a:gd name="T52" fmla="*/ 1239 w 2360"/>
                <a:gd name="T53" fmla="*/ 5 h 5"/>
                <a:gd name="T54" fmla="*/ 1193 w 2360"/>
                <a:gd name="T55" fmla="*/ 0 h 5"/>
                <a:gd name="T56" fmla="*/ 1164 w 2360"/>
                <a:gd name="T57" fmla="*/ 0 h 5"/>
                <a:gd name="T58" fmla="*/ 1141 w 2360"/>
                <a:gd name="T59" fmla="*/ 0 h 5"/>
                <a:gd name="T60" fmla="*/ 1095 w 2360"/>
                <a:gd name="T61" fmla="*/ 5 h 5"/>
                <a:gd name="T62" fmla="*/ 1032 w 2360"/>
                <a:gd name="T63" fmla="*/ 5 h 5"/>
                <a:gd name="T64" fmla="*/ 986 w 2360"/>
                <a:gd name="T65" fmla="*/ 0 h 5"/>
                <a:gd name="T66" fmla="*/ 957 w 2360"/>
                <a:gd name="T67" fmla="*/ 0 h 5"/>
                <a:gd name="T68" fmla="*/ 934 w 2360"/>
                <a:gd name="T69" fmla="*/ 0 h 5"/>
                <a:gd name="T70" fmla="*/ 888 w 2360"/>
                <a:gd name="T71" fmla="*/ 5 h 5"/>
                <a:gd name="T72" fmla="*/ 824 w 2360"/>
                <a:gd name="T73" fmla="*/ 5 h 5"/>
                <a:gd name="T74" fmla="*/ 778 w 2360"/>
                <a:gd name="T75" fmla="*/ 0 h 5"/>
                <a:gd name="T76" fmla="*/ 750 w 2360"/>
                <a:gd name="T77" fmla="*/ 0 h 5"/>
                <a:gd name="T78" fmla="*/ 727 w 2360"/>
                <a:gd name="T79" fmla="*/ 0 h 5"/>
                <a:gd name="T80" fmla="*/ 681 w 2360"/>
                <a:gd name="T81" fmla="*/ 5 h 5"/>
                <a:gd name="T82" fmla="*/ 617 w 2360"/>
                <a:gd name="T83" fmla="*/ 5 h 5"/>
                <a:gd name="T84" fmla="*/ 571 w 2360"/>
                <a:gd name="T85" fmla="*/ 0 h 5"/>
                <a:gd name="T86" fmla="*/ 543 w 2360"/>
                <a:gd name="T87" fmla="*/ 0 h 5"/>
                <a:gd name="T88" fmla="*/ 520 w 2360"/>
                <a:gd name="T89" fmla="*/ 0 h 5"/>
                <a:gd name="T90" fmla="*/ 474 w 2360"/>
                <a:gd name="T91" fmla="*/ 5 h 5"/>
                <a:gd name="T92" fmla="*/ 410 w 2360"/>
                <a:gd name="T93" fmla="*/ 5 h 5"/>
                <a:gd name="T94" fmla="*/ 364 w 2360"/>
                <a:gd name="T95" fmla="*/ 0 h 5"/>
                <a:gd name="T96" fmla="*/ 336 w 2360"/>
                <a:gd name="T97" fmla="*/ 0 h 5"/>
                <a:gd name="T98" fmla="*/ 313 w 2360"/>
                <a:gd name="T99" fmla="*/ 0 h 5"/>
                <a:gd name="T100" fmla="*/ 267 w 2360"/>
                <a:gd name="T101" fmla="*/ 5 h 5"/>
                <a:gd name="T102" fmla="*/ 203 w 2360"/>
                <a:gd name="T103" fmla="*/ 5 h 5"/>
                <a:gd name="T104" fmla="*/ 157 w 2360"/>
                <a:gd name="T105" fmla="*/ 0 h 5"/>
                <a:gd name="T106" fmla="*/ 128 w 2360"/>
                <a:gd name="T107" fmla="*/ 0 h 5"/>
                <a:gd name="T108" fmla="*/ 105 w 2360"/>
                <a:gd name="T109" fmla="*/ 0 h 5"/>
                <a:gd name="T110" fmla="*/ 59 w 2360"/>
                <a:gd name="T111" fmla="*/ 5 h 5"/>
                <a:gd name="T112" fmla="*/ 0 w 2360"/>
                <a:gd name="T113" fmla="*/ 5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360" h="5">
                  <a:moveTo>
                    <a:pt x="2360" y="0"/>
                  </a:moveTo>
                  <a:lnTo>
                    <a:pt x="2343" y="0"/>
                  </a:lnTo>
                  <a:lnTo>
                    <a:pt x="2343" y="5"/>
                  </a:lnTo>
                  <a:lnTo>
                    <a:pt x="2360" y="5"/>
                  </a:lnTo>
                  <a:lnTo>
                    <a:pt x="2360" y="0"/>
                  </a:lnTo>
                  <a:close/>
                  <a:moveTo>
                    <a:pt x="2337" y="0"/>
                  </a:moveTo>
                  <a:lnTo>
                    <a:pt x="2320" y="0"/>
                  </a:lnTo>
                  <a:lnTo>
                    <a:pt x="2320" y="5"/>
                  </a:lnTo>
                  <a:lnTo>
                    <a:pt x="2337" y="5"/>
                  </a:lnTo>
                  <a:lnTo>
                    <a:pt x="2337" y="0"/>
                  </a:lnTo>
                  <a:close/>
                  <a:moveTo>
                    <a:pt x="2314" y="0"/>
                  </a:moveTo>
                  <a:lnTo>
                    <a:pt x="2297" y="0"/>
                  </a:lnTo>
                  <a:lnTo>
                    <a:pt x="2297" y="5"/>
                  </a:lnTo>
                  <a:lnTo>
                    <a:pt x="2314" y="5"/>
                  </a:lnTo>
                  <a:lnTo>
                    <a:pt x="2314" y="0"/>
                  </a:lnTo>
                  <a:close/>
                  <a:moveTo>
                    <a:pt x="2291" y="0"/>
                  </a:moveTo>
                  <a:lnTo>
                    <a:pt x="2274" y="0"/>
                  </a:lnTo>
                  <a:lnTo>
                    <a:pt x="2274" y="5"/>
                  </a:lnTo>
                  <a:lnTo>
                    <a:pt x="2291" y="5"/>
                  </a:lnTo>
                  <a:lnTo>
                    <a:pt x="2291" y="0"/>
                  </a:lnTo>
                  <a:close/>
                  <a:moveTo>
                    <a:pt x="2268" y="0"/>
                  </a:moveTo>
                  <a:lnTo>
                    <a:pt x="2251" y="0"/>
                  </a:lnTo>
                  <a:lnTo>
                    <a:pt x="2251" y="5"/>
                  </a:lnTo>
                  <a:lnTo>
                    <a:pt x="2268" y="5"/>
                  </a:lnTo>
                  <a:lnTo>
                    <a:pt x="2268" y="0"/>
                  </a:lnTo>
                  <a:close/>
                  <a:moveTo>
                    <a:pt x="2245" y="0"/>
                  </a:moveTo>
                  <a:lnTo>
                    <a:pt x="2228" y="0"/>
                  </a:lnTo>
                  <a:lnTo>
                    <a:pt x="2228" y="5"/>
                  </a:lnTo>
                  <a:lnTo>
                    <a:pt x="2245" y="5"/>
                  </a:lnTo>
                  <a:lnTo>
                    <a:pt x="2245" y="0"/>
                  </a:lnTo>
                  <a:close/>
                  <a:moveTo>
                    <a:pt x="2222" y="0"/>
                  </a:moveTo>
                  <a:lnTo>
                    <a:pt x="2205" y="0"/>
                  </a:lnTo>
                  <a:lnTo>
                    <a:pt x="2205" y="5"/>
                  </a:lnTo>
                  <a:lnTo>
                    <a:pt x="2222" y="5"/>
                  </a:lnTo>
                  <a:lnTo>
                    <a:pt x="2222" y="0"/>
                  </a:lnTo>
                  <a:close/>
                  <a:moveTo>
                    <a:pt x="2199" y="0"/>
                  </a:moveTo>
                  <a:lnTo>
                    <a:pt x="2182" y="0"/>
                  </a:lnTo>
                  <a:lnTo>
                    <a:pt x="2182" y="5"/>
                  </a:lnTo>
                  <a:lnTo>
                    <a:pt x="2199" y="5"/>
                  </a:lnTo>
                  <a:lnTo>
                    <a:pt x="2199" y="0"/>
                  </a:lnTo>
                  <a:close/>
                  <a:moveTo>
                    <a:pt x="2176" y="0"/>
                  </a:moveTo>
                  <a:lnTo>
                    <a:pt x="2159" y="0"/>
                  </a:lnTo>
                  <a:lnTo>
                    <a:pt x="2159" y="5"/>
                  </a:lnTo>
                  <a:lnTo>
                    <a:pt x="2176" y="5"/>
                  </a:lnTo>
                  <a:lnTo>
                    <a:pt x="2176" y="0"/>
                  </a:lnTo>
                  <a:close/>
                  <a:moveTo>
                    <a:pt x="2153" y="0"/>
                  </a:moveTo>
                  <a:lnTo>
                    <a:pt x="2136" y="0"/>
                  </a:lnTo>
                  <a:lnTo>
                    <a:pt x="2136" y="5"/>
                  </a:lnTo>
                  <a:lnTo>
                    <a:pt x="2153" y="5"/>
                  </a:lnTo>
                  <a:lnTo>
                    <a:pt x="2153" y="0"/>
                  </a:lnTo>
                  <a:close/>
                  <a:moveTo>
                    <a:pt x="2130" y="0"/>
                  </a:moveTo>
                  <a:lnTo>
                    <a:pt x="2113" y="0"/>
                  </a:lnTo>
                  <a:lnTo>
                    <a:pt x="2113" y="5"/>
                  </a:lnTo>
                  <a:lnTo>
                    <a:pt x="2130" y="5"/>
                  </a:lnTo>
                  <a:lnTo>
                    <a:pt x="2130" y="0"/>
                  </a:lnTo>
                  <a:close/>
                  <a:moveTo>
                    <a:pt x="2107" y="0"/>
                  </a:moveTo>
                  <a:lnTo>
                    <a:pt x="2090" y="0"/>
                  </a:lnTo>
                  <a:lnTo>
                    <a:pt x="2090" y="5"/>
                  </a:lnTo>
                  <a:lnTo>
                    <a:pt x="2107" y="5"/>
                  </a:lnTo>
                  <a:lnTo>
                    <a:pt x="2107" y="0"/>
                  </a:lnTo>
                  <a:close/>
                  <a:moveTo>
                    <a:pt x="2084" y="0"/>
                  </a:moveTo>
                  <a:lnTo>
                    <a:pt x="2067" y="0"/>
                  </a:lnTo>
                  <a:lnTo>
                    <a:pt x="2067" y="5"/>
                  </a:lnTo>
                  <a:lnTo>
                    <a:pt x="2084" y="5"/>
                  </a:lnTo>
                  <a:lnTo>
                    <a:pt x="2084" y="0"/>
                  </a:lnTo>
                  <a:close/>
                  <a:moveTo>
                    <a:pt x="2061" y="0"/>
                  </a:moveTo>
                  <a:lnTo>
                    <a:pt x="2044" y="0"/>
                  </a:lnTo>
                  <a:lnTo>
                    <a:pt x="2044" y="5"/>
                  </a:lnTo>
                  <a:lnTo>
                    <a:pt x="2061" y="5"/>
                  </a:lnTo>
                  <a:lnTo>
                    <a:pt x="2061" y="0"/>
                  </a:lnTo>
                  <a:close/>
                  <a:moveTo>
                    <a:pt x="2038" y="0"/>
                  </a:moveTo>
                  <a:lnTo>
                    <a:pt x="2021" y="0"/>
                  </a:lnTo>
                  <a:lnTo>
                    <a:pt x="2021" y="5"/>
                  </a:lnTo>
                  <a:lnTo>
                    <a:pt x="2038" y="5"/>
                  </a:lnTo>
                  <a:lnTo>
                    <a:pt x="2038" y="0"/>
                  </a:lnTo>
                  <a:close/>
                  <a:moveTo>
                    <a:pt x="2015" y="0"/>
                  </a:moveTo>
                  <a:lnTo>
                    <a:pt x="1998" y="0"/>
                  </a:lnTo>
                  <a:lnTo>
                    <a:pt x="1998" y="5"/>
                  </a:lnTo>
                  <a:lnTo>
                    <a:pt x="2015" y="5"/>
                  </a:lnTo>
                  <a:lnTo>
                    <a:pt x="2015" y="0"/>
                  </a:lnTo>
                  <a:close/>
                  <a:moveTo>
                    <a:pt x="1992" y="0"/>
                  </a:moveTo>
                  <a:lnTo>
                    <a:pt x="1975" y="0"/>
                  </a:lnTo>
                  <a:lnTo>
                    <a:pt x="1975" y="5"/>
                  </a:lnTo>
                  <a:lnTo>
                    <a:pt x="1992" y="5"/>
                  </a:lnTo>
                  <a:lnTo>
                    <a:pt x="1992" y="0"/>
                  </a:lnTo>
                  <a:close/>
                  <a:moveTo>
                    <a:pt x="1969" y="0"/>
                  </a:moveTo>
                  <a:lnTo>
                    <a:pt x="1952" y="0"/>
                  </a:lnTo>
                  <a:lnTo>
                    <a:pt x="1952" y="5"/>
                  </a:lnTo>
                  <a:lnTo>
                    <a:pt x="1969" y="5"/>
                  </a:lnTo>
                  <a:lnTo>
                    <a:pt x="1969" y="0"/>
                  </a:lnTo>
                  <a:close/>
                  <a:moveTo>
                    <a:pt x="1946" y="0"/>
                  </a:moveTo>
                  <a:lnTo>
                    <a:pt x="1929" y="0"/>
                  </a:lnTo>
                  <a:lnTo>
                    <a:pt x="1929" y="5"/>
                  </a:lnTo>
                  <a:lnTo>
                    <a:pt x="1946" y="5"/>
                  </a:lnTo>
                  <a:lnTo>
                    <a:pt x="1946" y="0"/>
                  </a:lnTo>
                  <a:close/>
                  <a:moveTo>
                    <a:pt x="1923" y="0"/>
                  </a:moveTo>
                  <a:lnTo>
                    <a:pt x="1906" y="0"/>
                  </a:lnTo>
                  <a:lnTo>
                    <a:pt x="1906" y="5"/>
                  </a:lnTo>
                  <a:lnTo>
                    <a:pt x="1923" y="5"/>
                  </a:lnTo>
                  <a:lnTo>
                    <a:pt x="1923" y="0"/>
                  </a:lnTo>
                  <a:close/>
                  <a:moveTo>
                    <a:pt x="1900" y="0"/>
                  </a:moveTo>
                  <a:lnTo>
                    <a:pt x="1883" y="0"/>
                  </a:lnTo>
                  <a:lnTo>
                    <a:pt x="1883" y="5"/>
                  </a:lnTo>
                  <a:lnTo>
                    <a:pt x="1900" y="5"/>
                  </a:lnTo>
                  <a:lnTo>
                    <a:pt x="1900" y="0"/>
                  </a:lnTo>
                  <a:close/>
                  <a:moveTo>
                    <a:pt x="1877" y="0"/>
                  </a:moveTo>
                  <a:lnTo>
                    <a:pt x="1860" y="0"/>
                  </a:lnTo>
                  <a:lnTo>
                    <a:pt x="1860" y="5"/>
                  </a:lnTo>
                  <a:lnTo>
                    <a:pt x="1877" y="5"/>
                  </a:lnTo>
                  <a:lnTo>
                    <a:pt x="1877" y="0"/>
                  </a:lnTo>
                  <a:close/>
                  <a:moveTo>
                    <a:pt x="1854" y="0"/>
                  </a:moveTo>
                  <a:lnTo>
                    <a:pt x="1837" y="0"/>
                  </a:lnTo>
                  <a:lnTo>
                    <a:pt x="1837" y="5"/>
                  </a:lnTo>
                  <a:lnTo>
                    <a:pt x="1854" y="5"/>
                  </a:lnTo>
                  <a:lnTo>
                    <a:pt x="1854" y="0"/>
                  </a:lnTo>
                  <a:close/>
                  <a:moveTo>
                    <a:pt x="1831" y="0"/>
                  </a:moveTo>
                  <a:lnTo>
                    <a:pt x="1814" y="0"/>
                  </a:lnTo>
                  <a:lnTo>
                    <a:pt x="1814" y="5"/>
                  </a:lnTo>
                  <a:lnTo>
                    <a:pt x="1831" y="5"/>
                  </a:lnTo>
                  <a:lnTo>
                    <a:pt x="1831" y="0"/>
                  </a:lnTo>
                  <a:close/>
                  <a:moveTo>
                    <a:pt x="1808" y="0"/>
                  </a:moveTo>
                  <a:lnTo>
                    <a:pt x="1791" y="0"/>
                  </a:lnTo>
                  <a:lnTo>
                    <a:pt x="1791" y="5"/>
                  </a:lnTo>
                  <a:lnTo>
                    <a:pt x="1808" y="5"/>
                  </a:lnTo>
                  <a:lnTo>
                    <a:pt x="1808" y="0"/>
                  </a:lnTo>
                  <a:close/>
                  <a:moveTo>
                    <a:pt x="1785" y="0"/>
                  </a:moveTo>
                  <a:lnTo>
                    <a:pt x="1768" y="0"/>
                  </a:lnTo>
                  <a:lnTo>
                    <a:pt x="1768" y="5"/>
                  </a:lnTo>
                  <a:lnTo>
                    <a:pt x="1785" y="5"/>
                  </a:lnTo>
                  <a:lnTo>
                    <a:pt x="1785" y="0"/>
                  </a:lnTo>
                  <a:close/>
                  <a:moveTo>
                    <a:pt x="1762" y="0"/>
                  </a:moveTo>
                  <a:lnTo>
                    <a:pt x="1745" y="0"/>
                  </a:lnTo>
                  <a:lnTo>
                    <a:pt x="1745" y="5"/>
                  </a:lnTo>
                  <a:lnTo>
                    <a:pt x="1762" y="5"/>
                  </a:lnTo>
                  <a:lnTo>
                    <a:pt x="1762" y="0"/>
                  </a:lnTo>
                  <a:close/>
                  <a:moveTo>
                    <a:pt x="1739" y="0"/>
                  </a:moveTo>
                  <a:lnTo>
                    <a:pt x="1722" y="0"/>
                  </a:lnTo>
                  <a:lnTo>
                    <a:pt x="1722" y="5"/>
                  </a:lnTo>
                  <a:lnTo>
                    <a:pt x="1739" y="5"/>
                  </a:lnTo>
                  <a:lnTo>
                    <a:pt x="1739" y="0"/>
                  </a:lnTo>
                  <a:close/>
                  <a:moveTo>
                    <a:pt x="1716" y="0"/>
                  </a:moveTo>
                  <a:lnTo>
                    <a:pt x="1699" y="0"/>
                  </a:lnTo>
                  <a:lnTo>
                    <a:pt x="1699" y="5"/>
                  </a:lnTo>
                  <a:lnTo>
                    <a:pt x="1716" y="5"/>
                  </a:lnTo>
                  <a:lnTo>
                    <a:pt x="1716" y="0"/>
                  </a:lnTo>
                  <a:close/>
                  <a:moveTo>
                    <a:pt x="1693" y="0"/>
                  </a:moveTo>
                  <a:lnTo>
                    <a:pt x="1676" y="0"/>
                  </a:lnTo>
                  <a:lnTo>
                    <a:pt x="1676" y="5"/>
                  </a:lnTo>
                  <a:lnTo>
                    <a:pt x="1693" y="5"/>
                  </a:lnTo>
                  <a:lnTo>
                    <a:pt x="1693" y="0"/>
                  </a:lnTo>
                  <a:close/>
                  <a:moveTo>
                    <a:pt x="1670" y="0"/>
                  </a:moveTo>
                  <a:lnTo>
                    <a:pt x="1653" y="0"/>
                  </a:lnTo>
                  <a:lnTo>
                    <a:pt x="1653" y="5"/>
                  </a:lnTo>
                  <a:lnTo>
                    <a:pt x="1670" y="5"/>
                  </a:lnTo>
                  <a:lnTo>
                    <a:pt x="1670" y="0"/>
                  </a:lnTo>
                  <a:close/>
                  <a:moveTo>
                    <a:pt x="1647" y="0"/>
                  </a:moveTo>
                  <a:lnTo>
                    <a:pt x="1630" y="0"/>
                  </a:lnTo>
                  <a:lnTo>
                    <a:pt x="1630" y="5"/>
                  </a:lnTo>
                  <a:lnTo>
                    <a:pt x="1647" y="5"/>
                  </a:lnTo>
                  <a:lnTo>
                    <a:pt x="1647" y="0"/>
                  </a:lnTo>
                  <a:close/>
                  <a:moveTo>
                    <a:pt x="1624" y="0"/>
                  </a:moveTo>
                  <a:lnTo>
                    <a:pt x="1607" y="0"/>
                  </a:lnTo>
                  <a:lnTo>
                    <a:pt x="1607" y="5"/>
                  </a:lnTo>
                  <a:lnTo>
                    <a:pt x="1624" y="5"/>
                  </a:lnTo>
                  <a:lnTo>
                    <a:pt x="1624" y="0"/>
                  </a:lnTo>
                  <a:close/>
                  <a:moveTo>
                    <a:pt x="1601" y="0"/>
                  </a:moveTo>
                  <a:lnTo>
                    <a:pt x="1584" y="0"/>
                  </a:lnTo>
                  <a:lnTo>
                    <a:pt x="1584" y="5"/>
                  </a:lnTo>
                  <a:lnTo>
                    <a:pt x="1601" y="5"/>
                  </a:lnTo>
                  <a:lnTo>
                    <a:pt x="1601" y="0"/>
                  </a:lnTo>
                  <a:close/>
                  <a:moveTo>
                    <a:pt x="1578" y="0"/>
                  </a:moveTo>
                  <a:lnTo>
                    <a:pt x="1561" y="0"/>
                  </a:lnTo>
                  <a:lnTo>
                    <a:pt x="1561" y="5"/>
                  </a:lnTo>
                  <a:lnTo>
                    <a:pt x="1578" y="5"/>
                  </a:lnTo>
                  <a:lnTo>
                    <a:pt x="1578" y="0"/>
                  </a:lnTo>
                  <a:close/>
                  <a:moveTo>
                    <a:pt x="1555" y="0"/>
                  </a:moveTo>
                  <a:lnTo>
                    <a:pt x="1538" y="0"/>
                  </a:lnTo>
                  <a:lnTo>
                    <a:pt x="1538" y="5"/>
                  </a:lnTo>
                  <a:lnTo>
                    <a:pt x="1555" y="5"/>
                  </a:lnTo>
                  <a:lnTo>
                    <a:pt x="1555" y="0"/>
                  </a:lnTo>
                  <a:close/>
                  <a:moveTo>
                    <a:pt x="1532" y="0"/>
                  </a:moveTo>
                  <a:lnTo>
                    <a:pt x="1515" y="0"/>
                  </a:lnTo>
                  <a:lnTo>
                    <a:pt x="1515" y="5"/>
                  </a:lnTo>
                  <a:lnTo>
                    <a:pt x="1532" y="5"/>
                  </a:lnTo>
                  <a:lnTo>
                    <a:pt x="1532" y="0"/>
                  </a:lnTo>
                  <a:close/>
                  <a:moveTo>
                    <a:pt x="1509" y="0"/>
                  </a:moveTo>
                  <a:lnTo>
                    <a:pt x="1492" y="0"/>
                  </a:lnTo>
                  <a:lnTo>
                    <a:pt x="1492" y="5"/>
                  </a:lnTo>
                  <a:lnTo>
                    <a:pt x="1509" y="5"/>
                  </a:lnTo>
                  <a:lnTo>
                    <a:pt x="1509" y="0"/>
                  </a:lnTo>
                  <a:close/>
                  <a:moveTo>
                    <a:pt x="1486" y="0"/>
                  </a:moveTo>
                  <a:lnTo>
                    <a:pt x="1469" y="0"/>
                  </a:lnTo>
                  <a:lnTo>
                    <a:pt x="1469" y="5"/>
                  </a:lnTo>
                  <a:lnTo>
                    <a:pt x="1486" y="5"/>
                  </a:lnTo>
                  <a:lnTo>
                    <a:pt x="1486" y="0"/>
                  </a:lnTo>
                  <a:close/>
                  <a:moveTo>
                    <a:pt x="1463" y="0"/>
                  </a:moveTo>
                  <a:lnTo>
                    <a:pt x="1446" y="0"/>
                  </a:lnTo>
                  <a:lnTo>
                    <a:pt x="1446" y="5"/>
                  </a:lnTo>
                  <a:lnTo>
                    <a:pt x="1463" y="5"/>
                  </a:lnTo>
                  <a:lnTo>
                    <a:pt x="1463" y="0"/>
                  </a:lnTo>
                  <a:close/>
                  <a:moveTo>
                    <a:pt x="1440" y="0"/>
                  </a:moveTo>
                  <a:lnTo>
                    <a:pt x="1423" y="0"/>
                  </a:lnTo>
                  <a:lnTo>
                    <a:pt x="1423" y="5"/>
                  </a:lnTo>
                  <a:lnTo>
                    <a:pt x="1440" y="5"/>
                  </a:lnTo>
                  <a:lnTo>
                    <a:pt x="1440" y="0"/>
                  </a:lnTo>
                  <a:close/>
                  <a:moveTo>
                    <a:pt x="1417" y="0"/>
                  </a:moveTo>
                  <a:lnTo>
                    <a:pt x="1400" y="0"/>
                  </a:lnTo>
                  <a:lnTo>
                    <a:pt x="1400" y="5"/>
                  </a:lnTo>
                  <a:lnTo>
                    <a:pt x="1417" y="5"/>
                  </a:lnTo>
                  <a:lnTo>
                    <a:pt x="1417" y="0"/>
                  </a:lnTo>
                  <a:close/>
                  <a:moveTo>
                    <a:pt x="1394" y="0"/>
                  </a:moveTo>
                  <a:lnTo>
                    <a:pt x="1377" y="0"/>
                  </a:lnTo>
                  <a:lnTo>
                    <a:pt x="1377" y="5"/>
                  </a:lnTo>
                  <a:lnTo>
                    <a:pt x="1394" y="5"/>
                  </a:lnTo>
                  <a:lnTo>
                    <a:pt x="1394" y="0"/>
                  </a:lnTo>
                  <a:close/>
                  <a:moveTo>
                    <a:pt x="1371" y="0"/>
                  </a:moveTo>
                  <a:lnTo>
                    <a:pt x="1354" y="0"/>
                  </a:lnTo>
                  <a:lnTo>
                    <a:pt x="1354" y="5"/>
                  </a:lnTo>
                  <a:lnTo>
                    <a:pt x="1371" y="5"/>
                  </a:lnTo>
                  <a:lnTo>
                    <a:pt x="1371" y="0"/>
                  </a:lnTo>
                  <a:close/>
                  <a:moveTo>
                    <a:pt x="1348" y="0"/>
                  </a:moveTo>
                  <a:lnTo>
                    <a:pt x="1331" y="0"/>
                  </a:lnTo>
                  <a:lnTo>
                    <a:pt x="1331" y="5"/>
                  </a:lnTo>
                  <a:lnTo>
                    <a:pt x="1348" y="5"/>
                  </a:lnTo>
                  <a:lnTo>
                    <a:pt x="1348" y="0"/>
                  </a:lnTo>
                  <a:close/>
                  <a:moveTo>
                    <a:pt x="1325" y="0"/>
                  </a:moveTo>
                  <a:lnTo>
                    <a:pt x="1308" y="0"/>
                  </a:lnTo>
                  <a:lnTo>
                    <a:pt x="1308" y="5"/>
                  </a:lnTo>
                  <a:lnTo>
                    <a:pt x="1325" y="5"/>
                  </a:lnTo>
                  <a:lnTo>
                    <a:pt x="1325" y="0"/>
                  </a:lnTo>
                  <a:close/>
                  <a:moveTo>
                    <a:pt x="1302" y="0"/>
                  </a:moveTo>
                  <a:lnTo>
                    <a:pt x="1285" y="0"/>
                  </a:lnTo>
                  <a:lnTo>
                    <a:pt x="1285" y="5"/>
                  </a:lnTo>
                  <a:lnTo>
                    <a:pt x="1302" y="5"/>
                  </a:lnTo>
                  <a:lnTo>
                    <a:pt x="1302" y="0"/>
                  </a:lnTo>
                  <a:close/>
                  <a:moveTo>
                    <a:pt x="1279" y="0"/>
                  </a:moveTo>
                  <a:lnTo>
                    <a:pt x="1262" y="0"/>
                  </a:lnTo>
                  <a:lnTo>
                    <a:pt x="1262" y="5"/>
                  </a:lnTo>
                  <a:lnTo>
                    <a:pt x="1279" y="5"/>
                  </a:lnTo>
                  <a:lnTo>
                    <a:pt x="1279" y="0"/>
                  </a:lnTo>
                  <a:close/>
                  <a:moveTo>
                    <a:pt x="1256" y="0"/>
                  </a:moveTo>
                  <a:lnTo>
                    <a:pt x="1239" y="0"/>
                  </a:lnTo>
                  <a:lnTo>
                    <a:pt x="1239" y="5"/>
                  </a:lnTo>
                  <a:lnTo>
                    <a:pt x="1256" y="5"/>
                  </a:lnTo>
                  <a:lnTo>
                    <a:pt x="1256" y="0"/>
                  </a:lnTo>
                  <a:close/>
                  <a:moveTo>
                    <a:pt x="1233" y="0"/>
                  </a:moveTo>
                  <a:lnTo>
                    <a:pt x="1216" y="0"/>
                  </a:lnTo>
                  <a:lnTo>
                    <a:pt x="1216" y="5"/>
                  </a:lnTo>
                  <a:lnTo>
                    <a:pt x="1233" y="5"/>
                  </a:lnTo>
                  <a:lnTo>
                    <a:pt x="1233" y="0"/>
                  </a:lnTo>
                  <a:close/>
                  <a:moveTo>
                    <a:pt x="1210" y="0"/>
                  </a:moveTo>
                  <a:lnTo>
                    <a:pt x="1193" y="0"/>
                  </a:lnTo>
                  <a:lnTo>
                    <a:pt x="1193" y="5"/>
                  </a:lnTo>
                  <a:lnTo>
                    <a:pt x="1210" y="5"/>
                  </a:lnTo>
                  <a:lnTo>
                    <a:pt x="1210" y="0"/>
                  </a:lnTo>
                  <a:close/>
                  <a:moveTo>
                    <a:pt x="1187" y="0"/>
                  </a:moveTo>
                  <a:lnTo>
                    <a:pt x="1170" y="0"/>
                  </a:lnTo>
                  <a:lnTo>
                    <a:pt x="1170" y="5"/>
                  </a:lnTo>
                  <a:lnTo>
                    <a:pt x="1187" y="5"/>
                  </a:lnTo>
                  <a:lnTo>
                    <a:pt x="1187" y="0"/>
                  </a:lnTo>
                  <a:close/>
                  <a:moveTo>
                    <a:pt x="1164" y="0"/>
                  </a:moveTo>
                  <a:lnTo>
                    <a:pt x="1147" y="0"/>
                  </a:lnTo>
                  <a:lnTo>
                    <a:pt x="1147" y="5"/>
                  </a:lnTo>
                  <a:lnTo>
                    <a:pt x="1164" y="5"/>
                  </a:lnTo>
                  <a:lnTo>
                    <a:pt x="1164" y="0"/>
                  </a:lnTo>
                  <a:close/>
                  <a:moveTo>
                    <a:pt x="1141" y="0"/>
                  </a:moveTo>
                  <a:lnTo>
                    <a:pt x="1124" y="0"/>
                  </a:lnTo>
                  <a:lnTo>
                    <a:pt x="1124" y="5"/>
                  </a:lnTo>
                  <a:lnTo>
                    <a:pt x="1141" y="5"/>
                  </a:lnTo>
                  <a:lnTo>
                    <a:pt x="1141" y="0"/>
                  </a:lnTo>
                  <a:close/>
                  <a:moveTo>
                    <a:pt x="1118" y="0"/>
                  </a:moveTo>
                  <a:lnTo>
                    <a:pt x="1101" y="0"/>
                  </a:lnTo>
                  <a:lnTo>
                    <a:pt x="1101" y="5"/>
                  </a:lnTo>
                  <a:lnTo>
                    <a:pt x="1118" y="5"/>
                  </a:lnTo>
                  <a:lnTo>
                    <a:pt x="1118" y="0"/>
                  </a:lnTo>
                  <a:close/>
                  <a:moveTo>
                    <a:pt x="1095" y="0"/>
                  </a:moveTo>
                  <a:lnTo>
                    <a:pt x="1078" y="0"/>
                  </a:lnTo>
                  <a:lnTo>
                    <a:pt x="1078" y="5"/>
                  </a:lnTo>
                  <a:lnTo>
                    <a:pt x="1095" y="5"/>
                  </a:lnTo>
                  <a:lnTo>
                    <a:pt x="1095" y="0"/>
                  </a:lnTo>
                  <a:close/>
                  <a:moveTo>
                    <a:pt x="1072" y="0"/>
                  </a:moveTo>
                  <a:lnTo>
                    <a:pt x="1055" y="0"/>
                  </a:lnTo>
                  <a:lnTo>
                    <a:pt x="1055" y="5"/>
                  </a:lnTo>
                  <a:lnTo>
                    <a:pt x="1072" y="5"/>
                  </a:lnTo>
                  <a:lnTo>
                    <a:pt x="1072" y="0"/>
                  </a:lnTo>
                  <a:close/>
                  <a:moveTo>
                    <a:pt x="1049" y="0"/>
                  </a:moveTo>
                  <a:lnTo>
                    <a:pt x="1032" y="0"/>
                  </a:lnTo>
                  <a:lnTo>
                    <a:pt x="1032" y="5"/>
                  </a:lnTo>
                  <a:lnTo>
                    <a:pt x="1049" y="5"/>
                  </a:lnTo>
                  <a:lnTo>
                    <a:pt x="1049" y="0"/>
                  </a:lnTo>
                  <a:close/>
                  <a:moveTo>
                    <a:pt x="1026" y="0"/>
                  </a:moveTo>
                  <a:lnTo>
                    <a:pt x="1009" y="0"/>
                  </a:lnTo>
                  <a:lnTo>
                    <a:pt x="1009" y="5"/>
                  </a:lnTo>
                  <a:lnTo>
                    <a:pt x="1026" y="5"/>
                  </a:lnTo>
                  <a:lnTo>
                    <a:pt x="1026" y="0"/>
                  </a:lnTo>
                  <a:close/>
                  <a:moveTo>
                    <a:pt x="1003" y="0"/>
                  </a:moveTo>
                  <a:lnTo>
                    <a:pt x="986" y="0"/>
                  </a:lnTo>
                  <a:lnTo>
                    <a:pt x="986" y="5"/>
                  </a:lnTo>
                  <a:lnTo>
                    <a:pt x="1003" y="5"/>
                  </a:lnTo>
                  <a:lnTo>
                    <a:pt x="1003" y="0"/>
                  </a:lnTo>
                  <a:close/>
                  <a:moveTo>
                    <a:pt x="980" y="0"/>
                  </a:moveTo>
                  <a:lnTo>
                    <a:pt x="963" y="0"/>
                  </a:lnTo>
                  <a:lnTo>
                    <a:pt x="963" y="5"/>
                  </a:lnTo>
                  <a:lnTo>
                    <a:pt x="980" y="5"/>
                  </a:lnTo>
                  <a:lnTo>
                    <a:pt x="980" y="0"/>
                  </a:lnTo>
                  <a:close/>
                  <a:moveTo>
                    <a:pt x="957" y="0"/>
                  </a:moveTo>
                  <a:lnTo>
                    <a:pt x="940" y="0"/>
                  </a:lnTo>
                  <a:lnTo>
                    <a:pt x="940" y="5"/>
                  </a:lnTo>
                  <a:lnTo>
                    <a:pt x="957" y="5"/>
                  </a:lnTo>
                  <a:lnTo>
                    <a:pt x="957" y="0"/>
                  </a:lnTo>
                  <a:close/>
                  <a:moveTo>
                    <a:pt x="934" y="0"/>
                  </a:moveTo>
                  <a:lnTo>
                    <a:pt x="917" y="0"/>
                  </a:lnTo>
                  <a:lnTo>
                    <a:pt x="917" y="5"/>
                  </a:lnTo>
                  <a:lnTo>
                    <a:pt x="934" y="5"/>
                  </a:lnTo>
                  <a:lnTo>
                    <a:pt x="934" y="0"/>
                  </a:lnTo>
                  <a:close/>
                  <a:moveTo>
                    <a:pt x="911" y="0"/>
                  </a:moveTo>
                  <a:lnTo>
                    <a:pt x="894" y="0"/>
                  </a:lnTo>
                  <a:lnTo>
                    <a:pt x="894" y="5"/>
                  </a:lnTo>
                  <a:lnTo>
                    <a:pt x="911" y="5"/>
                  </a:lnTo>
                  <a:lnTo>
                    <a:pt x="911" y="0"/>
                  </a:lnTo>
                  <a:close/>
                  <a:moveTo>
                    <a:pt x="888" y="0"/>
                  </a:moveTo>
                  <a:lnTo>
                    <a:pt x="871" y="0"/>
                  </a:lnTo>
                  <a:lnTo>
                    <a:pt x="871" y="5"/>
                  </a:lnTo>
                  <a:lnTo>
                    <a:pt x="888" y="5"/>
                  </a:lnTo>
                  <a:lnTo>
                    <a:pt x="888" y="0"/>
                  </a:lnTo>
                  <a:close/>
                  <a:moveTo>
                    <a:pt x="865" y="0"/>
                  </a:moveTo>
                  <a:lnTo>
                    <a:pt x="847" y="0"/>
                  </a:lnTo>
                  <a:lnTo>
                    <a:pt x="847" y="5"/>
                  </a:lnTo>
                  <a:lnTo>
                    <a:pt x="865" y="5"/>
                  </a:lnTo>
                  <a:lnTo>
                    <a:pt x="865" y="0"/>
                  </a:lnTo>
                  <a:close/>
                  <a:moveTo>
                    <a:pt x="842" y="0"/>
                  </a:moveTo>
                  <a:lnTo>
                    <a:pt x="824" y="0"/>
                  </a:lnTo>
                  <a:lnTo>
                    <a:pt x="824" y="5"/>
                  </a:lnTo>
                  <a:lnTo>
                    <a:pt x="842" y="5"/>
                  </a:lnTo>
                  <a:lnTo>
                    <a:pt x="842" y="0"/>
                  </a:lnTo>
                  <a:close/>
                  <a:moveTo>
                    <a:pt x="819" y="0"/>
                  </a:moveTo>
                  <a:lnTo>
                    <a:pt x="801" y="0"/>
                  </a:lnTo>
                  <a:lnTo>
                    <a:pt x="801" y="5"/>
                  </a:lnTo>
                  <a:lnTo>
                    <a:pt x="819" y="5"/>
                  </a:lnTo>
                  <a:lnTo>
                    <a:pt x="819" y="0"/>
                  </a:lnTo>
                  <a:close/>
                  <a:moveTo>
                    <a:pt x="796" y="0"/>
                  </a:moveTo>
                  <a:lnTo>
                    <a:pt x="778" y="0"/>
                  </a:lnTo>
                  <a:lnTo>
                    <a:pt x="778" y="5"/>
                  </a:lnTo>
                  <a:lnTo>
                    <a:pt x="796" y="5"/>
                  </a:lnTo>
                  <a:lnTo>
                    <a:pt x="796" y="0"/>
                  </a:lnTo>
                  <a:close/>
                  <a:moveTo>
                    <a:pt x="773" y="0"/>
                  </a:moveTo>
                  <a:lnTo>
                    <a:pt x="755" y="0"/>
                  </a:lnTo>
                  <a:lnTo>
                    <a:pt x="755" y="5"/>
                  </a:lnTo>
                  <a:lnTo>
                    <a:pt x="773" y="5"/>
                  </a:lnTo>
                  <a:lnTo>
                    <a:pt x="773" y="0"/>
                  </a:lnTo>
                  <a:close/>
                  <a:moveTo>
                    <a:pt x="750" y="0"/>
                  </a:moveTo>
                  <a:lnTo>
                    <a:pt x="732" y="0"/>
                  </a:lnTo>
                  <a:lnTo>
                    <a:pt x="732" y="5"/>
                  </a:lnTo>
                  <a:lnTo>
                    <a:pt x="750" y="5"/>
                  </a:lnTo>
                  <a:lnTo>
                    <a:pt x="750" y="0"/>
                  </a:lnTo>
                  <a:close/>
                  <a:moveTo>
                    <a:pt x="727" y="0"/>
                  </a:moveTo>
                  <a:lnTo>
                    <a:pt x="709" y="0"/>
                  </a:lnTo>
                  <a:lnTo>
                    <a:pt x="709" y="5"/>
                  </a:lnTo>
                  <a:lnTo>
                    <a:pt x="727" y="5"/>
                  </a:lnTo>
                  <a:lnTo>
                    <a:pt x="727" y="0"/>
                  </a:lnTo>
                  <a:close/>
                  <a:moveTo>
                    <a:pt x="704" y="0"/>
                  </a:moveTo>
                  <a:lnTo>
                    <a:pt x="686" y="0"/>
                  </a:lnTo>
                  <a:lnTo>
                    <a:pt x="686" y="5"/>
                  </a:lnTo>
                  <a:lnTo>
                    <a:pt x="704" y="5"/>
                  </a:lnTo>
                  <a:lnTo>
                    <a:pt x="704" y="0"/>
                  </a:lnTo>
                  <a:close/>
                  <a:moveTo>
                    <a:pt x="681" y="0"/>
                  </a:moveTo>
                  <a:lnTo>
                    <a:pt x="663" y="0"/>
                  </a:lnTo>
                  <a:lnTo>
                    <a:pt x="663" y="5"/>
                  </a:lnTo>
                  <a:lnTo>
                    <a:pt x="681" y="5"/>
                  </a:lnTo>
                  <a:lnTo>
                    <a:pt x="681" y="0"/>
                  </a:lnTo>
                  <a:close/>
                  <a:moveTo>
                    <a:pt x="658" y="0"/>
                  </a:moveTo>
                  <a:lnTo>
                    <a:pt x="640" y="0"/>
                  </a:lnTo>
                  <a:lnTo>
                    <a:pt x="640" y="5"/>
                  </a:lnTo>
                  <a:lnTo>
                    <a:pt x="658" y="5"/>
                  </a:lnTo>
                  <a:lnTo>
                    <a:pt x="658" y="0"/>
                  </a:lnTo>
                  <a:close/>
                  <a:moveTo>
                    <a:pt x="635" y="0"/>
                  </a:moveTo>
                  <a:lnTo>
                    <a:pt x="617" y="0"/>
                  </a:lnTo>
                  <a:lnTo>
                    <a:pt x="617" y="5"/>
                  </a:lnTo>
                  <a:lnTo>
                    <a:pt x="635" y="5"/>
                  </a:lnTo>
                  <a:lnTo>
                    <a:pt x="635" y="0"/>
                  </a:lnTo>
                  <a:close/>
                  <a:moveTo>
                    <a:pt x="612" y="0"/>
                  </a:moveTo>
                  <a:lnTo>
                    <a:pt x="594" y="0"/>
                  </a:lnTo>
                  <a:lnTo>
                    <a:pt x="594" y="5"/>
                  </a:lnTo>
                  <a:lnTo>
                    <a:pt x="612" y="5"/>
                  </a:lnTo>
                  <a:lnTo>
                    <a:pt x="612" y="0"/>
                  </a:lnTo>
                  <a:close/>
                  <a:moveTo>
                    <a:pt x="589" y="0"/>
                  </a:moveTo>
                  <a:lnTo>
                    <a:pt x="571" y="0"/>
                  </a:lnTo>
                  <a:lnTo>
                    <a:pt x="571" y="5"/>
                  </a:lnTo>
                  <a:lnTo>
                    <a:pt x="589" y="5"/>
                  </a:lnTo>
                  <a:lnTo>
                    <a:pt x="589" y="0"/>
                  </a:lnTo>
                  <a:close/>
                  <a:moveTo>
                    <a:pt x="566" y="0"/>
                  </a:moveTo>
                  <a:lnTo>
                    <a:pt x="548" y="0"/>
                  </a:lnTo>
                  <a:lnTo>
                    <a:pt x="548" y="5"/>
                  </a:lnTo>
                  <a:lnTo>
                    <a:pt x="566" y="5"/>
                  </a:lnTo>
                  <a:lnTo>
                    <a:pt x="566" y="0"/>
                  </a:lnTo>
                  <a:close/>
                  <a:moveTo>
                    <a:pt x="543" y="0"/>
                  </a:moveTo>
                  <a:lnTo>
                    <a:pt x="525" y="0"/>
                  </a:lnTo>
                  <a:lnTo>
                    <a:pt x="525" y="5"/>
                  </a:lnTo>
                  <a:lnTo>
                    <a:pt x="543" y="5"/>
                  </a:lnTo>
                  <a:lnTo>
                    <a:pt x="543" y="0"/>
                  </a:lnTo>
                  <a:close/>
                  <a:moveTo>
                    <a:pt x="520" y="0"/>
                  </a:moveTo>
                  <a:lnTo>
                    <a:pt x="502" y="0"/>
                  </a:lnTo>
                  <a:lnTo>
                    <a:pt x="502" y="5"/>
                  </a:lnTo>
                  <a:lnTo>
                    <a:pt x="520" y="5"/>
                  </a:lnTo>
                  <a:lnTo>
                    <a:pt x="520" y="0"/>
                  </a:lnTo>
                  <a:close/>
                  <a:moveTo>
                    <a:pt x="497" y="0"/>
                  </a:moveTo>
                  <a:lnTo>
                    <a:pt x="479" y="0"/>
                  </a:lnTo>
                  <a:lnTo>
                    <a:pt x="479" y="5"/>
                  </a:lnTo>
                  <a:lnTo>
                    <a:pt x="497" y="5"/>
                  </a:lnTo>
                  <a:lnTo>
                    <a:pt x="497" y="0"/>
                  </a:lnTo>
                  <a:close/>
                  <a:moveTo>
                    <a:pt x="474" y="0"/>
                  </a:moveTo>
                  <a:lnTo>
                    <a:pt x="456" y="0"/>
                  </a:lnTo>
                  <a:lnTo>
                    <a:pt x="456" y="5"/>
                  </a:lnTo>
                  <a:lnTo>
                    <a:pt x="474" y="5"/>
                  </a:lnTo>
                  <a:lnTo>
                    <a:pt x="474" y="0"/>
                  </a:lnTo>
                  <a:close/>
                  <a:moveTo>
                    <a:pt x="451" y="0"/>
                  </a:moveTo>
                  <a:lnTo>
                    <a:pt x="433" y="0"/>
                  </a:lnTo>
                  <a:lnTo>
                    <a:pt x="433" y="5"/>
                  </a:lnTo>
                  <a:lnTo>
                    <a:pt x="451" y="5"/>
                  </a:lnTo>
                  <a:lnTo>
                    <a:pt x="451" y="0"/>
                  </a:lnTo>
                  <a:close/>
                  <a:moveTo>
                    <a:pt x="428" y="0"/>
                  </a:moveTo>
                  <a:lnTo>
                    <a:pt x="410" y="0"/>
                  </a:lnTo>
                  <a:lnTo>
                    <a:pt x="410" y="5"/>
                  </a:lnTo>
                  <a:lnTo>
                    <a:pt x="428" y="5"/>
                  </a:lnTo>
                  <a:lnTo>
                    <a:pt x="428" y="0"/>
                  </a:lnTo>
                  <a:close/>
                  <a:moveTo>
                    <a:pt x="405" y="0"/>
                  </a:moveTo>
                  <a:lnTo>
                    <a:pt x="387" y="0"/>
                  </a:lnTo>
                  <a:lnTo>
                    <a:pt x="387" y="5"/>
                  </a:lnTo>
                  <a:lnTo>
                    <a:pt x="405" y="5"/>
                  </a:lnTo>
                  <a:lnTo>
                    <a:pt x="405" y="0"/>
                  </a:lnTo>
                  <a:close/>
                  <a:moveTo>
                    <a:pt x="382" y="0"/>
                  </a:moveTo>
                  <a:lnTo>
                    <a:pt x="364" y="0"/>
                  </a:lnTo>
                  <a:lnTo>
                    <a:pt x="364" y="5"/>
                  </a:lnTo>
                  <a:lnTo>
                    <a:pt x="382" y="5"/>
                  </a:lnTo>
                  <a:lnTo>
                    <a:pt x="382" y="0"/>
                  </a:lnTo>
                  <a:close/>
                  <a:moveTo>
                    <a:pt x="359" y="0"/>
                  </a:moveTo>
                  <a:lnTo>
                    <a:pt x="341" y="0"/>
                  </a:lnTo>
                  <a:lnTo>
                    <a:pt x="341" y="5"/>
                  </a:lnTo>
                  <a:lnTo>
                    <a:pt x="359" y="5"/>
                  </a:lnTo>
                  <a:lnTo>
                    <a:pt x="359" y="0"/>
                  </a:lnTo>
                  <a:close/>
                  <a:moveTo>
                    <a:pt x="336" y="0"/>
                  </a:moveTo>
                  <a:lnTo>
                    <a:pt x="318" y="0"/>
                  </a:lnTo>
                  <a:lnTo>
                    <a:pt x="318" y="5"/>
                  </a:lnTo>
                  <a:lnTo>
                    <a:pt x="336" y="5"/>
                  </a:lnTo>
                  <a:lnTo>
                    <a:pt x="336" y="0"/>
                  </a:lnTo>
                  <a:close/>
                  <a:moveTo>
                    <a:pt x="313" y="0"/>
                  </a:moveTo>
                  <a:lnTo>
                    <a:pt x="295" y="0"/>
                  </a:lnTo>
                  <a:lnTo>
                    <a:pt x="295" y="5"/>
                  </a:lnTo>
                  <a:lnTo>
                    <a:pt x="313" y="5"/>
                  </a:lnTo>
                  <a:lnTo>
                    <a:pt x="313" y="0"/>
                  </a:lnTo>
                  <a:close/>
                  <a:moveTo>
                    <a:pt x="290" y="0"/>
                  </a:moveTo>
                  <a:lnTo>
                    <a:pt x="272" y="0"/>
                  </a:lnTo>
                  <a:lnTo>
                    <a:pt x="272" y="5"/>
                  </a:lnTo>
                  <a:lnTo>
                    <a:pt x="290" y="5"/>
                  </a:lnTo>
                  <a:lnTo>
                    <a:pt x="290" y="0"/>
                  </a:lnTo>
                  <a:close/>
                  <a:moveTo>
                    <a:pt x="267" y="0"/>
                  </a:moveTo>
                  <a:lnTo>
                    <a:pt x="249" y="0"/>
                  </a:lnTo>
                  <a:lnTo>
                    <a:pt x="249" y="5"/>
                  </a:lnTo>
                  <a:lnTo>
                    <a:pt x="267" y="5"/>
                  </a:lnTo>
                  <a:lnTo>
                    <a:pt x="267" y="0"/>
                  </a:lnTo>
                  <a:close/>
                  <a:moveTo>
                    <a:pt x="244" y="0"/>
                  </a:moveTo>
                  <a:lnTo>
                    <a:pt x="226" y="0"/>
                  </a:lnTo>
                  <a:lnTo>
                    <a:pt x="226" y="5"/>
                  </a:lnTo>
                  <a:lnTo>
                    <a:pt x="244" y="5"/>
                  </a:lnTo>
                  <a:lnTo>
                    <a:pt x="244" y="0"/>
                  </a:lnTo>
                  <a:close/>
                  <a:moveTo>
                    <a:pt x="221" y="0"/>
                  </a:moveTo>
                  <a:lnTo>
                    <a:pt x="203" y="0"/>
                  </a:lnTo>
                  <a:lnTo>
                    <a:pt x="203" y="5"/>
                  </a:lnTo>
                  <a:lnTo>
                    <a:pt x="221" y="5"/>
                  </a:lnTo>
                  <a:lnTo>
                    <a:pt x="221" y="0"/>
                  </a:lnTo>
                  <a:close/>
                  <a:moveTo>
                    <a:pt x="198" y="0"/>
                  </a:moveTo>
                  <a:lnTo>
                    <a:pt x="180" y="0"/>
                  </a:lnTo>
                  <a:lnTo>
                    <a:pt x="180" y="5"/>
                  </a:lnTo>
                  <a:lnTo>
                    <a:pt x="198" y="5"/>
                  </a:lnTo>
                  <a:lnTo>
                    <a:pt x="198" y="0"/>
                  </a:lnTo>
                  <a:close/>
                  <a:moveTo>
                    <a:pt x="175" y="0"/>
                  </a:moveTo>
                  <a:lnTo>
                    <a:pt x="157" y="0"/>
                  </a:lnTo>
                  <a:lnTo>
                    <a:pt x="157" y="5"/>
                  </a:lnTo>
                  <a:lnTo>
                    <a:pt x="175" y="5"/>
                  </a:lnTo>
                  <a:lnTo>
                    <a:pt x="175" y="0"/>
                  </a:lnTo>
                  <a:close/>
                  <a:moveTo>
                    <a:pt x="152" y="0"/>
                  </a:moveTo>
                  <a:lnTo>
                    <a:pt x="134" y="0"/>
                  </a:lnTo>
                  <a:lnTo>
                    <a:pt x="134" y="5"/>
                  </a:lnTo>
                  <a:lnTo>
                    <a:pt x="152" y="5"/>
                  </a:lnTo>
                  <a:lnTo>
                    <a:pt x="152" y="0"/>
                  </a:lnTo>
                  <a:close/>
                  <a:moveTo>
                    <a:pt x="128" y="0"/>
                  </a:moveTo>
                  <a:lnTo>
                    <a:pt x="111" y="0"/>
                  </a:lnTo>
                  <a:lnTo>
                    <a:pt x="111" y="5"/>
                  </a:lnTo>
                  <a:lnTo>
                    <a:pt x="128" y="5"/>
                  </a:lnTo>
                  <a:lnTo>
                    <a:pt x="128" y="0"/>
                  </a:lnTo>
                  <a:close/>
                  <a:moveTo>
                    <a:pt x="105" y="0"/>
                  </a:moveTo>
                  <a:lnTo>
                    <a:pt x="88" y="0"/>
                  </a:lnTo>
                  <a:lnTo>
                    <a:pt x="88" y="5"/>
                  </a:lnTo>
                  <a:lnTo>
                    <a:pt x="105" y="5"/>
                  </a:lnTo>
                  <a:lnTo>
                    <a:pt x="105" y="0"/>
                  </a:lnTo>
                  <a:close/>
                  <a:moveTo>
                    <a:pt x="82" y="0"/>
                  </a:moveTo>
                  <a:lnTo>
                    <a:pt x="65" y="0"/>
                  </a:lnTo>
                  <a:lnTo>
                    <a:pt x="65" y="5"/>
                  </a:lnTo>
                  <a:lnTo>
                    <a:pt x="82" y="5"/>
                  </a:lnTo>
                  <a:lnTo>
                    <a:pt x="82" y="0"/>
                  </a:lnTo>
                  <a:close/>
                  <a:moveTo>
                    <a:pt x="59" y="0"/>
                  </a:moveTo>
                  <a:lnTo>
                    <a:pt x="42" y="0"/>
                  </a:lnTo>
                  <a:lnTo>
                    <a:pt x="42" y="5"/>
                  </a:lnTo>
                  <a:lnTo>
                    <a:pt x="59" y="5"/>
                  </a:lnTo>
                  <a:lnTo>
                    <a:pt x="59" y="0"/>
                  </a:lnTo>
                  <a:close/>
                  <a:moveTo>
                    <a:pt x="36" y="0"/>
                  </a:moveTo>
                  <a:lnTo>
                    <a:pt x="19" y="0"/>
                  </a:lnTo>
                  <a:lnTo>
                    <a:pt x="19" y="5"/>
                  </a:lnTo>
                  <a:lnTo>
                    <a:pt x="36" y="5"/>
                  </a:lnTo>
                  <a:lnTo>
                    <a:pt x="36" y="0"/>
                  </a:lnTo>
                  <a:close/>
                  <a:moveTo>
                    <a:pt x="13" y="0"/>
                  </a:moveTo>
                  <a:lnTo>
                    <a:pt x="0" y="0"/>
                  </a:lnTo>
                  <a:lnTo>
                    <a:pt x="0" y="5"/>
                  </a:lnTo>
                  <a:lnTo>
                    <a:pt x="13" y="5"/>
                  </a:lnTo>
                  <a:lnTo>
                    <a:pt x="13" y="0"/>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AT" dirty="0"/>
            </a:p>
          </p:txBody>
        </p:sp>
        <p:sp>
          <p:nvSpPr>
            <p:cNvPr id="79" name="Freeform 79"/>
            <p:cNvSpPr>
              <a:spLocks noEditPoints="1"/>
            </p:cNvSpPr>
            <p:nvPr/>
          </p:nvSpPr>
          <p:spPr bwMode="auto">
            <a:xfrm>
              <a:off x="5542" y="2667"/>
              <a:ext cx="12" cy="871"/>
            </a:xfrm>
            <a:custGeom>
              <a:avLst/>
              <a:gdLst>
                <a:gd name="T0" fmla="*/ 12 w 12"/>
                <a:gd name="T1" fmla="*/ 0 h 1025"/>
                <a:gd name="T2" fmla="*/ 12 w 12"/>
                <a:gd name="T3" fmla="*/ 37 h 1025"/>
                <a:gd name="T4" fmla="*/ 6 w 12"/>
                <a:gd name="T5" fmla="*/ 58 h 1025"/>
                <a:gd name="T6" fmla="*/ 6 w 12"/>
                <a:gd name="T7" fmla="*/ 63 h 1025"/>
                <a:gd name="T8" fmla="*/ 6 w 12"/>
                <a:gd name="T9" fmla="*/ 63 h 1025"/>
                <a:gd name="T10" fmla="*/ 12 w 12"/>
                <a:gd name="T11" fmla="*/ 84 h 1025"/>
                <a:gd name="T12" fmla="*/ 11 w 12"/>
                <a:gd name="T13" fmla="*/ 121 h 1025"/>
                <a:gd name="T14" fmla="*/ 6 w 12"/>
                <a:gd name="T15" fmla="*/ 142 h 1025"/>
                <a:gd name="T16" fmla="*/ 5 w 12"/>
                <a:gd name="T17" fmla="*/ 147 h 1025"/>
                <a:gd name="T18" fmla="*/ 5 w 12"/>
                <a:gd name="T19" fmla="*/ 147 h 1025"/>
                <a:gd name="T20" fmla="*/ 11 w 12"/>
                <a:gd name="T21" fmla="*/ 168 h 1025"/>
                <a:gd name="T22" fmla="*/ 11 w 12"/>
                <a:gd name="T23" fmla="*/ 205 h 1025"/>
                <a:gd name="T24" fmla="*/ 5 w 12"/>
                <a:gd name="T25" fmla="*/ 226 h 1025"/>
                <a:gd name="T26" fmla="*/ 5 w 12"/>
                <a:gd name="T27" fmla="*/ 231 h 1025"/>
                <a:gd name="T28" fmla="*/ 5 w 12"/>
                <a:gd name="T29" fmla="*/ 231 h 1025"/>
                <a:gd name="T30" fmla="*/ 11 w 12"/>
                <a:gd name="T31" fmla="*/ 252 h 1025"/>
                <a:gd name="T32" fmla="*/ 10 w 12"/>
                <a:gd name="T33" fmla="*/ 289 h 1025"/>
                <a:gd name="T34" fmla="*/ 4 w 12"/>
                <a:gd name="T35" fmla="*/ 310 h 1025"/>
                <a:gd name="T36" fmla="*/ 4 w 12"/>
                <a:gd name="T37" fmla="*/ 315 h 1025"/>
                <a:gd name="T38" fmla="*/ 4 w 12"/>
                <a:gd name="T39" fmla="*/ 315 h 1025"/>
                <a:gd name="T40" fmla="*/ 10 w 12"/>
                <a:gd name="T41" fmla="*/ 336 h 1025"/>
                <a:gd name="T42" fmla="*/ 10 w 12"/>
                <a:gd name="T43" fmla="*/ 373 h 1025"/>
                <a:gd name="T44" fmla="*/ 4 w 12"/>
                <a:gd name="T45" fmla="*/ 394 h 1025"/>
                <a:gd name="T46" fmla="*/ 4 w 12"/>
                <a:gd name="T47" fmla="*/ 399 h 1025"/>
                <a:gd name="T48" fmla="*/ 4 w 12"/>
                <a:gd name="T49" fmla="*/ 399 h 1025"/>
                <a:gd name="T50" fmla="*/ 10 w 12"/>
                <a:gd name="T51" fmla="*/ 421 h 1025"/>
                <a:gd name="T52" fmla="*/ 9 w 12"/>
                <a:gd name="T53" fmla="*/ 457 h 1025"/>
                <a:gd name="T54" fmla="*/ 3 w 12"/>
                <a:gd name="T55" fmla="*/ 478 h 1025"/>
                <a:gd name="T56" fmla="*/ 3 w 12"/>
                <a:gd name="T57" fmla="*/ 484 h 1025"/>
                <a:gd name="T58" fmla="*/ 3 w 12"/>
                <a:gd name="T59" fmla="*/ 484 h 1025"/>
                <a:gd name="T60" fmla="*/ 9 w 12"/>
                <a:gd name="T61" fmla="*/ 505 h 1025"/>
                <a:gd name="T62" fmla="*/ 9 w 12"/>
                <a:gd name="T63" fmla="*/ 542 h 1025"/>
                <a:gd name="T64" fmla="*/ 3 w 12"/>
                <a:gd name="T65" fmla="*/ 562 h 1025"/>
                <a:gd name="T66" fmla="*/ 3 w 12"/>
                <a:gd name="T67" fmla="*/ 568 h 1025"/>
                <a:gd name="T68" fmla="*/ 3 w 12"/>
                <a:gd name="T69" fmla="*/ 568 h 1025"/>
                <a:gd name="T70" fmla="*/ 8 w 12"/>
                <a:gd name="T71" fmla="*/ 589 h 1025"/>
                <a:gd name="T72" fmla="*/ 8 w 12"/>
                <a:gd name="T73" fmla="*/ 626 h 1025"/>
                <a:gd name="T74" fmla="*/ 2 w 12"/>
                <a:gd name="T75" fmla="*/ 647 h 1025"/>
                <a:gd name="T76" fmla="*/ 2 w 12"/>
                <a:gd name="T77" fmla="*/ 652 h 1025"/>
                <a:gd name="T78" fmla="*/ 2 w 12"/>
                <a:gd name="T79" fmla="*/ 652 h 1025"/>
                <a:gd name="T80" fmla="*/ 8 w 12"/>
                <a:gd name="T81" fmla="*/ 673 h 1025"/>
                <a:gd name="T82" fmla="*/ 8 w 12"/>
                <a:gd name="T83" fmla="*/ 710 h 1025"/>
                <a:gd name="T84" fmla="*/ 2 w 12"/>
                <a:gd name="T85" fmla="*/ 731 h 1025"/>
                <a:gd name="T86" fmla="*/ 2 w 12"/>
                <a:gd name="T87" fmla="*/ 736 h 1025"/>
                <a:gd name="T88" fmla="*/ 2 w 12"/>
                <a:gd name="T89" fmla="*/ 736 h 1025"/>
                <a:gd name="T90" fmla="*/ 7 w 12"/>
                <a:gd name="T91" fmla="*/ 757 h 1025"/>
                <a:gd name="T92" fmla="*/ 7 w 12"/>
                <a:gd name="T93" fmla="*/ 794 h 1025"/>
                <a:gd name="T94" fmla="*/ 1 w 12"/>
                <a:gd name="T95" fmla="*/ 815 h 1025"/>
                <a:gd name="T96" fmla="*/ 1 w 12"/>
                <a:gd name="T97" fmla="*/ 820 h 1025"/>
                <a:gd name="T98" fmla="*/ 1 w 12"/>
                <a:gd name="T99" fmla="*/ 820 h 1025"/>
                <a:gd name="T100" fmla="*/ 7 w 12"/>
                <a:gd name="T101" fmla="*/ 841 h 1025"/>
                <a:gd name="T102" fmla="*/ 7 w 12"/>
                <a:gd name="T103" fmla="*/ 878 h 1025"/>
                <a:gd name="T104" fmla="*/ 1 w 12"/>
                <a:gd name="T105" fmla="*/ 899 h 1025"/>
                <a:gd name="T106" fmla="*/ 1 w 12"/>
                <a:gd name="T107" fmla="*/ 904 h 1025"/>
                <a:gd name="T108" fmla="*/ 1 w 12"/>
                <a:gd name="T109" fmla="*/ 904 h 1025"/>
                <a:gd name="T110" fmla="*/ 6 w 12"/>
                <a:gd name="T111" fmla="*/ 925 h 1025"/>
                <a:gd name="T112" fmla="*/ 6 w 12"/>
                <a:gd name="T113" fmla="*/ 962 h 1025"/>
                <a:gd name="T114" fmla="*/ 0 w 12"/>
                <a:gd name="T115" fmla="*/ 983 h 1025"/>
                <a:gd name="T116" fmla="*/ 0 w 12"/>
                <a:gd name="T117" fmla="*/ 988 h 1025"/>
                <a:gd name="T118" fmla="*/ 0 w 12"/>
                <a:gd name="T119" fmla="*/ 988 h 1025"/>
                <a:gd name="T120" fmla="*/ 6 w 12"/>
                <a:gd name="T121" fmla="*/ 1009 h 10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 h="1025">
                  <a:moveTo>
                    <a:pt x="6" y="0"/>
                  </a:moveTo>
                  <a:lnTo>
                    <a:pt x="6" y="16"/>
                  </a:lnTo>
                  <a:lnTo>
                    <a:pt x="12" y="16"/>
                  </a:lnTo>
                  <a:lnTo>
                    <a:pt x="12" y="0"/>
                  </a:lnTo>
                  <a:lnTo>
                    <a:pt x="6" y="0"/>
                  </a:lnTo>
                  <a:close/>
                  <a:moveTo>
                    <a:pt x="6" y="21"/>
                  </a:moveTo>
                  <a:lnTo>
                    <a:pt x="6" y="37"/>
                  </a:lnTo>
                  <a:lnTo>
                    <a:pt x="12" y="37"/>
                  </a:lnTo>
                  <a:lnTo>
                    <a:pt x="12" y="21"/>
                  </a:lnTo>
                  <a:lnTo>
                    <a:pt x="6" y="21"/>
                  </a:lnTo>
                  <a:close/>
                  <a:moveTo>
                    <a:pt x="6" y="42"/>
                  </a:moveTo>
                  <a:lnTo>
                    <a:pt x="6" y="58"/>
                  </a:lnTo>
                  <a:lnTo>
                    <a:pt x="12" y="58"/>
                  </a:lnTo>
                  <a:lnTo>
                    <a:pt x="12" y="42"/>
                  </a:lnTo>
                  <a:lnTo>
                    <a:pt x="6" y="42"/>
                  </a:lnTo>
                  <a:close/>
                  <a:moveTo>
                    <a:pt x="6" y="63"/>
                  </a:moveTo>
                  <a:lnTo>
                    <a:pt x="6" y="79"/>
                  </a:lnTo>
                  <a:lnTo>
                    <a:pt x="12" y="79"/>
                  </a:lnTo>
                  <a:lnTo>
                    <a:pt x="12" y="63"/>
                  </a:lnTo>
                  <a:lnTo>
                    <a:pt x="6" y="63"/>
                  </a:lnTo>
                  <a:close/>
                  <a:moveTo>
                    <a:pt x="6" y="84"/>
                  </a:moveTo>
                  <a:lnTo>
                    <a:pt x="6" y="100"/>
                  </a:lnTo>
                  <a:lnTo>
                    <a:pt x="12" y="100"/>
                  </a:lnTo>
                  <a:lnTo>
                    <a:pt x="12" y="84"/>
                  </a:lnTo>
                  <a:lnTo>
                    <a:pt x="6" y="84"/>
                  </a:lnTo>
                  <a:close/>
                  <a:moveTo>
                    <a:pt x="6" y="105"/>
                  </a:moveTo>
                  <a:lnTo>
                    <a:pt x="6" y="121"/>
                  </a:lnTo>
                  <a:lnTo>
                    <a:pt x="11" y="121"/>
                  </a:lnTo>
                  <a:lnTo>
                    <a:pt x="12" y="105"/>
                  </a:lnTo>
                  <a:lnTo>
                    <a:pt x="6" y="105"/>
                  </a:lnTo>
                  <a:close/>
                  <a:moveTo>
                    <a:pt x="6" y="126"/>
                  </a:moveTo>
                  <a:lnTo>
                    <a:pt x="6" y="142"/>
                  </a:lnTo>
                  <a:lnTo>
                    <a:pt x="11" y="142"/>
                  </a:lnTo>
                  <a:lnTo>
                    <a:pt x="11" y="126"/>
                  </a:lnTo>
                  <a:lnTo>
                    <a:pt x="6" y="126"/>
                  </a:lnTo>
                  <a:close/>
                  <a:moveTo>
                    <a:pt x="5" y="147"/>
                  </a:moveTo>
                  <a:lnTo>
                    <a:pt x="5" y="163"/>
                  </a:lnTo>
                  <a:lnTo>
                    <a:pt x="11" y="163"/>
                  </a:lnTo>
                  <a:lnTo>
                    <a:pt x="11" y="147"/>
                  </a:lnTo>
                  <a:lnTo>
                    <a:pt x="5" y="147"/>
                  </a:lnTo>
                  <a:close/>
                  <a:moveTo>
                    <a:pt x="5" y="168"/>
                  </a:moveTo>
                  <a:lnTo>
                    <a:pt x="5" y="184"/>
                  </a:lnTo>
                  <a:lnTo>
                    <a:pt x="11" y="184"/>
                  </a:lnTo>
                  <a:lnTo>
                    <a:pt x="11" y="168"/>
                  </a:lnTo>
                  <a:lnTo>
                    <a:pt x="5" y="168"/>
                  </a:lnTo>
                  <a:close/>
                  <a:moveTo>
                    <a:pt x="5" y="189"/>
                  </a:moveTo>
                  <a:lnTo>
                    <a:pt x="5" y="205"/>
                  </a:lnTo>
                  <a:lnTo>
                    <a:pt x="11" y="205"/>
                  </a:lnTo>
                  <a:lnTo>
                    <a:pt x="11" y="189"/>
                  </a:lnTo>
                  <a:lnTo>
                    <a:pt x="5" y="189"/>
                  </a:lnTo>
                  <a:close/>
                  <a:moveTo>
                    <a:pt x="5" y="210"/>
                  </a:moveTo>
                  <a:lnTo>
                    <a:pt x="5" y="226"/>
                  </a:lnTo>
                  <a:lnTo>
                    <a:pt x="11" y="226"/>
                  </a:lnTo>
                  <a:lnTo>
                    <a:pt x="11" y="210"/>
                  </a:lnTo>
                  <a:lnTo>
                    <a:pt x="5" y="210"/>
                  </a:lnTo>
                  <a:close/>
                  <a:moveTo>
                    <a:pt x="5" y="231"/>
                  </a:moveTo>
                  <a:lnTo>
                    <a:pt x="5" y="247"/>
                  </a:lnTo>
                  <a:lnTo>
                    <a:pt x="11" y="247"/>
                  </a:lnTo>
                  <a:lnTo>
                    <a:pt x="11" y="231"/>
                  </a:lnTo>
                  <a:lnTo>
                    <a:pt x="5" y="231"/>
                  </a:lnTo>
                  <a:close/>
                  <a:moveTo>
                    <a:pt x="5" y="252"/>
                  </a:moveTo>
                  <a:lnTo>
                    <a:pt x="5" y="268"/>
                  </a:lnTo>
                  <a:lnTo>
                    <a:pt x="11" y="268"/>
                  </a:lnTo>
                  <a:lnTo>
                    <a:pt x="11" y="252"/>
                  </a:lnTo>
                  <a:lnTo>
                    <a:pt x="5" y="252"/>
                  </a:lnTo>
                  <a:close/>
                  <a:moveTo>
                    <a:pt x="5" y="273"/>
                  </a:moveTo>
                  <a:lnTo>
                    <a:pt x="5" y="289"/>
                  </a:lnTo>
                  <a:lnTo>
                    <a:pt x="10" y="289"/>
                  </a:lnTo>
                  <a:lnTo>
                    <a:pt x="10" y="273"/>
                  </a:lnTo>
                  <a:lnTo>
                    <a:pt x="5" y="273"/>
                  </a:lnTo>
                  <a:close/>
                  <a:moveTo>
                    <a:pt x="5" y="294"/>
                  </a:moveTo>
                  <a:lnTo>
                    <a:pt x="4" y="310"/>
                  </a:lnTo>
                  <a:lnTo>
                    <a:pt x="10" y="310"/>
                  </a:lnTo>
                  <a:lnTo>
                    <a:pt x="10" y="294"/>
                  </a:lnTo>
                  <a:lnTo>
                    <a:pt x="5" y="294"/>
                  </a:lnTo>
                  <a:close/>
                  <a:moveTo>
                    <a:pt x="4" y="315"/>
                  </a:moveTo>
                  <a:lnTo>
                    <a:pt x="4" y="331"/>
                  </a:lnTo>
                  <a:lnTo>
                    <a:pt x="10" y="331"/>
                  </a:lnTo>
                  <a:lnTo>
                    <a:pt x="10" y="315"/>
                  </a:lnTo>
                  <a:lnTo>
                    <a:pt x="4" y="315"/>
                  </a:lnTo>
                  <a:close/>
                  <a:moveTo>
                    <a:pt x="4" y="336"/>
                  </a:moveTo>
                  <a:lnTo>
                    <a:pt x="4" y="352"/>
                  </a:lnTo>
                  <a:lnTo>
                    <a:pt x="10" y="352"/>
                  </a:lnTo>
                  <a:lnTo>
                    <a:pt x="10" y="336"/>
                  </a:lnTo>
                  <a:lnTo>
                    <a:pt x="4" y="336"/>
                  </a:lnTo>
                  <a:close/>
                  <a:moveTo>
                    <a:pt x="4" y="357"/>
                  </a:moveTo>
                  <a:lnTo>
                    <a:pt x="4" y="373"/>
                  </a:lnTo>
                  <a:lnTo>
                    <a:pt x="10" y="373"/>
                  </a:lnTo>
                  <a:lnTo>
                    <a:pt x="10" y="357"/>
                  </a:lnTo>
                  <a:lnTo>
                    <a:pt x="4" y="357"/>
                  </a:lnTo>
                  <a:close/>
                  <a:moveTo>
                    <a:pt x="4" y="378"/>
                  </a:moveTo>
                  <a:lnTo>
                    <a:pt x="4" y="394"/>
                  </a:lnTo>
                  <a:lnTo>
                    <a:pt x="10" y="394"/>
                  </a:lnTo>
                  <a:lnTo>
                    <a:pt x="10" y="379"/>
                  </a:lnTo>
                  <a:lnTo>
                    <a:pt x="4" y="378"/>
                  </a:lnTo>
                  <a:close/>
                  <a:moveTo>
                    <a:pt x="4" y="399"/>
                  </a:moveTo>
                  <a:lnTo>
                    <a:pt x="4" y="415"/>
                  </a:lnTo>
                  <a:lnTo>
                    <a:pt x="10" y="415"/>
                  </a:lnTo>
                  <a:lnTo>
                    <a:pt x="10" y="400"/>
                  </a:lnTo>
                  <a:lnTo>
                    <a:pt x="4" y="399"/>
                  </a:lnTo>
                  <a:close/>
                  <a:moveTo>
                    <a:pt x="4" y="421"/>
                  </a:moveTo>
                  <a:lnTo>
                    <a:pt x="4" y="436"/>
                  </a:lnTo>
                  <a:lnTo>
                    <a:pt x="9" y="436"/>
                  </a:lnTo>
                  <a:lnTo>
                    <a:pt x="10" y="421"/>
                  </a:lnTo>
                  <a:lnTo>
                    <a:pt x="4" y="421"/>
                  </a:lnTo>
                  <a:close/>
                  <a:moveTo>
                    <a:pt x="4" y="442"/>
                  </a:moveTo>
                  <a:lnTo>
                    <a:pt x="4" y="457"/>
                  </a:lnTo>
                  <a:lnTo>
                    <a:pt x="9" y="457"/>
                  </a:lnTo>
                  <a:lnTo>
                    <a:pt x="9" y="442"/>
                  </a:lnTo>
                  <a:lnTo>
                    <a:pt x="4" y="442"/>
                  </a:lnTo>
                  <a:close/>
                  <a:moveTo>
                    <a:pt x="4" y="463"/>
                  </a:moveTo>
                  <a:lnTo>
                    <a:pt x="3" y="478"/>
                  </a:lnTo>
                  <a:lnTo>
                    <a:pt x="9" y="478"/>
                  </a:lnTo>
                  <a:lnTo>
                    <a:pt x="9" y="463"/>
                  </a:lnTo>
                  <a:lnTo>
                    <a:pt x="4" y="463"/>
                  </a:lnTo>
                  <a:close/>
                  <a:moveTo>
                    <a:pt x="3" y="484"/>
                  </a:moveTo>
                  <a:lnTo>
                    <a:pt x="3" y="499"/>
                  </a:lnTo>
                  <a:lnTo>
                    <a:pt x="9" y="499"/>
                  </a:lnTo>
                  <a:lnTo>
                    <a:pt x="9" y="484"/>
                  </a:lnTo>
                  <a:lnTo>
                    <a:pt x="3" y="484"/>
                  </a:lnTo>
                  <a:close/>
                  <a:moveTo>
                    <a:pt x="3" y="505"/>
                  </a:moveTo>
                  <a:lnTo>
                    <a:pt x="3" y="520"/>
                  </a:lnTo>
                  <a:lnTo>
                    <a:pt x="9" y="520"/>
                  </a:lnTo>
                  <a:lnTo>
                    <a:pt x="9" y="505"/>
                  </a:lnTo>
                  <a:lnTo>
                    <a:pt x="3" y="505"/>
                  </a:lnTo>
                  <a:close/>
                  <a:moveTo>
                    <a:pt x="3" y="526"/>
                  </a:moveTo>
                  <a:lnTo>
                    <a:pt x="3" y="541"/>
                  </a:lnTo>
                  <a:lnTo>
                    <a:pt x="9" y="542"/>
                  </a:lnTo>
                  <a:lnTo>
                    <a:pt x="9" y="526"/>
                  </a:lnTo>
                  <a:lnTo>
                    <a:pt x="3" y="526"/>
                  </a:lnTo>
                  <a:close/>
                  <a:moveTo>
                    <a:pt x="3" y="547"/>
                  </a:moveTo>
                  <a:lnTo>
                    <a:pt x="3" y="562"/>
                  </a:lnTo>
                  <a:lnTo>
                    <a:pt x="9" y="563"/>
                  </a:lnTo>
                  <a:lnTo>
                    <a:pt x="9" y="547"/>
                  </a:lnTo>
                  <a:lnTo>
                    <a:pt x="3" y="547"/>
                  </a:lnTo>
                  <a:close/>
                  <a:moveTo>
                    <a:pt x="3" y="568"/>
                  </a:moveTo>
                  <a:lnTo>
                    <a:pt x="3" y="583"/>
                  </a:lnTo>
                  <a:lnTo>
                    <a:pt x="8" y="584"/>
                  </a:lnTo>
                  <a:lnTo>
                    <a:pt x="9" y="568"/>
                  </a:lnTo>
                  <a:lnTo>
                    <a:pt x="3" y="568"/>
                  </a:lnTo>
                  <a:close/>
                  <a:moveTo>
                    <a:pt x="3" y="589"/>
                  </a:moveTo>
                  <a:lnTo>
                    <a:pt x="3" y="605"/>
                  </a:lnTo>
                  <a:lnTo>
                    <a:pt x="8" y="605"/>
                  </a:lnTo>
                  <a:lnTo>
                    <a:pt x="8" y="589"/>
                  </a:lnTo>
                  <a:lnTo>
                    <a:pt x="3" y="589"/>
                  </a:lnTo>
                  <a:close/>
                  <a:moveTo>
                    <a:pt x="3" y="610"/>
                  </a:moveTo>
                  <a:lnTo>
                    <a:pt x="2" y="626"/>
                  </a:lnTo>
                  <a:lnTo>
                    <a:pt x="8" y="626"/>
                  </a:lnTo>
                  <a:lnTo>
                    <a:pt x="8" y="610"/>
                  </a:lnTo>
                  <a:lnTo>
                    <a:pt x="3" y="610"/>
                  </a:lnTo>
                  <a:close/>
                  <a:moveTo>
                    <a:pt x="2" y="631"/>
                  </a:moveTo>
                  <a:lnTo>
                    <a:pt x="2" y="647"/>
                  </a:lnTo>
                  <a:lnTo>
                    <a:pt x="8" y="647"/>
                  </a:lnTo>
                  <a:lnTo>
                    <a:pt x="8" y="631"/>
                  </a:lnTo>
                  <a:lnTo>
                    <a:pt x="2" y="631"/>
                  </a:lnTo>
                  <a:close/>
                  <a:moveTo>
                    <a:pt x="2" y="652"/>
                  </a:moveTo>
                  <a:lnTo>
                    <a:pt x="2" y="668"/>
                  </a:lnTo>
                  <a:lnTo>
                    <a:pt x="8" y="668"/>
                  </a:lnTo>
                  <a:lnTo>
                    <a:pt x="8" y="652"/>
                  </a:lnTo>
                  <a:lnTo>
                    <a:pt x="2" y="652"/>
                  </a:lnTo>
                  <a:close/>
                  <a:moveTo>
                    <a:pt x="2" y="673"/>
                  </a:moveTo>
                  <a:lnTo>
                    <a:pt x="2" y="689"/>
                  </a:lnTo>
                  <a:lnTo>
                    <a:pt x="8" y="689"/>
                  </a:lnTo>
                  <a:lnTo>
                    <a:pt x="8" y="673"/>
                  </a:lnTo>
                  <a:lnTo>
                    <a:pt x="2" y="673"/>
                  </a:lnTo>
                  <a:close/>
                  <a:moveTo>
                    <a:pt x="2" y="694"/>
                  </a:moveTo>
                  <a:lnTo>
                    <a:pt x="2" y="710"/>
                  </a:lnTo>
                  <a:lnTo>
                    <a:pt x="8" y="710"/>
                  </a:lnTo>
                  <a:lnTo>
                    <a:pt x="8" y="694"/>
                  </a:lnTo>
                  <a:lnTo>
                    <a:pt x="2" y="694"/>
                  </a:lnTo>
                  <a:close/>
                  <a:moveTo>
                    <a:pt x="2" y="715"/>
                  </a:moveTo>
                  <a:lnTo>
                    <a:pt x="2" y="731"/>
                  </a:lnTo>
                  <a:lnTo>
                    <a:pt x="8" y="731"/>
                  </a:lnTo>
                  <a:lnTo>
                    <a:pt x="8" y="715"/>
                  </a:lnTo>
                  <a:lnTo>
                    <a:pt x="2" y="715"/>
                  </a:lnTo>
                  <a:close/>
                  <a:moveTo>
                    <a:pt x="2" y="736"/>
                  </a:moveTo>
                  <a:lnTo>
                    <a:pt x="2" y="752"/>
                  </a:lnTo>
                  <a:lnTo>
                    <a:pt x="7" y="752"/>
                  </a:lnTo>
                  <a:lnTo>
                    <a:pt x="7" y="736"/>
                  </a:lnTo>
                  <a:lnTo>
                    <a:pt x="2" y="736"/>
                  </a:lnTo>
                  <a:close/>
                  <a:moveTo>
                    <a:pt x="2" y="757"/>
                  </a:moveTo>
                  <a:lnTo>
                    <a:pt x="2" y="773"/>
                  </a:lnTo>
                  <a:lnTo>
                    <a:pt x="7" y="773"/>
                  </a:lnTo>
                  <a:lnTo>
                    <a:pt x="7" y="757"/>
                  </a:lnTo>
                  <a:lnTo>
                    <a:pt x="2" y="757"/>
                  </a:lnTo>
                  <a:close/>
                  <a:moveTo>
                    <a:pt x="1" y="778"/>
                  </a:moveTo>
                  <a:lnTo>
                    <a:pt x="1" y="794"/>
                  </a:lnTo>
                  <a:lnTo>
                    <a:pt x="7" y="794"/>
                  </a:lnTo>
                  <a:lnTo>
                    <a:pt x="7" y="778"/>
                  </a:lnTo>
                  <a:lnTo>
                    <a:pt x="1" y="778"/>
                  </a:lnTo>
                  <a:close/>
                  <a:moveTo>
                    <a:pt x="1" y="799"/>
                  </a:moveTo>
                  <a:lnTo>
                    <a:pt x="1" y="815"/>
                  </a:lnTo>
                  <a:lnTo>
                    <a:pt x="7" y="815"/>
                  </a:lnTo>
                  <a:lnTo>
                    <a:pt x="7" y="799"/>
                  </a:lnTo>
                  <a:lnTo>
                    <a:pt x="1" y="799"/>
                  </a:lnTo>
                  <a:close/>
                  <a:moveTo>
                    <a:pt x="1" y="820"/>
                  </a:moveTo>
                  <a:lnTo>
                    <a:pt x="1" y="836"/>
                  </a:lnTo>
                  <a:lnTo>
                    <a:pt x="7" y="836"/>
                  </a:lnTo>
                  <a:lnTo>
                    <a:pt x="7" y="820"/>
                  </a:lnTo>
                  <a:lnTo>
                    <a:pt x="1" y="820"/>
                  </a:lnTo>
                  <a:close/>
                  <a:moveTo>
                    <a:pt x="1" y="841"/>
                  </a:moveTo>
                  <a:lnTo>
                    <a:pt x="1" y="857"/>
                  </a:lnTo>
                  <a:lnTo>
                    <a:pt x="7" y="857"/>
                  </a:lnTo>
                  <a:lnTo>
                    <a:pt x="7" y="841"/>
                  </a:lnTo>
                  <a:lnTo>
                    <a:pt x="1" y="841"/>
                  </a:lnTo>
                  <a:close/>
                  <a:moveTo>
                    <a:pt x="1" y="862"/>
                  </a:moveTo>
                  <a:lnTo>
                    <a:pt x="1" y="878"/>
                  </a:lnTo>
                  <a:lnTo>
                    <a:pt x="7" y="878"/>
                  </a:lnTo>
                  <a:lnTo>
                    <a:pt x="7" y="862"/>
                  </a:lnTo>
                  <a:lnTo>
                    <a:pt x="1" y="862"/>
                  </a:lnTo>
                  <a:close/>
                  <a:moveTo>
                    <a:pt x="1" y="883"/>
                  </a:moveTo>
                  <a:lnTo>
                    <a:pt x="1" y="899"/>
                  </a:lnTo>
                  <a:lnTo>
                    <a:pt x="6" y="899"/>
                  </a:lnTo>
                  <a:lnTo>
                    <a:pt x="7" y="883"/>
                  </a:lnTo>
                  <a:lnTo>
                    <a:pt x="1" y="883"/>
                  </a:lnTo>
                  <a:close/>
                  <a:moveTo>
                    <a:pt x="1" y="904"/>
                  </a:moveTo>
                  <a:lnTo>
                    <a:pt x="1" y="920"/>
                  </a:lnTo>
                  <a:lnTo>
                    <a:pt x="6" y="920"/>
                  </a:lnTo>
                  <a:lnTo>
                    <a:pt x="6" y="904"/>
                  </a:lnTo>
                  <a:lnTo>
                    <a:pt x="1" y="904"/>
                  </a:lnTo>
                  <a:close/>
                  <a:moveTo>
                    <a:pt x="1" y="925"/>
                  </a:moveTo>
                  <a:lnTo>
                    <a:pt x="0" y="941"/>
                  </a:lnTo>
                  <a:lnTo>
                    <a:pt x="6" y="941"/>
                  </a:lnTo>
                  <a:lnTo>
                    <a:pt x="6" y="925"/>
                  </a:lnTo>
                  <a:lnTo>
                    <a:pt x="1" y="925"/>
                  </a:lnTo>
                  <a:close/>
                  <a:moveTo>
                    <a:pt x="0" y="946"/>
                  </a:moveTo>
                  <a:lnTo>
                    <a:pt x="0" y="962"/>
                  </a:lnTo>
                  <a:lnTo>
                    <a:pt x="6" y="962"/>
                  </a:lnTo>
                  <a:lnTo>
                    <a:pt x="6" y="946"/>
                  </a:lnTo>
                  <a:lnTo>
                    <a:pt x="0" y="946"/>
                  </a:lnTo>
                  <a:close/>
                  <a:moveTo>
                    <a:pt x="0" y="967"/>
                  </a:moveTo>
                  <a:lnTo>
                    <a:pt x="0" y="983"/>
                  </a:lnTo>
                  <a:lnTo>
                    <a:pt x="6" y="983"/>
                  </a:lnTo>
                  <a:lnTo>
                    <a:pt x="6" y="967"/>
                  </a:lnTo>
                  <a:lnTo>
                    <a:pt x="0" y="967"/>
                  </a:lnTo>
                  <a:close/>
                  <a:moveTo>
                    <a:pt x="0" y="988"/>
                  </a:moveTo>
                  <a:lnTo>
                    <a:pt x="0" y="1004"/>
                  </a:lnTo>
                  <a:lnTo>
                    <a:pt x="6" y="1004"/>
                  </a:lnTo>
                  <a:lnTo>
                    <a:pt x="6" y="988"/>
                  </a:lnTo>
                  <a:lnTo>
                    <a:pt x="0" y="988"/>
                  </a:lnTo>
                  <a:close/>
                  <a:moveTo>
                    <a:pt x="0" y="1009"/>
                  </a:moveTo>
                  <a:lnTo>
                    <a:pt x="0" y="1025"/>
                  </a:lnTo>
                  <a:lnTo>
                    <a:pt x="6" y="1025"/>
                  </a:lnTo>
                  <a:lnTo>
                    <a:pt x="6" y="1009"/>
                  </a:lnTo>
                  <a:lnTo>
                    <a:pt x="0" y="1009"/>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AT" dirty="0"/>
            </a:p>
          </p:txBody>
        </p:sp>
        <p:sp>
          <p:nvSpPr>
            <p:cNvPr id="80" name="Freeform 80"/>
            <p:cNvSpPr>
              <a:spLocks noEditPoints="1"/>
            </p:cNvSpPr>
            <p:nvPr/>
          </p:nvSpPr>
          <p:spPr bwMode="auto">
            <a:xfrm>
              <a:off x="6639" y="1615"/>
              <a:ext cx="26" cy="1930"/>
            </a:xfrm>
            <a:custGeom>
              <a:avLst/>
              <a:gdLst>
                <a:gd name="T0" fmla="*/ 26 w 26"/>
                <a:gd name="T1" fmla="*/ 37 h 1930"/>
                <a:gd name="T2" fmla="*/ 20 w 26"/>
                <a:gd name="T3" fmla="*/ 63 h 1930"/>
                <a:gd name="T4" fmla="*/ 25 w 26"/>
                <a:gd name="T5" fmla="*/ 84 h 1930"/>
                <a:gd name="T6" fmla="*/ 19 w 26"/>
                <a:gd name="T7" fmla="*/ 142 h 1930"/>
                <a:gd name="T8" fmla="*/ 19 w 26"/>
                <a:gd name="T9" fmla="*/ 147 h 1930"/>
                <a:gd name="T10" fmla="*/ 24 w 26"/>
                <a:gd name="T11" fmla="*/ 205 h 1930"/>
                <a:gd name="T12" fmla="*/ 18 w 26"/>
                <a:gd name="T13" fmla="*/ 232 h 1930"/>
                <a:gd name="T14" fmla="*/ 23 w 26"/>
                <a:gd name="T15" fmla="*/ 253 h 1930"/>
                <a:gd name="T16" fmla="*/ 17 w 26"/>
                <a:gd name="T17" fmla="*/ 310 h 1930"/>
                <a:gd name="T18" fmla="*/ 17 w 26"/>
                <a:gd name="T19" fmla="*/ 316 h 1930"/>
                <a:gd name="T20" fmla="*/ 22 w 26"/>
                <a:gd name="T21" fmla="*/ 374 h 1930"/>
                <a:gd name="T22" fmla="*/ 16 w 26"/>
                <a:gd name="T23" fmla="*/ 400 h 1930"/>
                <a:gd name="T24" fmla="*/ 22 w 26"/>
                <a:gd name="T25" fmla="*/ 421 h 1930"/>
                <a:gd name="T26" fmla="*/ 15 w 26"/>
                <a:gd name="T27" fmla="*/ 479 h 1930"/>
                <a:gd name="T28" fmla="*/ 15 w 26"/>
                <a:gd name="T29" fmla="*/ 484 h 1930"/>
                <a:gd name="T30" fmla="*/ 21 w 26"/>
                <a:gd name="T31" fmla="*/ 542 h 1930"/>
                <a:gd name="T32" fmla="*/ 14 w 26"/>
                <a:gd name="T33" fmla="*/ 568 h 1930"/>
                <a:gd name="T34" fmla="*/ 20 w 26"/>
                <a:gd name="T35" fmla="*/ 589 h 1930"/>
                <a:gd name="T36" fmla="*/ 14 w 26"/>
                <a:gd name="T37" fmla="*/ 647 h 1930"/>
                <a:gd name="T38" fmla="*/ 14 w 26"/>
                <a:gd name="T39" fmla="*/ 652 h 1930"/>
                <a:gd name="T40" fmla="*/ 19 w 26"/>
                <a:gd name="T41" fmla="*/ 710 h 1930"/>
                <a:gd name="T42" fmla="*/ 13 w 26"/>
                <a:gd name="T43" fmla="*/ 736 h 1930"/>
                <a:gd name="T44" fmla="*/ 18 w 26"/>
                <a:gd name="T45" fmla="*/ 757 h 1930"/>
                <a:gd name="T46" fmla="*/ 12 w 26"/>
                <a:gd name="T47" fmla="*/ 815 h 1930"/>
                <a:gd name="T48" fmla="*/ 12 w 26"/>
                <a:gd name="T49" fmla="*/ 820 h 1930"/>
                <a:gd name="T50" fmla="*/ 17 w 26"/>
                <a:gd name="T51" fmla="*/ 878 h 1930"/>
                <a:gd name="T52" fmla="*/ 11 w 26"/>
                <a:gd name="T53" fmla="*/ 905 h 1930"/>
                <a:gd name="T54" fmla="*/ 16 w 26"/>
                <a:gd name="T55" fmla="*/ 926 h 1930"/>
                <a:gd name="T56" fmla="*/ 10 w 26"/>
                <a:gd name="T57" fmla="*/ 983 h 1930"/>
                <a:gd name="T58" fmla="*/ 10 w 26"/>
                <a:gd name="T59" fmla="*/ 989 h 1930"/>
                <a:gd name="T60" fmla="*/ 15 w 26"/>
                <a:gd name="T61" fmla="*/ 1047 h 1930"/>
                <a:gd name="T62" fmla="*/ 9 w 26"/>
                <a:gd name="T63" fmla="*/ 1073 h 1930"/>
                <a:gd name="T64" fmla="*/ 15 w 26"/>
                <a:gd name="T65" fmla="*/ 1094 h 1930"/>
                <a:gd name="T66" fmla="*/ 8 w 26"/>
                <a:gd name="T67" fmla="*/ 1152 h 1930"/>
                <a:gd name="T68" fmla="*/ 8 w 26"/>
                <a:gd name="T69" fmla="*/ 1157 h 1930"/>
                <a:gd name="T70" fmla="*/ 13 w 26"/>
                <a:gd name="T71" fmla="*/ 1215 h 1930"/>
                <a:gd name="T72" fmla="*/ 7 w 26"/>
                <a:gd name="T73" fmla="*/ 1241 h 1930"/>
                <a:gd name="T74" fmla="*/ 13 w 26"/>
                <a:gd name="T75" fmla="*/ 1262 h 1930"/>
                <a:gd name="T76" fmla="*/ 6 w 26"/>
                <a:gd name="T77" fmla="*/ 1320 h 1930"/>
                <a:gd name="T78" fmla="*/ 6 w 26"/>
                <a:gd name="T79" fmla="*/ 1325 h 1930"/>
                <a:gd name="T80" fmla="*/ 12 w 26"/>
                <a:gd name="T81" fmla="*/ 1383 h 1930"/>
                <a:gd name="T82" fmla="*/ 6 w 26"/>
                <a:gd name="T83" fmla="*/ 1409 h 1930"/>
                <a:gd name="T84" fmla="*/ 11 w 26"/>
                <a:gd name="T85" fmla="*/ 1430 h 1930"/>
                <a:gd name="T86" fmla="*/ 5 w 26"/>
                <a:gd name="T87" fmla="*/ 1488 h 1930"/>
                <a:gd name="T88" fmla="*/ 5 w 26"/>
                <a:gd name="T89" fmla="*/ 1493 h 1930"/>
                <a:gd name="T90" fmla="*/ 10 w 26"/>
                <a:gd name="T91" fmla="*/ 1551 h 1930"/>
                <a:gd name="T92" fmla="*/ 4 w 26"/>
                <a:gd name="T93" fmla="*/ 1577 h 1930"/>
                <a:gd name="T94" fmla="*/ 9 w 26"/>
                <a:gd name="T95" fmla="*/ 1599 h 1930"/>
                <a:gd name="T96" fmla="*/ 3 w 26"/>
                <a:gd name="T97" fmla="*/ 1656 h 1930"/>
                <a:gd name="T98" fmla="*/ 3 w 26"/>
                <a:gd name="T99" fmla="*/ 1662 h 1930"/>
                <a:gd name="T100" fmla="*/ 8 w 26"/>
                <a:gd name="T101" fmla="*/ 1719 h 1930"/>
                <a:gd name="T102" fmla="*/ 2 w 26"/>
                <a:gd name="T103" fmla="*/ 1746 h 1930"/>
                <a:gd name="T104" fmla="*/ 8 w 26"/>
                <a:gd name="T105" fmla="*/ 1767 h 1930"/>
                <a:gd name="T106" fmla="*/ 1 w 26"/>
                <a:gd name="T107" fmla="*/ 1825 h 1930"/>
                <a:gd name="T108" fmla="*/ 1 w 26"/>
                <a:gd name="T109" fmla="*/ 1830 h 1930"/>
                <a:gd name="T110" fmla="*/ 6 w 26"/>
                <a:gd name="T111" fmla="*/ 1888 h 1930"/>
                <a:gd name="T112" fmla="*/ 0 w 26"/>
                <a:gd name="T113" fmla="*/ 1914 h 19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6" h="1930">
                  <a:moveTo>
                    <a:pt x="20" y="0"/>
                  </a:moveTo>
                  <a:lnTo>
                    <a:pt x="20" y="16"/>
                  </a:lnTo>
                  <a:lnTo>
                    <a:pt x="26" y="16"/>
                  </a:lnTo>
                  <a:lnTo>
                    <a:pt x="26" y="0"/>
                  </a:lnTo>
                  <a:lnTo>
                    <a:pt x="20" y="0"/>
                  </a:lnTo>
                  <a:close/>
                  <a:moveTo>
                    <a:pt x="20" y="21"/>
                  </a:moveTo>
                  <a:lnTo>
                    <a:pt x="20" y="37"/>
                  </a:lnTo>
                  <a:lnTo>
                    <a:pt x="26" y="37"/>
                  </a:lnTo>
                  <a:lnTo>
                    <a:pt x="26" y="21"/>
                  </a:lnTo>
                  <a:lnTo>
                    <a:pt x="20" y="21"/>
                  </a:lnTo>
                  <a:close/>
                  <a:moveTo>
                    <a:pt x="20" y="42"/>
                  </a:moveTo>
                  <a:lnTo>
                    <a:pt x="20" y="58"/>
                  </a:lnTo>
                  <a:lnTo>
                    <a:pt x="26" y="58"/>
                  </a:lnTo>
                  <a:lnTo>
                    <a:pt x="26" y="42"/>
                  </a:lnTo>
                  <a:lnTo>
                    <a:pt x="20" y="42"/>
                  </a:lnTo>
                  <a:close/>
                  <a:moveTo>
                    <a:pt x="20" y="63"/>
                  </a:moveTo>
                  <a:lnTo>
                    <a:pt x="20" y="79"/>
                  </a:lnTo>
                  <a:lnTo>
                    <a:pt x="25" y="79"/>
                  </a:lnTo>
                  <a:lnTo>
                    <a:pt x="26" y="63"/>
                  </a:lnTo>
                  <a:lnTo>
                    <a:pt x="20" y="63"/>
                  </a:lnTo>
                  <a:close/>
                  <a:moveTo>
                    <a:pt x="20" y="84"/>
                  </a:moveTo>
                  <a:lnTo>
                    <a:pt x="19" y="100"/>
                  </a:lnTo>
                  <a:lnTo>
                    <a:pt x="25" y="100"/>
                  </a:lnTo>
                  <a:lnTo>
                    <a:pt x="25" y="84"/>
                  </a:lnTo>
                  <a:lnTo>
                    <a:pt x="20" y="84"/>
                  </a:lnTo>
                  <a:close/>
                  <a:moveTo>
                    <a:pt x="19" y="105"/>
                  </a:moveTo>
                  <a:lnTo>
                    <a:pt x="19" y="121"/>
                  </a:lnTo>
                  <a:lnTo>
                    <a:pt x="25" y="121"/>
                  </a:lnTo>
                  <a:lnTo>
                    <a:pt x="25" y="105"/>
                  </a:lnTo>
                  <a:lnTo>
                    <a:pt x="19" y="105"/>
                  </a:lnTo>
                  <a:close/>
                  <a:moveTo>
                    <a:pt x="19" y="126"/>
                  </a:moveTo>
                  <a:lnTo>
                    <a:pt x="19" y="142"/>
                  </a:lnTo>
                  <a:lnTo>
                    <a:pt x="25" y="142"/>
                  </a:lnTo>
                  <a:lnTo>
                    <a:pt x="25" y="126"/>
                  </a:lnTo>
                  <a:lnTo>
                    <a:pt x="19" y="126"/>
                  </a:lnTo>
                  <a:close/>
                  <a:moveTo>
                    <a:pt x="19" y="147"/>
                  </a:moveTo>
                  <a:lnTo>
                    <a:pt x="19" y="163"/>
                  </a:lnTo>
                  <a:lnTo>
                    <a:pt x="24" y="163"/>
                  </a:lnTo>
                  <a:lnTo>
                    <a:pt x="25" y="148"/>
                  </a:lnTo>
                  <a:lnTo>
                    <a:pt x="19" y="147"/>
                  </a:lnTo>
                  <a:close/>
                  <a:moveTo>
                    <a:pt x="19" y="168"/>
                  </a:moveTo>
                  <a:lnTo>
                    <a:pt x="19" y="184"/>
                  </a:lnTo>
                  <a:lnTo>
                    <a:pt x="24" y="184"/>
                  </a:lnTo>
                  <a:lnTo>
                    <a:pt x="24" y="169"/>
                  </a:lnTo>
                  <a:lnTo>
                    <a:pt x="19" y="168"/>
                  </a:lnTo>
                  <a:close/>
                  <a:moveTo>
                    <a:pt x="18" y="189"/>
                  </a:moveTo>
                  <a:lnTo>
                    <a:pt x="18" y="205"/>
                  </a:lnTo>
                  <a:lnTo>
                    <a:pt x="24" y="205"/>
                  </a:lnTo>
                  <a:lnTo>
                    <a:pt x="24" y="190"/>
                  </a:lnTo>
                  <a:lnTo>
                    <a:pt x="18" y="189"/>
                  </a:lnTo>
                  <a:close/>
                  <a:moveTo>
                    <a:pt x="18" y="211"/>
                  </a:moveTo>
                  <a:lnTo>
                    <a:pt x="18" y="226"/>
                  </a:lnTo>
                  <a:lnTo>
                    <a:pt x="24" y="226"/>
                  </a:lnTo>
                  <a:lnTo>
                    <a:pt x="24" y="211"/>
                  </a:lnTo>
                  <a:lnTo>
                    <a:pt x="18" y="211"/>
                  </a:lnTo>
                  <a:close/>
                  <a:moveTo>
                    <a:pt x="18" y="232"/>
                  </a:moveTo>
                  <a:lnTo>
                    <a:pt x="18" y="247"/>
                  </a:lnTo>
                  <a:lnTo>
                    <a:pt x="24" y="247"/>
                  </a:lnTo>
                  <a:lnTo>
                    <a:pt x="24" y="232"/>
                  </a:lnTo>
                  <a:lnTo>
                    <a:pt x="18" y="232"/>
                  </a:lnTo>
                  <a:close/>
                  <a:moveTo>
                    <a:pt x="18" y="253"/>
                  </a:moveTo>
                  <a:lnTo>
                    <a:pt x="18" y="268"/>
                  </a:lnTo>
                  <a:lnTo>
                    <a:pt x="23" y="268"/>
                  </a:lnTo>
                  <a:lnTo>
                    <a:pt x="23" y="253"/>
                  </a:lnTo>
                  <a:lnTo>
                    <a:pt x="18" y="253"/>
                  </a:lnTo>
                  <a:close/>
                  <a:moveTo>
                    <a:pt x="18" y="274"/>
                  </a:moveTo>
                  <a:lnTo>
                    <a:pt x="17" y="289"/>
                  </a:lnTo>
                  <a:lnTo>
                    <a:pt x="23" y="289"/>
                  </a:lnTo>
                  <a:lnTo>
                    <a:pt x="23" y="274"/>
                  </a:lnTo>
                  <a:lnTo>
                    <a:pt x="18" y="274"/>
                  </a:lnTo>
                  <a:close/>
                  <a:moveTo>
                    <a:pt x="17" y="295"/>
                  </a:moveTo>
                  <a:lnTo>
                    <a:pt x="17" y="310"/>
                  </a:lnTo>
                  <a:lnTo>
                    <a:pt x="23" y="310"/>
                  </a:lnTo>
                  <a:lnTo>
                    <a:pt x="23" y="295"/>
                  </a:lnTo>
                  <a:lnTo>
                    <a:pt x="17" y="295"/>
                  </a:lnTo>
                  <a:close/>
                  <a:moveTo>
                    <a:pt x="17" y="316"/>
                  </a:moveTo>
                  <a:lnTo>
                    <a:pt x="17" y="331"/>
                  </a:lnTo>
                  <a:lnTo>
                    <a:pt x="23" y="332"/>
                  </a:lnTo>
                  <a:lnTo>
                    <a:pt x="23" y="316"/>
                  </a:lnTo>
                  <a:lnTo>
                    <a:pt x="17" y="316"/>
                  </a:lnTo>
                  <a:close/>
                  <a:moveTo>
                    <a:pt x="17" y="337"/>
                  </a:moveTo>
                  <a:lnTo>
                    <a:pt x="17" y="352"/>
                  </a:lnTo>
                  <a:lnTo>
                    <a:pt x="22" y="353"/>
                  </a:lnTo>
                  <a:lnTo>
                    <a:pt x="23" y="337"/>
                  </a:lnTo>
                  <a:lnTo>
                    <a:pt x="17" y="337"/>
                  </a:lnTo>
                  <a:close/>
                  <a:moveTo>
                    <a:pt x="17" y="358"/>
                  </a:moveTo>
                  <a:lnTo>
                    <a:pt x="16" y="374"/>
                  </a:lnTo>
                  <a:lnTo>
                    <a:pt x="22" y="374"/>
                  </a:lnTo>
                  <a:lnTo>
                    <a:pt x="22" y="358"/>
                  </a:lnTo>
                  <a:lnTo>
                    <a:pt x="17" y="358"/>
                  </a:lnTo>
                  <a:close/>
                  <a:moveTo>
                    <a:pt x="16" y="379"/>
                  </a:moveTo>
                  <a:lnTo>
                    <a:pt x="16" y="395"/>
                  </a:lnTo>
                  <a:lnTo>
                    <a:pt x="22" y="395"/>
                  </a:lnTo>
                  <a:lnTo>
                    <a:pt x="22" y="379"/>
                  </a:lnTo>
                  <a:lnTo>
                    <a:pt x="16" y="379"/>
                  </a:lnTo>
                  <a:close/>
                  <a:moveTo>
                    <a:pt x="16" y="400"/>
                  </a:moveTo>
                  <a:lnTo>
                    <a:pt x="16" y="416"/>
                  </a:lnTo>
                  <a:lnTo>
                    <a:pt x="22" y="416"/>
                  </a:lnTo>
                  <a:lnTo>
                    <a:pt x="22" y="400"/>
                  </a:lnTo>
                  <a:lnTo>
                    <a:pt x="16" y="400"/>
                  </a:lnTo>
                  <a:close/>
                  <a:moveTo>
                    <a:pt x="16" y="421"/>
                  </a:moveTo>
                  <a:lnTo>
                    <a:pt x="16" y="437"/>
                  </a:lnTo>
                  <a:lnTo>
                    <a:pt x="22" y="437"/>
                  </a:lnTo>
                  <a:lnTo>
                    <a:pt x="22" y="421"/>
                  </a:lnTo>
                  <a:lnTo>
                    <a:pt x="16" y="421"/>
                  </a:lnTo>
                  <a:close/>
                  <a:moveTo>
                    <a:pt x="16" y="442"/>
                  </a:moveTo>
                  <a:lnTo>
                    <a:pt x="16" y="458"/>
                  </a:lnTo>
                  <a:lnTo>
                    <a:pt x="21" y="458"/>
                  </a:lnTo>
                  <a:lnTo>
                    <a:pt x="22" y="442"/>
                  </a:lnTo>
                  <a:lnTo>
                    <a:pt x="16" y="442"/>
                  </a:lnTo>
                  <a:close/>
                  <a:moveTo>
                    <a:pt x="16" y="463"/>
                  </a:moveTo>
                  <a:lnTo>
                    <a:pt x="15" y="479"/>
                  </a:lnTo>
                  <a:lnTo>
                    <a:pt x="21" y="479"/>
                  </a:lnTo>
                  <a:lnTo>
                    <a:pt x="21" y="463"/>
                  </a:lnTo>
                  <a:lnTo>
                    <a:pt x="16" y="463"/>
                  </a:lnTo>
                  <a:close/>
                  <a:moveTo>
                    <a:pt x="15" y="484"/>
                  </a:moveTo>
                  <a:lnTo>
                    <a:pt x="15" y="500"/>
                  </a:lnTo>
                  <a:lnTo>
                    <a:pt x="21" y="500"/>
                  </a:lnTo>
                  <a:lnTo>
                    <a:pt x="21" y="484"/>
                  </a:lnTo>
                  <a:lnTo>
                    <a:pt x="15" y="484"/>
                  </a:lnTo>
                  <a:close/>
                  <a:moveTo>
                    <a:pt x="15" y="505"/>
                  </a:moveTo>
                  <a:lnTo>
                    <a:pt x="15" y="521"/>
                  </a:lnTo>
                  <a:lnTo>
                    <a:pt x="21" y="521"/>
                  </a:lnTo>
                  <a:lnTo>
                    <a:pt x="21" y="505"/>
                  </a:lnTo>
                  <a:lnTo>
                    <a:pt x="15" y="505"/>
                  </a:lnTo>
                  <a:close/>
                  <a:moveTo>
                    <a:pt x="15" y="526"/>
                  </a:moveTo>
                  <a:lnTo>
                    <a:pt x="15" y="542"/>
                  </a:lnTo>
                  <a:lnTo>
                    <a:pt x="21" y="542"/>
                  </a:lnTo>
                  <a:lnTo>
                    <a:pt x="21" y="526"/>
                  </a:lnTo>
                  <a:lnTo>
                    <a:pt x="15" y="526"/>
                  </a:lnTo>
                  <a:close/>
                  <a:moveTo>
                    <a:pt x="15" y="547"/>
                  </a:moveTo>
                  <a:lnTo>
                    <a:pt x="14" y="563"/>
                  </a:lnTo>
                  <a:lnTo>
                    <a:pt x="20" y="563"/>
                  </a:lnTo>
                  <a:lnTo>
                    <a:pt x="20" y="547"/>
                  </a:lnTo>
                  <a:lnTo>
                    <a:pt x="15" y="547"/>
                  </a:lnTo>
                  <a:close/>
                  <a:moveTo>
                    <a:pt x="14" y="568"/>
                  </a:moveTo>
                  <a:lnTo>
                    <a:pt x="14" y="584"/>
                  </a:lnTo>
                  <a:lnTo>
                    <a:pt x="20" y="584"/>
                  </a:lnTo>
                  <a:lnTo>
                    <a:pt x="20" y="568"/>
                  </a:lnTo>
                  <a:lnTo>
                    <a:pt x="14" y="568"/>
                  </a:lnTo>
                  <a:close/>
                  <a:moveTo>
                    <a:pt x="14" y="589"/>
                  </a:moveTo>
                  <a:lnTo>
                    <a:pt x="14" y="605"/>
                  </a:lnTo>
                  <a:lnTo>
                    <a:pt x="20" y="605"/>
                  </a:lnTo>
                  <a:lnTo>
                    <a:pt x="20" y="589"/>
                  </a:lnTo>
                  <a:lnTo>
                    <a:pt x="14" y="589"/>
                  </a:lnTo>
                  <a:close/>
                  <a:moveTo>
                    <a:pt x="14" y="610"/>
                  </a:moveTo>
                  <a:lnTo>
                    <a:pt x="14" y="626"/>
                  </a:lnTo>
                  <a:lnTo>
                    <a:pt x="20" y="626"/>
                  </a:lnTo>
                  <a:lnTo>
                    <a:pt x="20" y="610"/>
                  </a:lnTo>
                  <a:lnTo>
                    <a:pt x="14" y="610"/>
                  </a:lnTo>
                  <a:close/>
                  <a:moveTo>
                    <a:pt x="14" y="631"/>
                  </a:moveTo>
                  <a:lnTo>
                    <a:pt x="14" y="647"/>
                  </a:lnTo>
                  <a:lnTo>
                    <a:pt x="19" y="647"/>
                  </a:lnTo>
                  <a:lnTo>
                    <a:pt x="20" y="631"/>
                  </a:lnTo>
                  <a:lnTo>
                    <a:pt x="14" y="631"/>
                  </a:lnTo>
                  <a:close/>
                  <a:moveTo>
                    <a:pt x="14" y="652"/>
                  </a:moveTo>
                  <a:lnTo>
                    <a:pt x="13" y="668"/>
                  </a:lnTo>
                  <a:lnTo>
                    <a:pt x="19" y="668"/>
                  </a:lnTo>
                  <a:lnTo>
                    <a:pt x="19" y="652"/>
                  </a:lnTo>
                  <a:lnTo>
                    <a:pt x="14" y="652"/>
                  </a:lnTo>
                  <a:close/>
                  <a:moveTo>
                    <a:pt x="13" y="673"/>
                  </a:moveTo>
                  <a:lnTo>
                    <a:pt x="13" y="689"/>
                  </a:lnTo>
                  <a:lnTo>
                    <a:pt x="19" y="689"/>
                  </a:lnTo>
                  <a:lnTo>
                    <a:pt x="19" y="673"/>
                  </a:lnTo>
                  <a:lnTo>
                    <a:pt x="13" y="673"/>
                  </a:lnTo>
                  <a:close/>
                  <a:moveTo>
                    <a:pt x="13" y="694"/>
                  </a:moveTo>
                  <a:lnTo>
                    <a:pt x="13" y="710"/>
                  </a:lnTo>
                  <a:lnTo>
                    <a:pt x="19" y="710"/>
                  </a:lnTo>
                  <a:lnTo>
                    <a:pt x="19" y="694"/>
                  </a:lnTo>
                  <a:lnTo>
                    <a:pt x="13" y="694"/>
                  </a:lnTo>
                  <a:close/>
                  <a:moveTo>
                    <a:pt x="13" y="715"/>
                  </a:moveTo>
                  <a:lnTo>
                    <a:pt x="13" y="731"/>
                  </a:lnTo>
                  <a:lnTo>
                    <a:pt x="18" y="731"/>
                  </a:lnTo>
                  <a:lnTo>
                    <a:pt x="19" y="715"/>
                  </a:lnTo>
                  <a:lnTo>
                    <a:pt x="13" y="715"/>
                  </a:lnTo>
                  <a:close/>
                  <a:moveTo>
                    <a:pt x="13" y="736"/>
                  </a:moveTo>
                  <a:lnTo>
                    <a:pt x="13" y="752"/>
                  </a:lnTo>
                  <a:lnTo>
                    <a:pt x="18" y="752"/>
                  </a:lnTo>
                  <a:lnTo>
                    <a:pt x="18" y="736"/>
                  </a:lnTo>
                  <a:lnTo>
                    <a:pt x="13" y="736"/>
                  </a:lnTo>
                  <a:close/>
                  <a:moveTo>
                    <a:pt x="12" y="757"/>
                  </a:moveTo>
                  <a:lnTo>
                    <a:pt x="12" y="773"/>
                  </a:lnTo>
                  <a:lnTo>
                    <a:pt x="18" y="773"/>
                  </a:lnTo>
                  <a:lnTo>
                    <a:pt x="18" y="757"/>
                  </a:lnTo>
                  <a:lnTo>
                    <a:pt x="12" y="757"/>
                  </a:lnTo>
                  <a:close/>
                  <a:moveTo>
                    <a:pt x="12" y="778"/>
                  </a:moveTo>
                  <a:lnTo>
                    <a:pt x="12" y="794"/>
                  </a:lnTo>
                  <a:lnTo>
                    <a:pt x="18" y="794"/>
                  </a:lnTo>
                  <a:lnTo>
                    <a:pt x="18" y="778"/>
                  </a:lnTo>
                  <a:lnTo>
                    <a:pt x="12" y="778"/>
                  </a:lnTo>
                  <a:close/>
                  <a:moveTo>
                    <a:pt x="12" y="799"/>
                  </a:moveTo>
                  <a:lnTo>
                    <a:pt x="12" y="815"/>
                  </a:lnTo>
                  <a:lnTo>
                    <a:pt x="18" y="815"/>
                  </a:lnTo>
                  <a:lnTo>
                    <a:pt x="18" y="799"/>
                  </a:lnTo>
                  <a:lnTo>
                    <a:pt x="12" y="799"/>
                  </a:lnTo>
                  <a:close/>
                  <a:moveTo>
                    <a:pt x="12" y="820"/>
                  </a:moveTo>
                  <a:lnTo>
                    <a:pt x="12" y="836"/>
                  </a:lnTo>
                  <a:lnTo>
                    <a:pt x="17" y="836"/>
                  </a:lnTo>
                  <a:lnTo>
                    <a:pt x="18" y="820"/>
                  </a:lnTo>
                  <a:lnTo>
                    <a:pt x="12" y="820"/>
                  </a:lnTo>
                  <a:close/>
                  <a:moveTo>
                    <a:pt x="12" y="841"/>
                  </a:moveTo>
                  <a:lnTo>
                    <a:pt x="11" y="857"/>
                  </a:lnTo>
                  <a:lnTo>
                    <a:pt x="17" y="857"/>
                  </a:lnTo>
                  <a:lnTo>
                    <a:pt x="17" y="841"/>
                  </a:lnTo>
                  <a:lnTo>
                    <a:pt x="12" y="841"/>
                  </a:lnTo>
                  <a:close/>
                  <a:moveTo>
                    <a:pt x="11" y="862"/>
                  </a:moveTo>
                  <a:lnTo>
                    <a:pt x="11" y="878"/>
                  </a:lnTo>
                  <a:lnTo>
                    <a:pt x="17" y="878"/>
                  </a:lnTo>
                  <a:lnTo>
                    <a:pt x="17" y="862"/>
                  </a:lnTo>
                  <a:lnTo>
                    <a:pt x="11" y="862"/>
                  </a:lnTo>
                  <a:close/>
                  <a:moveTo>
                    <a:pt x="11" y="884"/>
                  </a:moveTo>
                  <a:lnTo>
                    <a:pt x="11" y="899"/>
                  </a:lnTo>
                  <a:lnTo>
                    <a:pt x="17" y="899"/>
                  </a:lnTo>
                  <a:lnTo>
                    <a:pt x="17" y="884"/>
                  </a:lnTo>
                  <a:lnTo>
                    <a:pt x="11" y="884"/>
                  </a:lnTo>
                  <a:close/>
                  <a:moveTo>
                    <a:pt x="11" y="905"/>
                  </a:moveTo>
                  <a:lnTo>
                    <a:pt x="11" y="920"/>
                  </a:lnTo>
                  <a:lnTo>
                    <a:pt x="16" y="920"/>
                  </a:lnTo>
                  <a:lnTo>
                    <a:pt x="17" y="905"/>
                  </a:lnTo>
                  <a:lnTo>
                    <a:pt x="11" y="905"/>
                  </a:lnTo>
                  <a:close/>
                  <a:moveTo>
                    <a:pt x="11" y="926"/>
                  </a:moveTo>
                  <a:lnTo>
                    <a:pt x="11" y="941"/>
                  </a:lnTo>
                  <a:lnTo>
                    <a:pt x="16" y="941"/>
                  </a:lnTo>
                  <a:lnTo>
                    <a:pt x="16" y="926"/>
                  </a:lnTo>
                  <a:lnTo>
                    <a:pt x="11" y="926"/>
                  </a:lnTo>
                  <a:close/>
                  <a:moveTo>
                    <a:pt x="10" y="947"/>
                  </a:moveTo>
                  <a:lnTo>
                    <a:pt x="10" y="962"/>
                  </a:lnTo>
                  <a:lnTo>
                    <a:pt x="16" y="962"/>
                  </a:lnTo>
                  <a:lnTo>
                    <a:pt x="16" y="947"/>
                  </a:lnTo>
                  <a:lnTo>
                    <a:pt x="10" y="947"/>
                  </a:lnTo>
                  <a:close/>
                  <a:moveTo>
                    <a:pt x="10" y="968"/>
                  </a:moveTo>
                  <a:lnTo>
                    <a:pt x="10" y="983"/>
                  </a:lnTo>
                  <a:lnTo>
                    <a:pt x="16" y="983"/>
                  </a:lnTo>
                  <a:lnTo>
                    <a:pt x="16" y="968"/>
                  </a:lnTo>
                  <a:lnTo>
                    <a:pt x="10" y="968"/>
                  </a:lnTo>
                  <a:close/>
                  <a:moveTo>
                    <a:pt x="10" y="989"/>
                  </a:moveTo>
                  <a:lnTo>
                    <a:pt x="10" y="1004"/>
                  </a:lnTo>
                  <a:lnTo>
                    <a:pt x="16" y="1004"/>
                  </a:lnTo>
                  <a:lnTo>
                    <a:pt x="16" y="989"/>
                  </a:lnTo>
                  <a:lnTo>
                    <a:pt x="10" y="989"/>
                  </a:lnTo>
                  <a:close/>
                  <a:moveTo>
                    <a:pt x="10" y="1010"/>
                  </a:moveTo>
                  <a:lnTo>
                    <a:pt x="10" y="1025"/>
                  </a:lnTo>
                  <a:lnTo>
                    <a:pt x="15" y="1025"/>
                  </a:lnTo>
                  <a:lnTo>
                    <a:pt x="16" y="1010"/>
                  </a:lnTo>
                  <a:lnTo>
                    <a:pt x="10" y="1010"/>
                  </a:lnTo>
                  <a:close/>
                  <a:moveTo>
                    <a:pt x="10" y="1031"/>
                  </a:moveTo>
                  <a:lnTo>
                    <a:pt x="9" y="1047"/>
                  </a:lnTo>
                  <a:lnTo>
                    <a:pt x="15" y="1047"/>
                  </a:lnTo>
                  <a:lnTo>
                    <a:pt x="15" y="1031"/>
                  </a:lnTo>
                  <a:lnTo>
                    <a:pt x="10" y="1031"/>
                  </a:lnTo>
                  <a:close/>
                  <a:moveTo>
                    <a:pt x="9" y="1052"/>
                  </a:moveTo>
                  <a:lnTo>
                    <a:pt x="9" y="1068"/>
                  </a:lnTo>
                  <a:lnTo>
                    <a:pt x="15" y="1068"/>
                  </a:lnTo>
                  <a:lnTo>
                    <a:pt x="15" y="1052"/>
                  </a:lnTo>
                  <a:lnTo>
                    <a:pt x="9" y="1052"/>
                  </a:lnTo>
                  <a:close/>
                  <a:moveTo>
                    <a:pt x="9" y="1073"/>
                  </a:moveTo>
                  <a:lnTo>
                    <a:pt x="9" y="1089"/>
                  </a:lnTo>
                  <a:lnTo>
                    <a:pt x="15" y="1089"/>
                  </a:lnTo>
                  <a:lnTo>
                    <a:pt x="15" y="1073"/>
                  </a:lnTo>
                  <a:lnTo>
                    <a:pt x="9" y="1073"/>
                  </a:lnTo>
                  <a:close/>
                  <a:moveTo>
                    <a:pt x="9" y="1094"/>
                  </a:moveTo>
                  <a:lnTo>
                    <a:pt x="9" y="1110"/>
                  </a:lnTo>
                  <a:lnTo>
                    <a:pt x="14" y="1110"/>
                  </a:lnTo>
                  <a:lnTo>
                    <a:pt x="15" y="1094"/>
                  </a:lnTo>
                  <a:lnTo>
                    <a:pt x="9" y="1094"/>
                  </a:lnTo>
                  <a:close/>
                  <a:moveTo>
                    <a:pt x="9" y="1115"/>
                  </a:moveTo>
                  <a:lnTo>
                    <a:pt x="8" y="1131"/>
                  </a:lnTo>
                  <a:lnTo>
                    <a:pt x="14" y="1131"/>
                  </a:lnTo>
                  <a:lnTo>
                    <a:pt x="14" y="1115"/>
                  </a:lnTo>
                  <a:lnTo>
                    <a:pt x="9" y="1115"/>
                  </a:lnTo>
                  <a:close/>
                  <a:moveTo>
                    <a:pt x="8" y="1136"/>
                  </a:moveTo>
                  <a:lnTo>
                    <a:pt x="8" y="1152"/>
                  </a:lnTo>
                  <a:lnTo>
                    <a:pt x="14" y="1152"/>
                  </a:lnTo>
                  <a:lnTo>
                    <a:pt x="14" y="1136"/>
                  </a:lnTo>
                  <a:lnTo>
                    <a:pt x="8" y="1136"/>
                  </a:lnTo>
                  <a:close/>
                  <a:moveTo>
                    <a:pt x="8" y="1157"/>
                  </a:moveTo>
                  <a:lnTo>
                    <a:pt x="8" y="1173"/>
                  </a:lnTo>
                  <a:lnTo>
                    <a:pt x="14" y="1173"/>
                  </a:lnTo>
                  <a:lnTo>
                    <a:pt x="14" y="1157"/>
                  </a:lnTo>
                  <a:lnTo>
                    <a:pt x="8" y="1157"/>
                  </a:lnTo>
                  <a:close/>
                  <a:moveTo>
                    <a:pt x="8" y="1178"/>
                  </a:moveTo>
                  <a:lnTo>
                    <a:pt x="8" y="1194"/>
                  </a:lnTo>
                  <a:lnTo>
                    <a:pt x="14" y="1194"/>
                  </a:lnTo>
                  <a:lnTo>
                    <a:pt x="14" y="1178"/>
                  </a:lnTo>
                  <a:lnTo>
                    <a:pt x="8" y="1178"/>
                  </a:lnTo>
                  <a:close/>
                  <a:moveTo>
                    <a:pt x="8" y="1199"/>
                  </a:moveTo>
                  <a:lnTo>
                    <a:pt x="8" y="1215"/>
                  </a:lnTo>
                  <a:lnTo>
                    <a:pt x="13" y="1215"/>
                  </a:lnTo>
                  <a:lnTo>
                    <a:pt x="14" y="1199"/>
                  </a:lnTo>
                  <a:lnTo>
                    <a:pt x="8" y="1199"/>
                  </a:lnTo>
                  <a:close/>
                  <a:moveTo>
                    <a:pt x="8" y="1220"/>
                  </a:moveTo>
                  <a:lnTo>
                    <a:pt x="7" y="1236"/>
                  </a:lnTo>
                  <a:lnTo>
                    <a:pt x="13" y="1236"/>
                  </a:lnTo>
                  <a:lnTo>
                    <a:pt x="13" y="1220"/>
                  </a:lnTo>
                  <a:lnTo>
                    <a:pt x="8" y="1220"/>
                  </a:lnTo>
                  <a:close/>
                  <a:moveTo>
                    <a:pt x="7" y="1241"/>
                  </a:moveTo>
                  <a:lnTo>
                    <a:pt x="7" y="1257"/>
                  </a:lnTo>
                  <a:lnTo>
                    <a:pt x="13" y="1257"/>
                  </a:lnTo>
                  <a:lnTo>
                    <a:pt x="13" y="1241"/>
                  </a:lnTo>
                  <a:lnTo>
                    <a:pt x="7" y="1241"/>
                  </a:lnTo>
                  <a:close/>
                  <a:moveTo>
                    <a:pt x="7" y="1262"/>
                  </a:moveTo>
                  <a:lnTo>
                    <a:pt x="7" y="1278"/>
                  </a:lnTo>
                  <a:lnTo>
                    <a:pt x="13" y="1278"/>
                  </a:lnTo>
                  <a:lnTo>
                    <a:pt x="13" y="1262"/>
                  </a:lnTo>
                  <a:lnTo>
                    <a:pt x="7" y="1262"/>
                  </a:lnTo>
                  <a:close/>
                  <a:moveTo>
                    <a:pt x="7" y="1283"/>
                  </a:moveTo>
                  <a:lnTo>
                    <a:pt x="7" y="1299"/>
                  </a:lnTo>
                  <a:lnTo>
                    <a:pt x="13" y="1299"/>
                  </a:lnTo>
                  <a:lnTo>
                    <a:pt x="13" y="1283"/>
                  </a:lnTo>
                  <a:lnTo>
                    <a:pt x="7" y="1283"/>
                  </a:lnTo>
                  <a:close/>
                  <a:moveTo>
                    <a:pt x="7" y="1304"/>
                  </a:moveTo>
                  <a:lnTo>
                    <a:pt x="6" y="1320"/>
                  </a:lnTo>
                  <a:lnTo>
                    <a:pt x="12" y="1320"/>
                  </a:lnTo>
                  <a:lnTo>
                    <a:pt x="12" y="1304"/>
                  </a:lnTo>
                  <a:lnTo>
                    <a:pt x="7" y="1304"/>
                  </a:lnTo>
                  <a:close/>
                  <a:moveTo>
                    <a:pt x="6" y="1325"/>
                  </a:moveTo>
                  <a:lnTo>
                    <a:pt x="6" y="1341"/>
                  </a:lnTo>
                  <a:lnTo>
                    <a:pt x="12" y="1341"/>
                  </a:lnTo>
                  <a:lnTo>
                    <a:pt x="12" y="1325"/>
                  </a:lnTo>
                  <a:lnTo>
                    <a:pt x="6" y="1325"/>
                  </a:lnTo>
                  <a:close/>
                  <a:moveTo>
                    <a:pt x="6" y="1346"/>
                  </a:moveTo>
                  <a:lnTo>
                    <a:pt x="6" y="1362"/>
                  </a:lnTo>
                  <a:lnTo>
                    <a:pt x="12" y="1362"/>
                  </a:lnTo>
                  <a:lnTo>
                    <a:pt x="12" y="1346"/>
                  </a:lnTo>
                  <a:lnTo>
                    <a:pt x="6" y="1346"/>
                  </a:lnTo>
                  <a:close/>
                  <a:moveTo>
                    <a:pt x="6" y="1367"/>
                  </a:moveTo>
                  <a:lnTo>
                    <a:pt x="6" y="1383"/>
                  </a:lnTo>
                  <a:lnTo>
                    <a:pt x="12" y="1383"/>
                  </a:lnTo>
                  <a:lnTo>
                    <a:pt x="12" y="1367"/>
                  </a:lnTo>
                  <a:lnTo>
                    <a:pt x="6" y="1367"/>
                  </a:lnTo>
                  <a:close/>
                  <a:moveTo>
                    <a:pt x="6" y="1388"/>
                  </a:moveTo>
                  <a:lnTo>
                    <a:pt x="6" y="1404"/>
                  </a:lnTo>
                  <a:lnTo>
                    <a:pt x="11" y="1404"/>
                  </a:lnTo>
                  <a:lnTo>
                    <a:pt x="12" y="1388"/>
                  </a:lnTo>
                  <a:lnTo>
                    <a:pt x="6" y="1388"/>
                  </a:lnTo>
                  <a:close/>
                  <a:moveTo>
                    <a:pt x="6" y="1409"/>
                  </a:moveTo>
                  <a:lnTo>
                    <a:pt x="5" y="1425"/>
                  </a:lnTo>
                  <a:lnTo>
                    <a:pt x="11" y="1425"/>
                  </a:lnTo>
                  <a:lnTo>
                    <a:pt x="11" y="1409"/>
                  </a:lnTo>
                  <a:lnTo>
                    <a:pt x="6" y="1409"/>
                  </a:lnTo>
                  <a:close/>
                  <a:moveTo>
                    <a:pt x="5" y="1430"/>
                  </a:moveTo>
                  <a:lnTo>
                    <a:pt x="5" y="1446"/>
                  </a:lnTo>
                  <a:lnTo>
                    <a:pt x="11" y="1446"/>
                  </a:lnTo>
                  <a:lnTo>
                    <a:pt x="11" y="1430"/>
                  </a:lnTo>
                  <a:lnTo>
                    <a:pt x="5" y="1430"/>
                  </a:lnTo>
                  <a:close/>
                  <a:moveTo>
                    <a:pt x="5" y="1451"/>
                  </a:moveTo>
                  <a:lnTo>
                    <a:pt x="5" y="1467"/>
                  </a:lnTo>
                  <a:lnTo>
                    <a:pt x="11" y="1467"/>
                  </a:lnTo>
                  <a:lnTo>
                    <a:pt x="11" y="1451"/>
                  </a:lnTo>
                  <a:lnTo>
                    <a:pt x="5" y="1451"/>
                  </a:lnTo>
                  <a:close/>
                  <a:moveTo>
                    <a:pt x="5" y="1472"/>
                  </a:moveTo>
                  <a:lnTo>
                    <a:pt x="5" y="1488"/>
                  </a:lnTo>
                  <a:lnTo>
                    <a:pt x="10" y="1488"/>
                  </a:lnTo>
                  <a:lnTo>
                    <a:pt x="11" y="1472"/>
                  </a:lnTo>
                  <a:lnTo>
                    <a:pt x="5" y="1472"/>
                  </a:lnTo>
                  <a:close/>
                  <a:moveTo>
                    <a:pt x="5" y="1493"/>
                  </a:moveTo>
                  <a:lnTo>
                    <a:pt x="5" y="1509"/>
                  </a:lnTo>
                  <a:lnTo>
                    <a:pt x="10" y="1509"/>
                  </a:lnTo>
                  <a:lnTo>
                    <a:pt x="10" y="1493"/>
                  </a:lnTo>
                  <a:lnTo>
                    <a:pt x="5" y="1493"/>
                  </a:lnTo>
                  <a:close/>
                  <a:moveTo>
                    <a:pt x="4" y="1514"/>
                  </a:moveTo>
                  <a:lnTo>
                    <a:pt x="4" y="1530"/>
                  </a:lnTo>
                  <a:lnTo>
                    <a:pt x="10" y="1530"/>
                  </a:lnTo>
                  <a:lnTo>
                    <a:pt x="10" y="1514"/>
                  </a:lnTo>
                  <a:lnTo>
                    <a:pt x="4" y="1514"/>
                  </a:lnTo>
                  <a:close/>
                  <a:moveTo>
                    <a:pt x="4" y="1535"/>
                  </a:moveTo>
                  <a:lnTo>
                    <a:pt x="4" y="1551"/>
                  </a:lnTo>
                  <a:lnTo>
                    <a:pt x="10" y="1551"/>
                  </a:lnTo>
                  <a:lnTo>
                    <a:pt x="10" y="1535"/>
                  </a:lnTo>
                  <a:lnTo>
                    <a:pt x="4" y="1535"/>
                  </a:lnTo>
                  <a:close/>
                  <a:moveTo>
                    <a:pt x="4" y="1556"/>
                  </a:moveTo>
                  <a:lnTo>
                    <a:pt x="4" y="1572"/>
                  </a:lnTo>
                  <a:lnTo>
                    <a:pt x="10" y="1572"/>
                  </a:lnTo>
                  <a:lnTo>
                    <a:pt x="10" y="1557"/>
                  </a:lnTo>
                  <a:lnTo>
                    <a:pt x="4" y="1556"/>
                  </a:lnTo>
                  <a:close/>
                  <a:moveTo>
                    <a:pt x="4" y="1577"/>
                  </a:moveTo>
                  <a:lnTo>
                    <a:pt x="4" y="1593"/>
                  </a:lnTo>
                  <a:lnTo>
                    <a:pt x="9" y="1593"/>
                  </a:lnTo>
                  <a:lnTo>
                    <a:pt x="10" y="1578"/>
                  </a:lnTo>
                  <a:lnTo>
                    <a:pt x="4" y="1577"/>
                  </a:lnTo>
                  <a:close/>
                  <a:moveTo>
                    <a:pt x="4" y="1598"/>
                  </a:moveTo>
                  <a:lnTo>
                    <a:pt x="3" y="1614"/>
                  </a:lnTo>
                  <a:lnTo>
                    <a:pt x="9" y="1614"/>
                  </a:lnTo>
                  <a:lnTo>
                    <a:pt x="9" y="1599"/>
                  </a:lnTo>
                  <a:lnTo>
                    <a:pt x="4" y="1598"/>
                  </a:lnTo>
                  <a:close/>
                  <a:moveTo>
                    <a:pt x="3" y="1620"/>
                  </a:moveTo>
                  <a:lnTo>
                    <a:pt x="3" y="1635"/>
                  </a:lnTo>
                  <a:lnTo>
                    <a:pt x="9" y="1635"/>
                  </a:lnTo>
                  <a:lnTo>
                    <a:pt x="9" y="1620"/>
                  </a:lnTo>
                  <a:lnTo>
                    <a:pt x="3" y="1620"/>
                  </a:lnTo>
                  <a:close/>
                  <a:moveTo>
                    <a:pt x="3" y="1641"/>
                  </a:moveTo>
                  <a:lnTo>
                    <a:pt x="3" y="1656"/>
                  </a:lnTo>
                  <a:lnTo>
                    <a:pt x="9" y="1656"/>
                  </a:lnTo>
                  <a:lnTo>
                    <a:pt x="9" y="1641"/>
                  </a:lnTo>
                  <a:lnTo>
                    <a:pt x="3" y="1641"/>
                  </a:lnTo>
                  <a:close/>
                  <a:moveTo>
                    <a:pt x="3" y="1662"/>
                  </a:moveTo>
                  <a:lnTo>
                    <a:pt x="3" y="1677"/>
                  </a:lnTo>
                  <a:lnTo>
                    <a:pt x="8" y="1677"/>
                  </a:lnTo>
                  <a:lnTo>
                    <a:pt x="9" y="1662"/>
                  </a:lnTo>
                  <a:lnTo>
                    <a:pt x="3" y="1662"/>
                  </a:lnTo>
                  <a:close/>
                  <a:moveTo>
                    <a:pt x="3" y="1683"/>
                  </a:moveTo>
                  <a:lnTo>
                    <a:pt x="3" y="1698"/>
                  </a:lnTo>
                  <a:lnTo>
                    <a:pt x="8" y="1698"/>
                  </a:lnTo>
                  <a:lnTo>
                    <a:pt x="8" y="1683"/>
                  </a:lnTo>
                  <a:lnTo>
                    <a:pt x="3" y="1683"/>
                  </a:lnTo>
                  <a:close/>
                  <a:moveTo>
                    <a:pt x="2" y="1704"/>
                  </a:moveTo>
                  <a:lnTo>
                    <a:pt x="2" y="1719"/>
                  </a:lnTo>
                  <a:lnTo>
                    <a:pt x="8" y="1719"/>
                  </a:lnTo>
                  <a:lnTo>
                    <a:pt x="8" y="1704"/>
                  </a:lnTo>
                  <a:lnTo>
                    <a:pt x="2" y="1704"/>
                  </a:lnTo>
                  <a:close/>
                  <a:moveTo>
                    <a:pt x="2" y="1725"/>
                  </a:moveTo>
                  <a:lnTo>
                    <a:pt x="2" y="1740"/>
                  </a:lnTo>
                  <a:lnTo>
                    <a:pt x="8" y="1741"/>
                  </a:lnTo>
                  <a:lnTo>
                    <a:pt x="8" y="1725"/>
                  </a:lnTo>
                  <a:lnTo>
                    <a:pt x="2" y="1725"/>
                  </a:lnTo>
                  <a:close/>
                  <a:moveTo>
                    <a:pt x="2" y="1746"/>
                  </a:moveTo>
                  <a:lnTo>
                    <a:pt x="2" y="1761"/>
                  </a:lnTo>
                  <a:lnTo>
                    <a:pt x="8" y="1762"/>
                  </a:lnTo>
                  <a:lnTo>
                    <a:pt x="8" y="1746"/>
                  </a:lnTo>
                  <a:lnTo>
                    <a:pt x="2" y="1746"/>
                  </a:lnTo>
                  <a:close/>
                  <a:moveTo>
                    <a:pt x="2" y="1767"/>
                  </a:moveTo>
                  <a:lnTo>
                    <a:pt x="2" y="1783"/>
                  </a:lnTo>
                  <a:lnTo>
                    <a:pt x="7" y="1783"/>
                  </a:lnTo>
                  <a:lnTo>
                    <a:pt x="8" y="1767"/>
                  </a:lnTo>
                  <a:lnTo>
                    <a:pt x="2" y="1767"/>
                  </a:lnTo>
                  <a:close/>
                  <a:moveTo>
                    <a:pt x="2" y="1788"/>
                  </a:moveTo>
                  <a:lnTo>
                    <a:pt x="1" y="1804"/>
                  </a:lnTo>
                  <a:lnTo>
                    <a:pt x="7" y="1804"/>
                  </a:lnTo>
                  <a:lnTo>
                    <a:pt x="7" y="1788"/>
                  </a:lnTo>
                  <a:lnTo>
                    <a:pt x="2" y="1788"/>
                  </a:lnTo>
                  <a:close/>
                  <a:moveTo>
                    <a:pt x="1" y="1809"/>
                  </a:moveTo>
                  <a:lnTo>
                    <a:pt x="1" y="1825"/>
                  </a:lnTo>
                  <a:lnTo>
                    <a:pt x="7" y="1825"/>
                  </a:lnTo>
                  <a:lnTo>
                    <a:pt x="7" y="1809"/>
                  </a:lnTo>
                  <a:lnTo>
                    <a:pt x="1" y="1809"/>
                  </a:lnTo>
                  <a:close/>
                  <a:moveTo>
                    <a:pt x="1" y="1830"/>
                  </a:moveTo>
                  <a:lnTo>
                    <a:pt x="1" y="1846"/>
                  </a:lnTo>
                  <a:lnTo>
                    <a:pt x="7" y="1846"/>
                  </a:lnTo>
                  <a:lnTo>
                    <a:pt x="7" y="1830"/>
                  </a:lnTo>
                  <a:lnTo>
                    <a:pt x="1" y="1830"/>
                  </a:lnTo>
                  <a:close/>
                  <a:moveTo>
                    <a:pt x="1" y="1851"/>
                  </a:moveTo>
                  <a:lnTo>
                    <a:pt x="1" y="1867"/>
                  </a:lnTo>
                  <a:lnTo>
                    <a:pt x="6" y="1867"/>
                  </a:lnTo>
                  <a:lnTo>
                    <a:pt x="7" y="1851"/>
                  </a:lnTo>
                  <a:lnTo>
                    <a:pt x="1" y="1851"/>
                  </a:lnTo>
                  <a:close/>
                  <a:moveTo>
                    <a:pt x="1" y="1872"/>
                  </a:moveTo>
                  <a:lnTo>
                    <a:pt x="0" y="1888"/>
                  </a:lnTo>
                  <a:lnTo>
                    <a:pt x="6" y="1888"/>
                  </a:lnTo>
                  <a:lnTo>
                    <a:pt x="6" y="1872"/>
                  </a:lnTo>
                  <a:lnTo>
                    <a:pt x="1" y="1872"/>
                  </a:lnTo>
                  <a:close/>
                  <a:moveTo>
                    <a:pt x="0" y="1893"/>
                  </a:moveTo>
                  <a:lnTo>
                    <a:pt x="0" y="1909"/>
                  </a:lnTo>
                  <a:lnTo>
                    <a:pt x="6" y="1909"/>
                  </a:lnTo>
                  <a:lnTo>
                    <a:pt x="6" y="1893"/>
                  </a:lnTo>
                  <a:lnTo>
                    <a:pt x="0" y="1893"/>
                  </a:lnTo>
                  <a:close/>
                  <a:moveTo>
                    <a:pt x="0" y="1914"/>
                  </a:moveTo>
                  <a:lnTo>
                    <a:pt x="0" y="1930"/>
                  </a:lnTo>
                  <a:lnTo>
                    <a:pt x="6" y="1930"/>
                  </a:lnTo>
                  <a:lnTo>
                    <a:pt x="6" y="1914"/>
                  </a:lnTo>
                  <a:lnTo>
                    <a:pt x="0" y="1914"/>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AT" dirty="0"/>
            </a:p>
          </p:txBody>
        </p:sp>
      </p:grpSp>
      <p:cxnSp>
        <p:nvCxnSpPr>
          <p:cNvPr id="88" name="Gerade Verbindung mit Pfeil 87"/>
          <p:cNvCxnSpPr/>
          <p:nvPr/>
        </p:nvCxnSpPr>
        <p:spPr>
          <a:xfrm flipV="1">
            <a:off x="9689927" y="3533372"/>
            <a:ext cx="0" cy="2880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90" name="Gerade Verbindung mit Pfeil 89"/>
          <p:cNvCxnSpPr/>
          <p:nvPr/>
        </p:nvCxnSpPr>
        <p:spPr>
          <a:xfrm flipV="1">
            <a:off x="10104069" y="3353060"/>
            <a:ext cx="0" cy="1800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92" name="Gerade Verbindung mit Pfeil 91"/>
          <p:cNvCxnSpPr/>
          <p:nvPr/>
        </p:nvCxnSpPr>
        <p:spPr>
          <a:xfrm>
            <a:off x="9159156" y="3825043"/>
            <a:ext cx="54000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94" name="Gerade Verbindung mit Pfeil 93"/>
          <p:cNvCxnSpPr/>
          <p:nvPr/>
        </p:nvCxnSpPr>
        <p:spPr>
          <a:xfrm>
            <a:off x="9689931" y="3533371"/>
            <a:ext cx="43200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96" name="Gerade Verbindung mit Pfeil 95"/>
          <p:cNvCxnSpPr/>
          <p:nvPr/>
        </p:nvCxnSpPr>
        <p:spPr>
          <a:xfrm>
            <a:off x="10102269" y="3347565"/>
            <a:ext cx="32400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98" name="Gerade Verbindung mit Pfeil 97"/>
          <p:cNvCxnSpPr/>
          <p:nvPr/>
        </p:nvCxnSpPr>
        <p:spPr>
          <a:xfrm flipV="1">
            <a:off x="10427936" y="3197423"/>
            <a:ext cx="15" cy="1440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00" name="Gerade Verbindung mit Pfeil 99"/>
          <p:cNvCxnSpPr/>
          <p:nvPr/>
        </p:nvCxnSpPr>
        <p:spPr>
          <a:xfrm flipV="1">
            <a:off x="9168440" y="3823605"/>
            <a:ext cx="0" cy="666000"/>
          </a:xfrm>
          <a:prstGeom prst="straightConnector1">
            <a:avLst/>
          </a:prstGeom>
          <a:ln w="38100">
            <a:solidFill>
              <a:srgbClr val="FF0000"/>
            </a:solidFill>
            <a:tailEnd type="triangle"/>
          </a:ln>
        </p:spPr>
        <p:style>
          <a:lnRef idx="3">
            <a:schemeClr val="accent2"/>
          </a:lnRef>
          <a:fillRef idx="0">
            <a:schemeClr val="accent2"/>
          </a:fillRef>
          <a:effectRef idx="2">
            <a:schemeClr val="accent2"/>
          </a:effectRef>
          <a:fontRef idx="minor">
            <a:schemeClr val="tx1"/>
          </a:fontRef>
        </p:style>
      </p:cxnSp>
      <p:cxnSp>
        <p:nvCxnSpPr>
          <p:cNvPr id="102" name="Gerade Verbindung mit Pfeil 101"/>
          <p:cNvCxnSpPr/>
          <p:nvPr/>
        </p:nvCxnSpPr>
        <p:spPr>
          <a:xfrm>
            <a:off x="9175926" y="5609783"/>
            <a:ext cx="1440000"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4" name="Rectangle 50"/>
          <p:cNvSpPr>
            <a:spLocks noChangeArrowheads="1"/>
          </p:cNvSpPr>
          <p:nvPr/>
        </p:nvSpPr>
        <p:spPr bwMode="auto">
          <a:xfrm>
            <a:off x="9737293" y="5382243"/>
            <a:ext cx="2132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de-DE" altLang="de-DE" sz="1400" dirty="0">
                <a:solidFill>
                  <a:srgbClr val="FF0000"/>
                </a:solidFill>
                <a:latin typeface="Calibri" panose="020F0502020204030204" pitchFamily="34" charset="0"/>
              </a:rPr>
              <a:t>ΔY</a:t>
            </a:r>
            <a:endParaRPr kumimoji="0" lang="de-DE" altLang="de-DE" sz="2000" b="0" i="0" u="none" strike="noStrike" cap="none" normalizeH="0" baseline="0" dirty="0">
              <a:ln>
                <a:noFill/>
              </a:ln>
              <a:solidFill>
                <a:srgbClr val="FF0000"/>
              </a:solidFill>
              <a:effectLst/>
            </a:endParaRPr>
          </a:p>
        </p:txBody>
      </p:sp>
      <p:sp>
        <p:nvSpPr>
          <p:cNvPr id="83" name="Textfeld 82"/>
          <p:cNvSpPr txBox="1"/>
          <p:nvPr/>
        </p:nvSpPr>
        <p:spPr>
          <a:xfrm>
            <a:off x="10097397" y="6134900"/>
            <a:ext cx="1812929" cy="338554"/>
          </a:xfrm>
          <a:prstGeom prst="rect">
            <a:avLst/>
          </a:prstGeom>
          <a:noFill/>
        </p:spPr>
        <p:txBody>
          <a:bodyPr wrap="square" rtlCol="0">
            <a:spAutoFit/>
          </a:bodyPr>
          <a:lstStyle/>
          <a:p>
            <a:r>
              <a:rPr lang="de-AT" sz="1600" dirty="0"/>
              <a:t>Eigene Darstellung</a:t>
            </a:r>
          </a:p>
        </p:txBody>
      </p:sp>
    </p:spTree>
    <p:extLst>
      <p:ext uri="{BB962C8B-B14F-4D97-AF65-F5344CB8AC3E}">
        <p14:creationId xmlns:p14="http://schemas.microsoft.com/office/powerpoint/2010/main" val="401677105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4000" b="1" dirty="0"/>
              <a:t>Multiplikatoreffekt und Konjunkturzyklen</a:t>
            </a:r>
          </a:p>
        </p:txBody>
      </p:sp>
      <p:sp>
        <p:nvSpPr>
          <p:cNvPr id="3" name="Inhaltsplatzhalter 2"/>
          <p:cNvSpPr>
            <a:spLocks noGrp="1"/>
          </p:cNvSpPr>
          <p:nvPr>
            <p:ph idx="1"/>
          </p:nvPr>
        </p:nvSpPr>
        <p:spPr>
          <a:xfrm>
            <a:off x="838200" y="1583267"/>
            <a:ext cx="10515600" cy="4593696"/>
          </a:xfrm>
        </p:spPr>
        <p:txBody>
          <a:bodyPr/>
          <a:lstStyle/>
          <a:p>
            <a:r>
              <a:rPr lang="de-AT" dirty="0"/>
              <a:t>Bestimmungsfaktoren des Multiplikatoreffektes</a:t>
            </a:r>
          </a:p>
          <a:p>
            <a:pPr lvl="1">
              <a:buFont typeface="Courier New" panose="02070309020205020404" pitchFamily="49" charset="0"/>
              <a:buChar char="o"/>
            </a:pPr>
            <a:r>
              <a:rPr lang="de-AT" dirty="0" err="1"/>
              <a:t>Multiplikatoreffekt</a:t>
            </a:r>
            <a:r>
              <a:rPr lang="de-AT" dirty="0"/>
              <a:t> umso größer, je höher die marginale Konsumneigung ist          (bei c</a:t>
            </a:r>
            <a:r>
              <a:rPr lang="de-AT" baseline="-25000" dirty="0"/>
              <a:t>1</a:t>
            </a:r>
            <a:r>
              <a:rPr lang="de-AT" dirty="0"/>
              <a:t>= 1 wäre er theoretisch unendlich groß)</a:t>
            </a:r>
          </a:p>
          <a:p>
            <a:pPr lvl="1">
              <a:buFont typeface="Courier New" panose="02070309020205020404" pitchFamily="49" charset="0"/>
              <a:buChar char="o"/>
            </a:pPr>
            <a:r>
              <a:rPr lang="de-AT" dirty="0"/>
              <a:t>Da c</a:t>
            </a:r>
            <a:r>
              <a:rPr lang="de-AT" baseline="-25000" dirty="0"/>
              <a:t>1</a:t>
            </a:r>
            <a:r>
              <a:rPr lang="de-AT" dirty="0"/>
              <a:t> jedoch &lt;1, ist Wirkung des Multiplikators endlich</a:t>
            </a:r>
          </a:p>
          <a:p>
            <a:pPr lvl="1">
              <a:buFont typeface="Courier New" panose="02070309020205020404" pitchFamily="49" charset="0"/>
              <a:buChar char="o"/>
            </a:pPr>
            <a:r>
              <a:rPr lang="de-AT" dirty="0"/>
              <a:t>Abschwächung des Effekts durch Versickerung von zusätzlicher Nachfrage      (i) vermehrtes Sparen bzw. Abnahme der marginalen Konsumneigung mit steigendem Einkommen                                                                                                     (ii) Besteuerung                                                                                                                              (iii) Importe (Nachfrage fließt ins Ausland ab)</a:t>
            </a:r>
          </a:p>
          <a:p>
            <a:pPr lvl="1">
              <a:buFont typeface="Courier New" panose="02070309020205020404" pitchFamily="49" charset="0"/>
              <a:buChar char="o"/>
            </a:pPr>
            <a:r>
              <a:rPr lang="de-AT" dirty="0"/>
              <a:t>Natürliche Grenze des Multiplikators bei Vollauslastung der Produktionskapazitäten (jeder weitere Versuch der Erhöhung würde nur mehr zu steigenden Preisen führen)</a:t>
            </a:r>
          </a:p>
          <a:p>
            <a:pPr marL="0" indent="0">
              <a:buNone/>
            </a:pPr>
            <a:endParaRPr lang="de-AT" dirty="0"/>
          </a:p>
        </p:txBody>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58</a:t>
            </a:fld>
            <a:endParaRPr lang="en-US" dirty="0"/>
          </a:p>
        </p:txBody>
      </p:sp>
    </p:spTree>
    <p:extLst>
      <p:ext uri="{BB962C8B-B14F-4D97-AF65-F5344CB8AC3E}">
        <p14:creationId xmlns:p14="http://schemas.microsoft.com/office/powerpoint/2010/main" val="90384874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15249"/>
            <a:ext cx="10515600" cy="1325563"/>
          </a:xfrm>
        </p:spPr>
        <p:txBody>
          <a:bodyPr>
            <a:normAutofit/>
          </a:bodyPr>
          <a:lstStyle/>
          <a:p>
            <a:r>
              <a:rPr lang="de-AT" b="1" dirty="0"/>
              <a:t>6.Wirtschaftspolitische Implikationen der General Theory</a:t>
            </a:r>
          </a:p>
        </p:txBody>
      </p:sp>
      <p:sp>
        <p:nvSpPr>
          <p:cNvPr id="3" name="Inhaltsplatzhalter 2"/>
          <p:cNvSpPr>
            <a:spLocks noGrp="1"/>
          </p:cNvSpPr>
          <p:nvPr>
            <p:ph idx="1"/>
          </p:nvPr>
        </p:nvSpPr>
        <p:spPr>
          <a:xfrm>
            <a:off x="838200" y="1640812"/>
            <a:ext cx="10515600" cy="4651923"/>
          </a:xfrm>
        </p:spPr>
        <p:txBody>
          <a:bodyPr>
            <a:normAutofit/>
          </a:bodyPr>
          <a:lstStyle/>
          <a:p>
            <a:r>
              <a:rPr lang="de-AT" dirty="0"/>
              <a:t>Theorien mit Anspruch das wirtschaftspolitische Handeln anzuleiten</a:t>
            </a:r>
          </a:p>
          <a:p>
            <a:pPr lvl="1">
              <a:buFont typeface="Courier New" panose="02070309020205020404" pitchFamily="49" charset="0"/>
              <a:buChar char="o"/>
            </a:pPr>
            <a:r>
              <a:rPr lang="de-AT" dirty="0"/>
              <a:t>Schwankungen in der gesamtwirtschaftlichen Nachfrage bzw. Nachfrageschwäche (theoretische Analyse) soll durch eine staatliche Nachfragesteuerung (wirtschaftspolitische Folgerung) kompensiert werden</a:t>
            </a:r>
          </a:p>
          <a:p>
            <a:r>
              <a:rPr lang="de-AT" dirty="0"/>
              <a:t>2 Keynessche „Verbote“</a:t>
            </a:r>
          </a:p>
          <a:p>
            <a:pPr lvl="1">
              <a:buFont typeface="Courier New" panose="02070309020205020404" pitchFamily="49" charset="0"/>
              <a:buChar char="o"/>
            </a:pPr>
            <a:r>
              <a:rPr lang="de-AT" dirty="0"/>
              <a:t>Löhne dürfen in Depression nicht gesenkt werden</a:t>
            </a:r>
          </a:p>
          <a:p>
            <a:pPr lvl="1">
              <a:buFont typeface="Courier New" panose="02070309020205020404" pitchFamily="49" charset="0"/>
              <a:buChar char="o"/>
            </a:pPr>
            <a:r>
              <a:rPr lang="de-AT" dirty="0"/>
              <a:t>Staatsausgaben dürfen in Depression nicht prozyklisch gesenkt werden</a:t>
            </a:r>
          </a:p>
          <a:p>
            <a:r>
              <a:rPr lang="de-AT" dirty="0"/>
              <a:t>3 Keynessche „Gebote“</a:t>
            </a:r>
          </a:p>
          <a:p>
            <a:pPr lvl="1">
              <a:buFont typeface="Courier New" panose="02070309020205020404" pitchFamily="49" charset="0"/>
              <a:buChar char="o"/>
            </a:pPr>
            <a:r>
              <a:rPr lang="de-AT" dirty="0"/>
              <a:t>Zinsen sollen niedrig gehalten werden</a:t>
            </a:r>
          </a:p>
          <a:p>
            <a:pPr lvl="1">
              <a:buFont typeface="Courier New" panose="02070309020205020404" pitchFamily="49" charset="0"/>
              <a:buChar char="o"/>
            </a:pPr>
            <a:r>
              <a:rPr lang="de-AT" dirty="0"/>
              <a:t>Staatliche Ausgaben sollen Gesamtnachfrage stützen</a:t>
            </a:r>
          </a:p>
          <a:p>
            <a:pPr lvl="1">
              <a:buFont typeface="Courier New" panose="02070309020205020404" pitchFamily="49" charset="0"/>
              <a:buChar char="o"/>
            </a:pPr>
            <a:r>
              <a:rPr lang="de-AT" dirty="0"/>
              <a:t>Konsumneigung soll durch Umverteilung erhöht werden</a:t>
            </a:r>
          </a:p>
        </p:txBody>
      </p:sp>
      <p:sp>
        <p:nvSpPr>
          <p:cNvPr id="4" name="Bildplatzhalter 3"/>
          <p:cNvSpPr>
            <a:spLocks noGrp="1"/>
          </p:cNvSpPr>
          <p:nvPr>
            <p:ph type="pic" sz="quarter" idx="13"/>
          </p:nvPr>
        </p:nvSpPr>
        <p:spPr/>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59</a:t>
            </a:fld>
            <a:endParaRPr lang="en-US" dirty="0"/>
          </a:p>
        </p:txBody>
      </p:sp>
    </p:spTree>
    <p:extLst>
      <p:ext uri="{BB962C8B-B14F-4D97-AF65-F5344CB8AC3E}">
        <p14:creationId xmlns:p14="http://schemas.microsoft.com/office/powerpoint/2010/main" val="22517697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4000" b="1" dirty="0"/>
              <a:t>Dogmengeschichtliche Einordnung</a:t>
            </a:r>
          </a:p>
        </p:txBody>
      </p:sp>
      <p:sp>
        <p:nvSpPr>
          <p:cNvPr id="3" name="Inhaltsplatzhalter 2"/>
          <p:cNvSpPr>
            <a:spLocks noGrp="1"/>
          </p:cNvSpPr>
          <p:nvPr>
            <p:ph idx="1"/>
          </p:nvPr>
        </p:nvSpPr>
        <p:spPr>
          <a:xfrm>
            <a:off x="838200" y="1558636"/>
            <a:ext cx="10515600" cy="4797714"/>
          </a:xfrm>
        </p:spPr>
        <p:txBody>
          <a:bodyPr/>
          <a:lstStyle/>
          <a:p>
            <a:r>
              <a:rPr lang="de-AT" dirty="0"/>
              <a:t>Domestizierung von Keynes </a:t>
            </a:r>
            <a:r>
              <a:rPr lang="de-AT" i="1" dirty="0"/>
              <a:t>„General Theory“ </a:t>
            </a:r>
            <a:r>
              <a:rPr lang="de-AT" dirty="0"/>
              <a:t>durch Hicks (1937)</a:t>
            </a:r>
          </a:p>
          <a:p>
            <a:pPr lvl="1">
              <a:buFont typeface="Courier New" panose="02070309020205020404" pitchFamily="49" charset="0"/>
              <a:buChar char="o"/>
            </a:pPr>
            <a:r>
              <a:rPr lang="de-AT" dirty="0"/>
              <a:t>Keynesianisch-Neoklassische Synthese </a:t>
            </a:r>
          </a:p>
          <a:p>
            <a:pPr lvl="1">
              <a:buFont typeface="Courier New" panose="02070309020205020404" pitchFamily="49" charset="0"/>
              <a:buChar char="o"/>
            </a:pPr>
            <a:r>
              <a:rPr lang="de-AT" dirty="0"/>
              <a:t>Zwiespältige Beurteilung (Siehe Punkt 7)</a:t>
            </a:r>
          </a:p>
          <a:p>
            <a:r>
              <a:rPr lang="de-AT" dirty="0"/>
              <a:t>Spaltung der Volkswirtschaftslehre in zwei Blöcke</a:t>
            </a:r>
          </a:p>
          <a:p>
            <a:pPr lvl="1">
              <a:buFont typeface="Courier New" panose="02070309020205020404" pitchFamily="49" charset="0"/>
              <a:buChar char="o"/>
            </a:pPr>
            <a:r>
              <a:rPr lang="de-AT" dirty="0"/>
              <a:t>Keynesianismus als eine Art zweite Orthodoxie</a:t>
            </a:r>
          </a:p>
          <a:p>
            <a:r>
              <a:rPr lang="de-AT" dirty="0"/>
              <a:t>Neoklassische Renaissance ab den 1950ern durch Arrow und Debreus </a:t>
            </a:r>
            <a:r>
              <a:rPr lang="de-AT" i="1" dirty="0"/>
              <a:t>„Existence of an Equilibrium for a Competitive Economy“</a:t>
            </a:r>
            <a:r>
              <a:rPr lang="de-AT" dirty="0"/>
              <a:t> (1954)</a:t>
            </a:r>
          </a:p>
          <a:p>
            <a:pPr lvl="1">
              <a:buFont typeface="Courier New" panose="02070309020205020404" pitchFamily="49" charset="0"/>
              <a:buChar char="o"/>
            </a:pPr>
            <a:r>
              <a:rPr lang="de-AT" dirty="0"/>
              <a:t>Mathematischer Beweis der Existenz und Stabilität eines allgemeinen Gleichgewichts für eine Marktwirtschaft</a:t>
            </a:r>
          </a:p>
          <a:p>
            <a:pPr lvl="1">
              <a:buFont typeface="Courier New" panose="02070309020205020404" pitchFamily="49" charset="0"/>
              <a:buChar char="o"/>
            </a:pPr>
            <a:r>
              <a:rPr lang="de-AT" dirty="0"/>
              <a:t>Grundlage für heutige Standardmikroökonomie</a:t>
            </a:r>
          </a:p>
          <a:p>
            <a:pPr lvl="1">
              <a:buFont typeface="Courier New" panose="02070309020205020404" pitchFamily="49" charset="0"/>
              <a:buChar char="o"/>
            </a:pPr>
            <a:r>
              <a:rPr lang="de-AT" dirty="0"/>
              <a:t>Zunehmende Formalisierung der VWL</a:t>
            </a:r>
          </a:p>
        </p:txBody>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6</a:t>
            </a:fld>
            <a:endParaRPr lang="en-US" dirty="0"/>
          </a:p>
        </p:txBody>
      </p:sp>
    </p:spTree>
    <p:extLst>
      <p:ext uri="{BB962C8B-B14F-4D97-AF65-F5344CB8AC3E}">
        <p14:creationId xmlns:p14="http://schemas.microsoft.com/office/powerpoint/2010/main" val="36876858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4000" b="1" dirty="0"/>
              <a:t>Wirtschaftspolitische Implikationen</a:t>
            </a:r>
          </a:p>
        </p:txBody>
      </p:sp>
      <p:sp>
        <p:nvSpPr>
          <p:cNvPr id="3" name="Inhaltsplatzhalter 2"/>
          <p:cNvSpPr>
            <a:spLocks noGrp="1"/>
          </p:cNvSpPr>
          <p:nvPr>
            <p:ph idx="1"/>
          </p:nvPr>
        </p:nvSpPr>
        <p:spPr>
          <a:xfrm>
            <a:off x="838200" y="1753985"/>
            <a:ext cx="10515600" cy="4422978"/>
          </a:xfrm>
        </p:spPr>
        <p:txBody>
          <a:bodyPr/>
          <a:lstStyle/>
          <a:p>
            <a:r>
              <a:rPr lang="de-AT" dirty="0"/>
              <a:t>Umfang der staatlichen Nachfragestützung?</a:t>
            </a:r>
          </a:p>
          <a:p>
            <a:pPr lvl="1">
              <a:buFont typeface="Courier New" panose="02070309020205020404" pitchFamily="49" charset="0"/>
              <a:buChar char="o"/>
            </a:pPr>
            <a:r>
              <a:rPr lang="de-AT" dirty="0"/>
              <a:t>Wirkungsprozess durch Multiplikatorkonzept dargestellt</a:t>
            </a:r>
          </a:p>
          <a:p>
            <a:pPr lvl="1">
              <a:buFont typeface="Courier New" panose="02070309020205020404" pitchFamily="49" charset="0"/>
              <a:buChar char="o"/>
            </a:pPr>
            <a:r>
              <a:rPr lang="de-AT" dirty="0"/>
              <a:t>Keynes befürwortet keine permanente staatliche Nachfragestützung (</a:t>
            </a:r>
            <a:r>
              <a:rPr lang="de-AT" i="1" dirty="0"/>
              <a:t>permanent deficit spending</a:t>
            </a:r>
            <a:r>
              <a:rPr lang="de-AT" dirty="0"/>
              <a:t>) –&gt; Problem der Haushaltsverschuldung</a:t>
            </a:r>
          </a:p>
          <a:p>
            <a:pPr lvl="1">
              <a:buFont typeface="Courier New" panose="02070309020205020404" pitchFamily="49" charset="0"/>
              <a:buChar char="o"/>
            </a:pPr>
            <a:r>
              <a:rPr lang="de-AT" dirty="0"/>
              <a:t>Staatsausgaben grundsätzlich als antizyklisches Konzept anzulegen: In Rezession Erhöhung, in Boomphasen Rücknahme der Staatsausgaben</a:t>
            </a:r>
          </a:p>
        </p:txBody>
      </p:sp>
      <p:sp>
        <p:nvSpPr>
          <p:cNvPr id="4" name="Bildplatzhalter 3"/>
          <p:cNvSpPr>
            <a:spLocks noGrp="1"/>
          </p:cNvSpPr>
          <p:nvPr>
            <p:ph type="pic" sz="quarter" idx="13"/>
          </p:nvPr>
        </p:nvSpPr>
        <p:spPr/>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60</a:t>
            </a:fld>
            <a:endParaRPr lang="en-US" dirty="0"/>
          </a:p>
        </p:txBody>
      </p:sp>
    </p:spTree>
    <p:extLst>
      <p:ext uri="{BB962C8B-B14F-4D97-AF65-F5344CB8AC3E}">
        <p14:creationId xmlns:p14="http://schemas.microsoft.com/office/powerpoint/2010/main" val="169840488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292388"/>
            <a:ext cx="10515600" cy="1325563"/>
          </a:xfrm>
        </p:spPr>
        <p:txBody>
          <a:bodyPr/>
          <a:lstStyle/>
          <a:p>
            <a:r>
              <a:rPr lang="de-AT" altLang="de-DE" b="1" dirty="0"/>
              <a:t>7.Metamorphosen des Keynesianismus</a:t>
            </a:r>
            <a:endParaRPr lang="de-AT" dirty="0"/>
          </a:p>
        </p:txBody>
      </p:sp>
      <p:sp>
        <p:nvSpPr>
          <p:cNvPr id="3" name="Inhaltsplatzhalter 2"/>
          <p:cNvSpPr>
            <a:spLocks noGrp="1"/>
          </p:cNvSpPr>
          <p:nvPr>
            <p:ph idx="1"/>
          </p:nvPr>
        </p:nvSpPr>
        <p:spPr>
          <a:xfrm>
            <a:off x="838200" y="1423554"/>
            <a:ext cx="10515600" cy="4870450"/>
          </a:xfrm>
        </p:spPr>
        <p:txBody>
          <a:bodyPr>
            <a:normAutofit/>
          </a:bodyPr>
          <a:lstStyle/>
          <a:p>
            <a:r>
              <a:rPr lang="de-AT" dirty="0"/>
              <a:t>Originärer Keynesianismus gemäß Keynes </a:t>
            </a:r>
            <a:r>
              <a:rPr lang="de-AT" i="1" dirty="0"/>
              <a:t>„General Theory“ </a:t>
            </a:r>
            <a:endParaRPr lang="de-AT" dirty="0"/>
          </a:p>
          <a:p>
            <a:r>
              <a:rPr lang="de-AT" dirty="0"/>
              <a:t>Versuch einer mathematisch-formalen Darstellung in Form des IS-LM Schemas von Hicks (1937)</a:t>
            </a:r>
          </a:p>
          <a:p>
            <a:pPr lvl="1">
              <a:buFont typeface="Courier New" panose="02070309020205020404" pitchFamily="49" charset="0"/>
              <a:buChar char="o"/>
            </a:pPr>
            <a:r>
              <a:rPr lang="de-AT" dirty="0"/>
              <a:t>Entstehung der Neoklassischen Synthese als Verbindung von originärem Keynesianismus und Neoklassik</a:t>
            </a:r>
          </a:p>
          <a:p>
            <a:pPr lvl="1">
              <a:buFont typeface="Courier New" panose="02070309020205020404" pitchFamily="49" charset="0"/>
              <a:buChar char="o"/>
            </a:pPr>
            <a:r>
              <a:rPr lang="de-AT" dirty="0"/>
              <a:t>Modell degradiert Keynes zum Spezialfall der neoklassischen Theorie</a:t>
            </a:r>
          </a:p>
          <a:p>
            <a:pPr lvl="1">
              <a:buFont typeface="Courier New" panose="02070309020205020404" pitchFamily="49" charset="0"/>
              <a:buChar char="o"/>
            </a:pPr>
            <a:r>
              <a:rPr lang="de-AT" dirty="0"/>
              <a:t>Ambivalente Beurteilung der Hickschen Interpretation (rasche internationale Verbreitung von Keynes vs. Ausblendung wichtiger Elemente seiner Theorie)</a:t>
            </a:r>
          </a:p>
          <a:p>
            <a:pPr lvl="1">
              <a:buFont typeface="Courier New" panose="02070309020205020404" pitchFamily="49" charset="0"/>
              <a:buChar char="o"/>
            </a:pPr>
            <a:r>
              <a:rPr lang="de-AT" dirty="0"/>
              <a:t>Hauptvertreter: John Hicks, Franco Modigliani, Paul Samuelson</a:t>
            </a:r>
          </a:p>
        </p:txBody>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61</a:t>
            </a:fld>
            <a:endParaRPr lang="en-US" dirty="0"/>
          </a:p>
        </p:txBody>
      </p:sp>
    </p:spTree>
    <p:extLst>
      <p:ext uri="{BB962C8B-B14F-4D97-AF65-F5344CB8AC3E}">
        <p14:creationId xmlns:p14="http://schemas.microsoft.com/office/powerpoint/2010/main" val="242113669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20675"/>
            <a:ext cx="10515600" cy="1325563"/>
          </a:xfrm>
        </p:spPr>
        <p:txBody>
          <a:bodyPr>
            <a:normAutofit/>
          </a:bodyPr>
          <a:lstStyle/>
          <a:p>
            <a:r>
              <a:rPr lang="de-AT" sz="4000" b="1" dirty="0"/>
              <a:t>Metamorphosen des Keynesianismus</a:t>
            </a:r>
          </a:p>
        </p:txBody>
      </p:sp>
      <p:sp>
        <p:nvSpPr>
          <p:cNvPr id="3" name="Inhaltsplatzhalter 2"/>
          <p:cNvSpPr>
            <a:spLocks noGrp="1"/>
          </p:cNvSpPr>
          <p:nvPr>
            <p:ph idx="1"/>
          </p:nvPr>
        </p:nvSpPr>
        <p:spPr>
          <a:xfrm>
            <a:off x="838200" y="1444337"/>
            <a:ext cx="10515600" cy="4870450"/>
          </a:xfrm>
        </p:spPr>
        <p:txBody>
          <a:bodyPr>
            <a:normAutofit/>
          </a:bodyPr>
          <a:lstStyle/>
          <a:p>
            <a:r>
              <a:rPr lang="de-AT" dirty="0"/>
              <a:t>Postkeynesianismus als Strömung, die sich in der Tradition von Keynes sieht</a:t>
            </a:r>
          </a:p>
          <a:p>
            <a:pPr lvl="1">
              <a:buFont typeface="Courier New" panose="02070309020205020404" pitchFamily="49" charset="0"/>
              <a:buChar char="o"/>
            </a:pPr>
            <a:r>
              <a:rPr lang="de-AT" dirty="0"/>
              <a:t>Strikte Ablehnung der neoklassischen Synthese (</a:t>
            </a:r>
            <a:r>
              <a:rPr lang="de-AT" i="1" dirty="0"/>
              <a:t>Bastard Keynesianismus</a:t>
            </a:r>
            <a:r>
              <a:rPr lang="de-AT" dirty="0"/>
              <a:t>)</a:t>
            </a:r>
          </a:p>
          <a:p>
            <a:pPr lvl="1">
              <a:buFont typeface="Courier New" panose="02070309020205020404" pitchFamily="49" charset="0"/>
              <a:buChar char="o"/>
            </a:pPr>
            <a:r>
              <a:rPr lang="de-AT" dirty="0"/>
              <a:t>Elemente: fundamentale Unsicherheit bei wirtschaftlichen Entscheidungen; Ablehnung der Tendenz zum Gleichgewicht bei Vollbeschäftigung; Alternative Preisbildungstheorie (Gesamte Stückkosten + </a:t>
            </a:r>
            <a:r>
              <a:rPr lang="de-AT" i="1" dirty="0"/>
              <a:t>mark up</a:t>
            </a:r>
            <a:r>
              <a:rPr lang="de-AT" dirty="0"/>
              <a:t>)</a:t>
            </a:r>
          </a:p>
          <a:p>
            <a:pPr lvl="1">
              <a:buFont typeface="Courier New" panose="02070309020205020404" pitchFamily="49" charset="0"/>
              <a:buChar char="o"/>
            </a:pPr>
            <a:r>
              <a:rPr lang="de-AT" dirty="0"/>
              <a:t>Hauptvertreter: Joan Robinson, Nicholas Kaldor, Richard Kahn, Paul Davidson, Hyman Minsky</a:t>
            </a:r>
          </a:p>
          <a:p>
            <a:r>
              <a:rPr lang="de-AT" dirty="0"/>
              <a:t>Neukeynesianismus in den 1980ern entstandene Strömung</a:t>
            </a:r>
          </a:p>
          <a:p>
            <a:pPr lvl="1">
              <a:buFont typeface="Courier New" panose="02070309020205020404" pitchFamily="49" charset="0"/>
              <a:buChar char="o"/>
            </a:pPr>
            <a:r>
              <a:rPr lang="de-AT" dirty="0"/>
              <a:t>Mikrofundierung makroökonomischer Totalmodelle</a:t>
            </a:r>
          </a:p>
          <a:p>
            <a:pPr lvl="1">
              <a:buFont typeface="Courier New" panose="02070309020205020404" pitchFamily="49" charset="0"/>
              <a:buChar char="o"/>
            </a:pPr>
            <a:r>
              <a:rPr lang="de-AT" dirty="0"/>
              <a:t>Verbindung neoklassischer Gleichgewichtsmodelle mit Preisrigiditäten</a:t>
            </a:r>
          </a:p>
          <a:p>
            <a:pPr lvl="1">
              <a:buFont typeface="Courier New" panose="02070309020205020404" pitchFamily="49" charset="0"/>
              <a:buChar char="o"/>
            </a:pPr>
            <a:r>
              <a:rPr lang="de-AT" dirty="0"/>
              <a:t>Hauptvertreter: Gregory Mankiw, Larry Summers</a:t>
            </a:r>
          </a:p>
        </p:txBody>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62</a:t>
            </a:fld>
            <a:endParaRPr lang="en-US" dirty="0"/>
          </a:p>
        </p:txBody>
      </p:sp>
    </p:spTree>
    <p:extLst>
      <p:ext uri="{BB962C8B-B14F-4D97-AF65-F5344CB8AC3E}">
        <p14:creationId xmlns:p14="http://schemas.microsoft.com/office/powerpoint/2010/main" val="74581959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b="1" dirty="0"/>
              <a:t>8.Keynesianismus als Wirtschaftspolitik</a:t>
            </a:r>
          </a:p>
        </p:txBody>
      </p:sp>
      <p:sp>
        <p:nvSpPr>
          <p:cNvPr id="3" name="Inhaltsplatzhalter 2"/>
          <p:cNvSpPr>
            <a:spLocks noGrp="1"/>
          </p:cNvSpPr>
          <p:nvPr>
            <p:ph idx="1"/>
          </p:nvPr>
        </p:nvSpPr>
        <p:spPr>
          <a:xfrm>
            <a:off x="838200" y="1662547"/>
            <a:ext cx="10515600" cy="4566372"/>
          </a:xfrm>
        </p:spPr>
        <p:txBody>
          <a:bodyPr>
            <a:normAutofit/>
          </a:bodyPr>
          <a:lstStyle/>
          <a:p>
            <a:r>
              <a:rPr lang="de-AT" dirty="0"/>
              <a:t>Bezeichnung für wirtschaftspolitisches Konzept, welches in den westlichen Industrienationen vom Ende des 2. Weltkriegs bis in die 1970er Jahre eine Epoche geprägt hat (</a:t>
            </a:r>
            <a:r>
              <a:rPr lang="de-AT" i="1" dirty="0"/>
              <a:t>Golden Age of Capitalism</a:t>
            </a:r>
            <a:r>
              <a:rPr lang="de-AT" dirty="0"/>
              <a:t>)</a:t>
            </a:r>
          </a:p>
          <a:p>
            <a:r>
              <a:rPr lang="de-AT" dirty="0"/>
              <a:t>Wesentliche Kennzeichen dieser Epoche waren</a:t>
            </a:r>
          </a:p>
          <a:p>
            <a:pPr marL="0" indent="0">
              <a:buNone/>
            </a:pPr>
            <a:r>
              <a:rPr lang="de-AT" dirty="0"/>
              <a:t>1. Interventionistische Wirtschaftspolitik des Staates</a:t>
            </a:r>
          </a:p>
          <a:p>
            <a:pPr lvl="1">
              <a:buFont typeface="Courier New" panose="02070309020205020404" pitchFamily="49" charset="0"/>
              <a:buChar char="o"/>
            </a:pPr>
            <a:r>
              <a:rPr lang="de-AT" dirty="0"/>
              <a:t>Staatliche Nachfragesteuerung zur Stabilisierung der Marktwirtschaft in Form einer fiskalpolitischer Maßnahmen</a:t>
            </a:r>
          </a:p>
          <a:p>
            <a:pPr lvl="1">
              <a:buFont typeface="Courier New" panose="02070309020205020404" pitchFamily="49" charset="0"/>
              <a:buChar char="o"/>
            </a:pPr>
            <a:r>
              <a:rPr lang="de-AT" dirty="0"/>
              <a:t>Fiskalpolitik wurde in vielen Ländern als permanente expansive Fiskalpolitik betrieben, wodurch Staatsverschuldung anstieg</a:t>
            </a:r>
            <a:endParaRPr lang="de-AT" sz="2800" dirty="0"/>
          </a:p>
          <a:p>
            <a:pPr marL="0" indent="0">
              <a:buNone/>
            </a:pPr>
            <a:endParaRPr lang="de-AT" dirty="0"/>
          </a:p>
        </p:txBody>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63</a:t>
            </a:fld>
            <a:endParaRPr lang="en-US" dirty="0"/>
          </a:p>
        </p:txBody>
      </p:sp>
    </p:spTree>
    <p:extLst>
      <p:ext uri="{BB962C8B-B14F-4D97-AF65-F5344CB8AC3E}">
        <p14:creationId xmlns:p14="http://schemas.microsoft.com/office/powerpoint/2010/main" val="184180595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4000" b="1" dirty="0"/>
              <a:t>Keynesianismus als Wirtschaftspolitik</a:t>
            </a:r>
          </a:p>
        </p:txBody>
      </p:sp>
      <p:sp>
        <p:nvSpPr>
          <p:cNvPr id="3" name="Inhaltsplatzhalter 2"/>
          <p:cNvSpPr>
            <a:spLocks noGrp="1"/>
          </p:cNvSpPr>
          <p:nvPr>
            <p:ph idx="1"/>
          </p:nvPr>
        </p:nvSpPr>
        <p:spPr/>
        <p:txBody>
          <a:bodyPr>
            <a:normAutofit lnSpcReduction="10000"/>
          </a:bodyPr>
          <a:lstStyle/>
          <a:p>
            <a:pPr marL="0" indent="0">
              <a:buNone/>
            </a:pPr>
            <a:r>
              <a:rPr lang="de-AT" dirty="0"/>
              <a:t>2. Umverteilungspolitik und leistungsfähiger Wohlfahrtsstaat</a:t>
            </a:r>
          </a:p>
          <a:p>
            <a:pPr lvl="1">
              <a:buFont typeface="Courier New" panose="02070309020205020404" pitchFamily="49" charset="0"/>
              <a:buChar char="o"/>
            </a:pPr>
            <a:r>
              <a:rPr lang="de-AT" dirty="0"/>
              <a:t>Hohe Ungleichheit in Einkommen und Vermögen als wesentliche Ursache für zu geringe gesamtwirtschaftliche Konsumnachfrage</a:t>
            </a:r>
          </a:p>
          <a:p>
            <a:pPr lvl="1">
              <a:buFont typeface="Courier New" panose="02070309020205020404" pitchFamily="49" charset="0"/>
              <a:buChar char="o"/>
            </a:pPr>
            <a:r>
              <a:rPr lang="de-AT" dirty="0"/>
              <a:t>Reduzierung Ungleichheit durch progressive Einkommensbesteuerung und wohlfahrtsstaatliche Umverteilungspolitik</a:t>
            </a:r>
          </a:p>
          <a:p>
            <a:pPr marL="0" indent="0">
              <a:buNone/>
            </a:pPr>
            <a:r>
              <a:rPr lang="de-AT" dirty="0"/>
              <a:t>3. Fokus auf realkapitalistische Rahmenbedingungen</a:t>
            </a:r>
          </a:p>
          <a:p>
            <a:pPr lvl="1">
              <a:buFont typeface="Courier New" panose="02070309020205020404" pitchFamily="49" charset="0"/>
              <a:buChar char="o"/>
            </a:pPr>
            <a:r>
              <a:rPr lang="de-AT" dirty="0"/>
              <a:t>Bündnis zwischen Gewerkschaften und Kapitalisten im Realsektor</a:t>
            </a:r>
          </a:p>
          <a:p>
            <a:pPr lvl="1">
              <a:buFont typeface="Courier New" panose="02070309020205020404" pitchFamily="49" charset="0"/>
              <a:buChar char="o"/>
            </a:pPr>
            <a:r>
              <a:rPr lang="de-AT" dirty="0"/>
              <a:t>Starke Regulierung des Finanzbereichs</a:t>
            </a:r>
          </a:p>
          <a:p>
            <a:pPr marL="0" indent="0">
              <a:buNone/>
            </a:pPr>
            <a:r>
              <a:rPr lang="de-AT" dirty="0"/>
              <a:t>4. Produktivitätsorientierte Lohnpolitik</a:t>
            </a:r>
          </a:p>
          <a:p>
            <a:pPr lvl="1">
              <a:buFont typeface="Courier New" panose="02070309020205020404" pitchFamily="49" charset="0"/>
              <a:buChar char="o"/>
            </a:pPr>
            <a:r>
              <a:rPr lang="de-AT" dirty="0"/>
              <a:t>Ausdruck der Allianz zwischen Gewerkschaften und Realkapitalisten</a:t>
            </a:r>
          </a:p>
          <a:p>
            <a:pPr lvl="1">
              <a:buFont typeface="Courier New" panose="02070309020205020404" pitchFamily="49" charset="0"/>
              <a:buChar char="o"/>
            </a:pPr>
            <a:r>
              <a:rPr lang="de-AT" dirty="0"/>
              <a:t>Reallohnsteigerung äquivalent zur Entwicklung der Arbeitsproduktivität</a:t>
            </a:r>
          </a:p>
          <a:p>
            <a:pPr lvl="1">
              <a:buFont typeface="Courier New" panose="02070309020205020404" pitchFamily="49" charset="0"/>
              <a:buChar char="o"/>
            </a:pPr>
            <a:endParaRPr lang="de-AT" dirty="0"/>
          </a:p>
        </p:txBody>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64</a:t>
            </a:fld>
            <a:endParaRPr lang="en-US" dirty="0"/>
          </a:p>
        </p:txBody>
      </p:sp>
    </p:spTree>
    <p:extLst>
      <p:ext uri="{BB962C8B-B14F-4D97-AF65-F5344CB8AC3E}">
        <p14:creationId xmlns:p14="http://schemas.microsoft.com/office/powerpoint/2010/main" val="110183111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4000" b="1" dirty="0"/>
              <a:t>Keynesianismus als Wirtschaftspolitik</a:t>
            </a:r>
          </a:p>
        </p:txBody>
      </p:sp>
      <p:sp>
        <p:nvSpPr>
          <p:cNvPr id="3" name="Inhaltsplatzhalter 2"/>
          <p:cNvSpPr>
            <a:spLocks noGrp="1"/>
          </p:cNvSpPr>
          <p:nvPr>
            <p:ph idx="1"/>
          </p:nvPr>
        </p:nvSpPr>
        <p:spPr/>
        <p:txBody>
          <a:bodyPr/>
          <a:lstStyle/>
          <a:p>
            <a:pPr marL="0" indent="0">
              <a:buNone/>
            </a:pPr>
            <a:r>
              <a:rPr lang="de-AT" dirty="0"/>
              <a:t>5. Bretton Woods System als institutioneller Rahmen</a:t>
            </a:r>
          </a:p>
          <a:p>
            <a:pPr lvl="1">
              <a:buFont typeface="Courier New" panose="02070309020205020404" pitchFamily="49" charset="0"/>
              <a:buChar char="o"/>
            </a:pPr>
            <a:r>
              <a:rPr lang="de-AT" dirty="0"/>
              <a:t>Regelung der Weltwirtschaftsordnung nach dem 2. Weltkrieg</a:t>
            </a:r>
          </a:p>
          <a:p>
            <a:pPr lvl="1">
              <a:buFont typeface="Courier New" panose="02070309020205020404" pitchFamily="49" charset="0"/>
              <a:buChar char="o"/>
            </a:pPr>
            <a:r>
              <a:rPr lang="de-AT" dirty="0"/>
              <a:t>Auseinandersetzung zwischen Keynes (Internationale Clearing Bank und Bancor als fiktive Währung) und White (Dollar als Leitwährung)</a:t>
            </a:r>
          </a:p>
          <a:p>
            <a:pPr lvl="1">
              <a:buFont typeface="Courier New" panose="02070309020205020404" pitchFamily="49" charset="0"/>
              <a:buChar char="o"/>
            </a:pPr>
            <a:r>
              <a:rPr lang="de-AT" dirty="0"/>
              <a:t>Ergebnisse: (i) Bindung des Dollars an Gold (35$ pro Feinunze); (ii) fixer Wechselkurs des Dollars zu allen anderen Währungen - Dollar wurde zur neuen globalen Leitwährung; (iii) Schaffung Bretton Woods Institutionen (Weltbank, Bank für Wiederaufbau und Entwicklung, Internationaler Währungsfonds)</a:t>
            </a:r>
          </a:p>
        </p:txBody>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65</a:t>
            </a:fld>
            <a:endParaRPr lang="en-US" dirty="0"/>
          </a:p>
        </p:txBody>
      </p:sp>
    </p:spTree>
    <p:extLst>
      <p:ext uri="{BB962C8B-B14F-4D97-AF65-F5344CB8AC3E}">
        <p14:creationId xmlns:p14="http://schemas.microsoft.com/office/powerpoint/2010/main" val="276425598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4000" b="1" i="1" dirty="0"/>
              <a:t>Ausblick</a:t>
            </a:r>
          </a:p>
        </p:txBody>
      </p:sp>
      <p:sp>
        <p:nvSpPr>
          <p:cNvPr id="3" name="Inhaltsplatzhalter 2"/>
          <p:cNvSpPr>
            <a:spLocks noGrp="1"/>
          </p:cNvSpPr>
          <p:nvPr>
            <p:ph idx="1"/>
          </p:nvPr>
        </p:nvSpPr>
        <p:spPr/>
        <p:txBody>
          <a:bodyPr/>
          <a:lstStyle/>
          <a:p>
            <a:r>
              <a:rPr lang="de-AT" dirty="0"/>
              <a:t>Kritik an der </a:t>
            </a:r>
            <a:r>
              <a:rPr lang="de-AT" dirty="0" err="1"/>
              <a:t>keynesschen</a:t>
            </a:r>
            <a:r>
              <a:rPr lang="de-AT" dirty="0"/>
              <a:t> Theorie und deren wirtschaftspolitischen Implikationen (z.B. von Friedman)</a:t>
            </a:r>
          </a:p>
          <a:p>
            <a:pPr marL="0" indent="0">
              <a:buNone/>
            </a:pPr>
            <a:endParaRPr lang="de-AT" dirty="0"/>
          </a:p>
          <a:p>
            <a:r>
              <a:rPr lang="de-AT" dirty="0"/>
              <a:t>Scheitern des wirtschaftspolitischen Konzeptes in den 1970er Jahren (</a:t>
            </a:r>
            <a:r>
              <a:rPr lang="de-AT" i="1" dirty="0"/>
              <a:t>neoliberale Wende</a:t>
            </a:r>
            <a:r>
              <a:rPr lang="de-AT" dirty="0"/>
              <a:t>)</a:t>
            </a:r>
          </a:p>
          <a:p>
            <a:pPr marL="0" indent="0">
              <a:buNone/>
            </a:pPr>
            <a:endParaRPr lang="de-AT" dirty="0"/>
          </a:p>
          <a:p>
            <a:r>
              <a:rPr lang="de-AT" dirty="0"/>
              <a:t>Keynes-Renaissance in der Finanz- und Wirtschaftskrise bzw. heutige Keynes-Rezeption</a:t>
            </a:r>
          </a:p>
        </p:txBody>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66</a:t>
            </a:fld>
            <a:endParaRPr lang="en-US"/>
          </a:p>
        </p:txBody>
      </p:sp>
    </p:spTree>
    <p:extLst>
      <p:ext uri="{BB962C8B-B14F-4D97-AF65-F5344CB8AC3E}">
        <p14:creationId xmlns:p14="http://schemas.microsoft.com/office/powerpoint/2010/main" val="324854907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AT" sz="3600" b="1" dirty="0">
                <a:solidFill>
                  <a:srgbClr val="7030A0"/>
                </a:solidFill>
                <a:latin typeface="Calibri" panose="020F0502020204030204"/>
              </a:rPr>
              <a:t>Danke für die Aufmerksamkeit</a:t>
            </a:r>
            <a:endParaRPr lang="de-AT" dirty="0"/>
          </a:p>
        </p:txBody>
      </p:sp>
      <p:pic>
        <p:nvPicPr>
          <p:cNvPr id="7" name="Inhaltsplatzhalt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2102" y="1396538"/>
            <a:ext cx="8735627" cy="4680275"/>
          </a:xfrm>
        </p:spPr>
      </p:pic>
      <p:sp>
        <p:nvSpPr>
          <p:cNvPr id="4" name="Bildplatzhalter 3"/>
          <p:cNvSpPr>
            <a:spLocks noGrp="1"/>
          </p:cNvSpPr>
          <p:nvPr>
            <p:ph type="pic" sz="quarter" idx="13"/>
          </p:nvPr>
        </p:nvSpPr>
        <p:spPr/>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67</a:t>
            </a:fld>
            <a:endParaRPr lang="en-US"/>
          </a:p>
        </p:txBody>
      </p:sp>
    </p:spTree>
    <p:extLst>
      <p:ext uri="{BB962C8B-B14F-4D97-AF65-F5344CB8AC3E}">
        <p14:creationId xmlns:p14="http://schemas.microsoft.com/office/powerpoint/2010/main" val="475896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81077" y="592936"/>
            <a:ext cx="10515600" cy="1238127"/>
          </a:xfrm>
        </p:spPr>
        <p:txBody>
          <a:bodyPr>
            <a:normAutofit/>
          </a:bodyPr>
          <a:lstStyle/>
          <a:p>
            <a:r>
              <a:rPr lang="de-AT" sz="4000" b="1" dirty="0"/>
              <a:t>Zeitstrahl Wirtschaftspolitik und Ökonomik </a:t>
            </a:r>
            <a:br>
              <a:rPr lang="de-AT" sz="4000" b="1" dirty="0"/>
            </a:br>
            <a:r>
              <a:rPr lang="de-AT" sz="3200" dirty="0"/>
              <a:t>(Gültigkeit Ebene WiPo: v.a. USA und Westeuropa)</a:t>
            </a:r>
          </a:p>
        </p:txBody>
      </p:sp>
      <p:sp>
        <p:nvSpPr>
          <p:cNvPr id="3" name="Inhaltsplatzhalter 2"/>
          <p:cNvSpPr>
            <a:spLocks noGrp="1"/>
          </p:cNvSpPr>
          <p:nvPr>
            <p:ph idx="1"/>
          </p:nvPr>
        </p:nvSpPr>
        <p:spPr>
          <a:xfrm>
            <a:off x="651850" y="1767543"/>
            <a:ext cx="10701950" cy="4702963"/>
          </a:xfrm>
        </p:spPr>
        <p:txBody>
          <a:bodyPr/>
          <a:lstStyle/>
          <a:p>
            <a:pPr marL="0" indent="0">
              <a:buNone/>
            </a:pPr>
            <a:endParaRPr lang="de-AT" dirty="0"/>
          </a:p>
          <a:p>
            <a:pPr marL="0" indent="0">
              <a:buNone/>
            </a:pPr>
            <a:endParaRPr lang="de-AT" dirty="0"/>
          </a:p>
          <a:p>
            <a:pPr marL="0" indent="0">
              <a:buNone/>
            </a:pPr>
            <a:r>
              <a:rPr lang="de-AT" sz="2000" dirty="0"/>
              <a:t>        WiPo</a:t>
            </a:r>
          </a:p>
          <a:p>
            <a:pPr marL="0" indent="0">
              <a:buNone/>
            </a:pPr>
            <a:endParaRPr lang="de-AT" sz="2000" dirty="0"/>
          </a:p>
          <a:p>
            <a:pPr marL="0" indent="0">
              <a:buNone/>
            </a:pPr>
            <a:endParaRPr lang="de-AT" sz="2000" dirty="0"/>
          </a:p>
          <a:p>
            <a:pPr marL="0" indent="0">
              <a:buNone/>
            </a:pPr>
            <a:endParaRPr lang="de-AT" sz="2000" dirty="0"/>
          </a:p>
          <a:p>
            <a:pPr marL="0" indent="0">
              <a:buNone/>
            </a:pPr>
            <a:endParaRPr lang="de-AT" sz="2000" dirty="0"/>
          </a:p>
          <a:p>
            <a:pPr marL="0" indent="0">
              <a:buNone/>
            </a:pPr>
            <a:r>
              <a:rPr lang="de-AT" sz="2000" dirty="0"/>
              <a:t>Ökonomik</a:t>
            </a:r>
          </a:p>
        </p:txBody>
      </p:sp>
      <p:sp>
        <p:nvSpPr>
          <p:cNvPr id="7" name="Textfeld 6"/>
          <p:cNvSpPr txBox="1"/>
          <p:nvPr/>
        </p:nvSpPr>
        <p:spPr>
          <a:xfrm>
            <a:off x="1809940" y="2568452"/>
            <a:ext cx="2562884" cy="369332"/>
          </a:xfrm>
          <a:prstGeom prst="rect">
            <a:avLst/>
          </a:prstGeom>
          <a:noFill/>
        </p:spPr>
        <p:txBody>
          <a:bodyPr wrap="square" rtlCol="0">
            <a:spAutoFit/>
          </a:bodyPr>
          <a:lstStyle/>
          <a:p>
            <a:r>
              <a:rPr lang="de-AT" dirty="0">
                <a:solidFill>
                  <a:srgbClr val="0070C0"/>
                </a:solidFill>
              </a:rPr>
              <a:t>Klassischer Liberalismus</a:t>
            </a:r>
          </a:p>
        </p:txBody>
      </p:sp>
      <p:sp>
        <p:nvSpPr>
          <p:cNvPr id="8" name="Textfeld 7"/>
          <p:cNvSpPr txBox="1"/>
          <p:nvPr/>
        </p:nvSpPr>
        <p:spPr>
          <a:xfrm>
            <a:off x="1326221" y="3665210"/>
            <a:ext cx="697117" cy="369332"/>
          </a:xfrm>
          <a:prstGeom prst="rect">
            <a:avLst/>
          </a:prstGeom>
          <a:noFill/>
        </p:spPr>
        <p:txBody>
          <a:bodyPr wrap="square" rtlCol="0">
            <a:spAutoFit/>
          </a:bodyPr>
          <a:lstStyle/>
          <a:p>
            <a:r>
              <a:rPr lang="de-AT" dirty="0"/>
              <a:t>1900</a:t>
            </a:r>
          </a:p>
        </p:txBody>
      </p:sp>
      <p:sp>
        <p:nvSpPr>
          <p:cNvPr id="9" name="Textfeld 8"/>
          <p:cNvSpPr txBox="1"/>
          <p:nvPr/>
        </p:nvSpPr>
        <p:spPr>
          <a:xfrm>
            <a:off x="3396482" y="3151560"/>
            <a:ext cx="733331" cy="338554"/>
          </a:xfrm>
          <a:prstGeom prst="rect">
            <a:avLst/>
          </a:prstGeom>
          <a:noFill/>
        </p:spPr>
        <p:txBody>
          <a:bodyPr wrap="square" rtlCol="0">
            <a:spAutoFit/>
          </a:bodyPr>
          <a:lstStyle/>
          <a:p>
            <a:r>
              <a:rPr lang="de-AT" sz="1600" dirty="0"/>
              <a:t>WWK</a:t>
            </a:r>
          </a:p>
        </p:txBody>
      </p:sp>
      <p:sp>
        <p:nvSpPr>
          <p:cNvPr id="10" name="Textfeld 9"/>
          <p:cNvSpPr txBox="1"/>
          <p:nvPr/>
        </p:nvSpPr>
        <p:spPr>
          <a:xfrm>
            <a:off x="4821017" y="2574399"/>
            <a:ext cx="2729595" cy="369332"/>
          </a:xfrm>
          <a:prstGeom prst="rect">
            <a:avLst/>
          </a:prstGeom>
          <a:noFill/>
        </p:spPr>
        <p:txBody>
          <a:bodyPr wrap="square" rtlCol="0">
            <a:spAutoFit/>
          </a:bodyPr>
          <a:lstStyle/>
          <a:p>
            <a:r>
              <a:rPr lang="de-AT" dirty="0">
                <a:solidFill>
                  <a:schemeClr val="accent2"/>
                </a:solidFill>
              </a:rPr>
              <a:t>Keynesianismus/Fordismus</a:t>
            </a:r>
          </a:p>
        </p:txBody>
      </p:sp>
      <p:sp>
        <p:nvSpPr>
          <p:cNvPr id="11" name="Textfeld 10"/>
          <p:cNvSpPr txBox="1"/>
          <p:nvPr/>
        </p:nvSpPr>
        <p:spPr>
          <a:xfrm>
            <a:off x="3407827" y="3664303"/>
            <a:ext cx="697117" cy="369332"/>
          </a:xfrm>
          <a:prstGeom prst="rect">
            <a:avLst/>
          </a:prstGeom>
          <a:noFill/>
        </p:spPr>
        <p:txBody>
          <a:bodyPr wrap="square" rtlCol="0">
            <a:spAutoFit/>
          </a:bodyPr>
          <a:lstStyle/>
          <a:p>
            <a:r>
              <a:rPr lang="de-AT" dirty="0"/>
              <a:t>1929</a:t>
            </a:r>
          </a:p>
        </p:txBody>
      </p:sp>
      <p:sp>
        <p:nvSpPr>
          <p:cNvPr id="12" name="Textfeld 11"/>
          <p:cNvSpPr txBox="1"/>
          <p:nvPr/>
        </p:nvSpPr>
        <p:spPr>
          <a:xfrm>
            <a:off x="7269497" y="3672284"/>
            <a:ext cx="697117" cy="369332"/>
          </a:xfrm>
          <a:prstGeom prst="rect">
            <a:avLst/>
          </a:prstGeom>
          <a:noFill/>
        </p:spPr>
        <p:txBody>
          <a:bodyPr wrap="square" rtlCol="0">
            <a:spAutoFit/>
          </a:bodyPr>
          <a:lstStyle/>
          <a:p>
            <a:r>
              <a:rPr lang="de-AT" dirty="0"/>
              <a:t>1973</a:t>
            </a:r>
          </a:p>
        </p:txBody>
      </p:sp>
      <p:sp>
        <p:nvSpPr>
          <p:cNvPr id="13" name="Textfeld 12"/>
          <p:cNvSpPr txBox="1"/>
          <p:nvPr/>
        </p:nvSpPr>
        <p:spPr>
          <a:xfrm>
            <a:off x="6601477" y="3121102"/>
            <a:ext cx="2100554" cy="584775"/>
          </a:xfrm>
          <a:prstGeom prst="rect">
            <a:avLst/>
          </a:prstGeom>
          <a:noFill/>
        </p:spPr>
        <p:txBody>
          <a:bodyPr wrap="square" rtlCol="0">
            <a:spAutoFit/>
          </a:bodyPr>
          <a:lstStyle/>
          <a:p>
            <a:pPr algn="ctr"/>
            <a:r>
              <a:rPr lang="de-AT" sz="1600" dirty="0"/>
              <a:t>Ölkrise, </a:t>
            </a:r>
          </a:p>
          <a:p>
            <a:pPr algn="ctr"/>
            <a:r>
              <a:rPr lang="de-AT" sz="1600" dirty="0"/>
              <a:t>Zerfall Breton Woods</a:t>
            </a:r>
          </a:p>
        </p:txBody>
      </p:sp>
      <p:sp>
        <p:nvSpPr>
          <p:cNvPr id="14" name="Textfeld 13"/>
          <p:cNvSpPr txBox="1"/>
          <p:nvPr/>
        </p:nvSpPr>
        <p:spPr>
          <a:xfrm>
            <a:off x="8591965" y="2566067"/>
            <a:ext cx="2167741" cy="369332"/>
          </a:xfrm>
          <a:prstGeom prst="rect">
            <a:avLst/>
          </a:prstGeom>
          <a:noFill/>
        </p:spPr>
        <p:txBody>
          <a:bodyPr wrap="square" rtlCol="0">
            <a:spAutoFit/>
          </a:bodyPr>
          <a:lstStyle/>
          <a:p>
            <a:r>
              <a:rPr lang="de-AT" dirty="0">
                <a:solidFill>
                  <a:schemeClr val="accent5"/>
                </a:solidFill>
              </a:rPr>
              <a:t>Neoliberalismus</a:t>
            </a:r>
          </a:p>
        </p:txBody>
      </p:sp>
      <p:sp>
        <p:nvSpPr>
          <p:cNvPr id="15" name="Textfeld 14"/>
          <p:cNvSpPr txBox="1"/>
          <p:nvPr/>
        </p:nvSpPr>
        <p:spPr>
          <a:xfrm>
            <a:off x="9675835" y="3669554"/>
            <a:ext cx="976513" cy="369332"/>
          </a:xfrm>
          <a:prstGeom prst="rect">
            <a:avLst/>
          </a:prstGeom>
          <a:noFill/>
        </p:spPr>
        <p:txBody>
          <a:bodyPr wrap="square" rtlCol="0">
            <a:spAutoFit/>
          </a:bodyPr>
          <a:lstStyle/>
          <a:p>
            <a:r>
              <a:rPr lang="de-AT" dirty="0"/>
              <a:t>1989/90</a:t>
            </a:r>
          </a:p>
        </p:txBody>
      </p:sp>
      <p:sp>
        <p:nvSpPr>
          <p:cNvPr id="16" name="Textfeld 15"/>
          <p:cNvSpPr txBox="1"/>
          <p:nvPr/>
        </p:nvSpPr>
        <p:spPr>
          <a:xfrm>
            <a:off x="2018223" y="4637872"/>
            <a:ext cx="1731162" cy="369332"/>
          </a:xfrm>
          <a:prstGeom prst="rect">
            <a:avLst/>
          </a:prstGeom>
          <a:noFill/>
        </p:spPr>
        <p:txBody>
          <a:bodyPr wrap="square" rtlCol="0">
            <a:spAutoFit/>
          </a:bodyPr>
          <a:lstStyle/>
          <a:p>
            <a:r>
              <a:rPr lang="de-AT" dirty="0">
                <a:solidFill>
                  <a:srgbClr val="0070C0"/>
                </a:solidFill>
              </a:rPr>
              <a:t>alte Neoklassik</a:t>
            </a:r>
          </a:p>
        </p:txBody>
      </p:sp>
      <p:cxnSp>
        <p:nvCxnSpPr>
          <p:cNvPr id="17" name="Gerader Verbinder 16"/>
          <p:cNvCxnSpPr/>
          <p:nvPr/>
        </p:nvCxnSpPr>
        <p:spPr>
          <a:xfrm flipV="1">
            <a:off x="1858923" y="3039386"/>
            <a:ext cx="2269410" cy="0"/>
          </a:xfrm>
          <a:prstGeom prst="line">
            <a:avLst/>
          </a:prstGeom>
        </p:spPr>
        <p:style>
          <a:lnRef idx="2">
            <a:schemeClr val="accent1"/>
          </a:lnRef>
          <a:fillRef idx="0">
            <a:schemeClr val="accent1"/>
          </a:fillRef>
          <a:effectRef idx="1">
            <a:schemeClr val="accent1"/>
          </a:effectRef>
          <a:fontRef idx="minor">
            <a:schemeClr val="tx1"/>
          </a:fontRef>
        </p:style>
      </p:cxnSp>
      <p:sp>
        <p:nvSpPr>
          <p:cNvPr id="18" name="Textfeld 17"/>
          <p:cNvSpPr txBox="1"/>
          <p:nvPr/>
        </p:nvSpPr>
        <p:spPr>
          <a:xfrm>
            <a:off x="4651062" y="3655861"/>
            <a:ext cx="697117" cy="369332"/>
          </a:xfrm>
          <a:prstGeom prst="rect">
            <a:avLst/>
          </a:prstGeom>
          <a:noFill/>
        </p:spPr>
        <p:txBody>
          <a:bodyPr wrap="square" rtlCol="0">
            <a:spAutoFit/>
          </a:bodyPr>
          <a:lstStyle/>
          <a:p>
            <a:r>
              <a:rPr lang="de-AT" dirty="0"/>
              <a:t>1945</a:t>
            </a:r>
          </a:p>
        </p:txBody>
      </p:sp>
      <p:sp>
        <p:nvSpPr>
          <p:cNvPr id="19" name="Textfeld 18"/>
          <p:cNvSpPr txBox="1"/>
          <p:nvPr/>
        </p:nvSpPr>
        <p:spPr>
          <a:xfrm>
            <a:off x="4450621" y="3173160"/>
            <a:ext cx="1845696" cy="338554"/>
          </a:xfrm>
          <a:prstGeom prst="rect">
            <a:avLst/>
          </a:prstGeom>
          <a:noFill/>
        </p:spPr>
        <p:txBody>
          <a:bodyPr wrap="square" rtlCol="0">
            <a:spAutoFit/>
          </a:bodyPr>
          <a:lstStyle/>
          <a:p>
            <a:r>
              <a:rPr lang="de-AT" sz="1600" dirty="0"/>
              <a:t>Bretton Woods</a:t>
            </a:r>
          </a:p>
        </p:txBody>
      </p:sp>
      <p:cxnSp>
        <p:nvCxnSpPr>
          <p:cNvPr id="22" name="Gerader Verbinder 21"/>
          <p:cNvCxnSpPr/>
          <p:nvPr/>
        </p:nvCxnSpPr>
        <p:spPr>
          <a:xfrm>
            <a:off x="4146439" y="3039386"/>
            <a:ext cx="500229" cy="0"/>
          </a:xfrm>
          <a:prstGeom prst="line">
            <a:avLst/>
          </a:prstGeom>
          <a:ln>
            <a:prstDash val="dash"/>
          </a:ln>
        </p:spPr>
        <p:style>
          <a:lnRef idx="2">
            <a:schemeClr val="dk1"/>
          </a:lnRef>
          <a:fillRef idx="0">
            <a:schemeClr val="dk1"/>
          </a:fillRef>
          <a:effectRef idx="1">
            <a:schemeClr val="dk1"/>
          </a:effectRef>
          <a:fontRef idx="minor">
            <a:schemeClr val="tx1"/>
          </a:fontRef>
        </p:style>
      </p:cxnSp>
      <p:cxnSp>
        <p:nvCxnSpPr>
          <p:cNvPr id="24" name="Gerader Verbinder 23"/>
          <p:cNvCxnSpPr/>
          <p:nvPr/>
        </p:nvCxnSpPr>
        <p:spPr>
          <a:xfrm>
            <a:off x="4679920" y="3039087"/>
            <a:ext cx="2917914"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25" name="Gerader Verbinder 24"/>
          <p:cNvCxnSpPr/>
          <p:nvPr/>
        </p:nvCxnSpPr>
        <p:spPr>
          <a:xfrm>
            <a:off x="7638628" y="3039386"/>
            <a:ext cx="500229" cy="0"/>
          </a:xfrm>
          <a:prstGeom prst="line">
            <a:avLst/>
          </a:prstGeom>
          <a:ln>
            <a:prstDash val="dash"/>
          </a:ln>
        </p:spPr>
        <p:style>
          <a:lnRef idx="2">
            <a:schemeClr val="dk1"/>
          </a:lnRef>
          <a:fillRef idx="0">
            <a:schemeClr val="dk1"/>
          </a:fillRef>
          <a:effectRef idx="1">
            <a:schemeClr val="dk1"/>
          </a:effectRef>
          <a:fontRef idx="minor">
            <a:schemeClr val="tx1"/>
          </a:fontRef>
        </p:style>
      </p:cxnSp>
      <p:sp>
        <p:nvSpPr>
          <p:cNvPr id="30" name="Textfeld 29"/>
          <p:cNvSpPr txBox="1"/>
          <p:nvPr/>
        </p:nvSpPr>
        <p:spPr>
          <a:xfrm>
            <a:off x="9241243" y="3120066"/>
            <a:ext cx="1845696" cy="584775"/>
          </a:xfrm>
          <a:prstGeom prst="rect">
            <a:avLst/>
          </a:prstGeom>
          <a:noFill/>
        </p:spPr>
        <p:txBody>
          <a:bodyPr wrap="square" rtlCol="0">
            <a:spAutoFit/>
          </a:bodyPr>
          <a:lstStyle/>
          <a:p>
            <a:pPr algn="ctr"/>
            <a:r>
              <a:rPr lang="de-AT" sz="1600" dirty="0"/>
              <a:t>Zusammenbruch Ostblock</a:t>
            </a:r>
          </a:p>
        </p:txBody>
      </p:sp>
      <p:cxnSp>
        <p:nvCxnSpPr>
          <p:cNvPr id="34" name="Gerader Verbinder 33"/>
          <p:cNvCxnSpPr/>
          <p:nvPr/>
        </p:nvCxnSpPr>
        <p:spPr>
          <a:xfrm flipV="1">
            <a:off x="4763192" y="3113523"/>
            <a:ext cx="589448" cy="0"/>
          </a:xfrm>
          <a:prstGeom prst="line">
            <a:avLst/>
          </a:prstGeom>
        </p:spPr>
        <p:style>
          <a:lnRef idx="2">
            <a:schemeClr val="accent5"/>
          </a:lnRef>
          <a:fillRef idx="0">
            <a:schemeClr val="accent5"/>
          </a:fillRef>
          <a:effectRef idx="1">
            <a:schemeClr val="accent5"/>
          </a:effectRef>
          <a:fontRef idx="minor">
            <a:schemeClr val="tx1"/>
          </a:fontRef>
        </p:style>
      </p:cxnSp>
      <p:cxnSp>
        <p:nvCxnSpPr>
          <p:cNvPr id="37" name="Gerader Verbinder 36"/>
          <p:cNvCxnSpPr/>
          <p:nvPr/>
        </p:nvCxnSpPr>
        <p:spPr>
          <a:xfrm>
            <a:off x="5228705" y="3151560"/>
            <a:ext cx="980902" cy="835501"/>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38" name="Textfeld 37"/>
          <p:cNvSpPr txBox="1"/>
          <p:nvPr/>
        </p:nvSpPr>
        <p:spPr>
          <a:xfrm>
            <a:off x="5618592" y="3933452"/>
            <a:ext cx="1355449" cy="461665"/>
          </a:xfrm>
          <a:prstGeom prst="rect">
            <a:avLst/>
          </a:prstGeom>
          <a:noFill/>
        </p:spPr>
        <p:txBody>
          <a:bodyPr wrap="square" rtlCol="0">
            <a:spAutoFit/>
          </a:bodyPr>
          <a:lstStyle/>
          <a:p>
            <a:pPr algn="ctr"/>
            <a:r>
              <a:rPr lang="de-AT" sz="1200" dirty="0"/>
              <a:t>Ordoliberalismus in BRD</a:t>
            </a:r>
          </a:p>
        </p:txBody>
      </p:sp>
      <p:sp>
        <p:nvSpPr>
          <p:cNvPr id="39" name="Textfeld 38"/>
          <p:cNvSpPr txBox="1"/>
          <p:nvPr/>
        </p:nvSpPr>
        <p:spPr>
          <a:xfrm>
            <a:off x="1321106" y="5860803"/>
            <a:ext cx="697117" cy="369332"/>
          </a:xfrm>
          <a:prstGeom prst="rect">
            <a:avLst/>
          </a:prstGeom>
          <a:noFill/>
        </p:spPr>
        <p:txBody>
          <a:bodyPr wrap="square" rtlCol="0">
            <a:spAutoFit/>
          </a:bodyPr>
          <a:lstStyle/>
          <a:p>
            <a:r>
              <a:rPr lang="de-AT" dirty="0"/>
              <a:t>1900</a:t>
            </a:r>
          </a:p>
        </p:txBody>
      </p:sp>
      <p:sp>
        <p:nvSpPr>
          <p:cNvPr id="40" name="Textfeld 39"/>
          <p:cNvSpPr txBox="1"/>
          <p:nvPr/>
        </p:nvSpPr>
        <p:spPr>
          <a:xfrm>
            <a:off x="1132666" y="5182300"/>
            <a:ext cx="1073995" cy="584775"/>
          </a:xfrm>
          <a:prstGeom prst="rect">
            <a:avLst/>
          </a:prstGeom>
          <a:noFill/>
        </p:spPr>
        <p:txBody>
          <a:bodyPr wrap="square" rtlCol="0">
            <a:spAutoFit/>
          </a:bodyPr>
          <a:lstStyle/>
          <a:p>
            <a:pPr algn="ctr"/>
            <a:r>
              <a:rPr lang="de-AT" sz="1600" dirty="0"/>
              <a:t>Marshalls </a:t>
            </a:r>
          </a:p>
          <a:p>
            <a:pPr algn="ctr"/>
            <a:r>
              <a:rPr lang="de-AT" sz="1600" i="1" dirty="0"/>
              <a:t>Principles</a:t>
            </a:r>
          </a:p>
        </p:txBody>
      </p:sp>
      <p:sp>
        <p:nvSpPr>
          <p:cNvPr id="41" name="Textfeld 40"/>
          <p:cNvSpPr txBox="1"/>
          <p:nvPr/>
        </p:nvSpPr>
        <p:spPr>
          <a:xfrm>
            <a:off x="3949551" y="5860638"/>
            <a:ext cx="697117" cy="369332"/>
          </a:xfrm>
          <a:prstGeom prst="rect">
            <a:avLst/>
          </a:prstGeom>
          <a:noFill/>
        </p:spPr>
        <p:txBody>
          <a:bodyPr wrap="square" rtlCol="0">
            <a:spAutoFit/>
          </a:bodyPr>
          <a:lstStyle/>
          <a:p>
            <a:r>
              <a:rPr lang="de-AT" dirty="0"/>
              <a:t>1936</a:t>
            </a:r>
          </a:p>
        </p:txBody>
      </p:sp>
      <p:sp>
        <p:nvSpPr>
          <p:cNvPr id="42" name="Textfeld 41"/>
          <p:cNvSpPr txBox="1"/>
          <p:nvPr/>
        </p:nvSpPr>
        <p:spPr>
          <a:xfrm>
            <a:off x="3541102" y="5205272"/>
            <a:ext cx="1516814" cy="584775"/>
          </a:xfrm>
          <a:prstGeom prst="rect">
            <a:avLst/>
          </a:prstGeom>
          <a:noFill/>
        </p:spPr>
        <p:txBody>
          <a:bodyPr wrap="square" rtlCol="0">
            <a:spAutoFit/>
          </a:bodyPr>
          <a:lstStyle/>
          <a:p>
            <a:pPr algn="ctr"/>
            <a:r>
              <a:rPr lang="de-AT" sz="1600" dirty="0"/>
              <a:t>Keynes </a:t>
            </a:r>
          </a:p>
          <a:p>
            <a:pPr algn="ctr"/>
            <a:r>
              <a:rPr lang="de-AT" sz="1600" i="1" dirty="0"/>
              <a:t>General Theory</a:t>
            </a:r>
          </a:p>
        </p:txBody>
      </p:sp>
      <p:cxnSp>
        <p:nvCxnSpPr>
          <p:cNvPr id="44" name="Gerader Verbinder 43"/>
          <p:cNvCxnSpPr/>
          <p:nvPr/>
        </p:nvCxnSpPr>
        <p:spPr>
          <a:xfrm>
            <a:off x="1858923" y="5029201"/>
            <a:ext cx="1998181"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47" name="Gerade Verbindung mit Pfeil 46"/>
          <p:cNvCxnSpPr/>
          <p:nvPr/>
        </p:nvCxnSpPr>
        <p:spPr>
          <a:xfrm flipV="1">
            <a:off x="8204661" y="3044883"/>
            <a:ext cx="2776451" cy="0"/>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48" name="Gerader Verbinder 47"/>
          <p:cNvCxnSpPr/>
          <p:nvPr/>
        </p:nvCxnSpPr>
        <p:spPr>
          <a:xfrm>
            <a:off x="3924612" y="5020888"/>
            <a:ext cx="205201" cy="0"/>
          </a:xfrm>
          <a:prstGeom prst="line">
            <a:avLst/>
          </a:prstGeom>
          <a:ln>
            <a:prstDash val="dash"/>
          </a:ln>
        </p:spPr>
        <p:style>
          <a:lnRef idx="2">
            <a:schemeClr val="dk1"/>
          </a:lnRef>
          <a:fillRef idx="0">
            <a:schemeClr val="dk1"/>
          </a:fillRef>
          <a:effectRef idx="1">
            <a:schemeClr val="dk1"/>
          </a:effectRef>
          <a:fontRef idx="minor">
            <a:schemeClr val="tx1"/>
          </a:fontRef>
        </p:style>
      </p:cxnSp>
      <p:cxnSp>
        <p:nvCxnSpPr>
          <p:cNvPr id="50" name="Gerader Verbinder 49"/>
          <p:cNvCxnSpPr/>
          <p:nvPr/>
        </p:nvCxnSpPr>
        <p:spPr>
          <a:xfrm flipV="1">
            <a:off x="4266300" y="4926033"/>
            <a:ext cx="3073838" cy="0"/>
          </a:xfrm>
          <a:prstGeom prst="line">
            <a:avLst/>
          </a:prstGeom>
        </p:spPr>
        <p:style>
          <a:lnRef idx="2">
            <a:schemeClr val="accent2"/>
          </a:lnRef>
          <a:fillRef idx="0">
            <a:schemeClr val="accent2"/>
          </a:fillRef>
          <a:effectRef idx="1">
            <a:schemeClr val="accent2"/>
          </a:effectRef>
          <a:fontRef idx="minor">
            <a:schemeClr val="tx1"/>
          </a:fontRef>
        </p:style>
      </p:cxnSp>
      <p:sp>
        <p:nvSpPr>
          <p:cNvPr id="51" name="Textfeld 50"/>
          <p:cNvSpPr txBox="1"/>
          <p:nvPr/>
        </p:nvSpPr>
        <p:spPr>
          <a:xfrm>
            <a:off x="4366129" y="4575236"/>
            <a:ext cx="2903368" cy="367625"/>
          </a:xfrm>
          <a:prstGeom prst="rect">
            <a:avLst/>
          </a:prstGeom>
          <a:noFill/>
        </p:spPr>
        <p:txBody>
          <a:bodyPr wrap="square" rtlCol="0">
            <a:spAutoFit/>
          </a:bodyPr>
          <a:lstStyle/>
          <a:p>
            <a:r>
              <a:rPr lang="de-AT" dirty="0">
                <a:solidFill>
                  <a:schemeClr val="accent2"/>
                </a:solidFill>
              </a:rPr>
              <a:t>Keynesianismus (in Makro)</a:t>
            </a:r>
          </a:p>
        </p:txBody>
      </p:sp>
      <p:sp>
        <p:nvSpPr>
          <p:cNvPr id="52" name="Textfeld 51"/>
          <p:cNvSpPr txBox="1"/>
          <p:nvPr/>
        </p:nvSpPr>
        <p:spPr>
          <a:xfrm>
            <a:off x="5837255" y="5863576"/>
            <a:ext cx="697117" cy="369332"/>
          </a:xfrm>
          <a:prstGeom prst="rect">
            <a:avLst/>
          </a:prstGeom>
          <a:noFill/>
        </p:spPr>
        <p:txBody>
          <a:bodyPr wrap="square" rtlCol="0">
            <a:spAutoFit/>
          </a:bodyPr>
          <a:lstStyle/>
          <a:p>
            <a:r>
              <a:rPr lang="de-AT" dirty="0"/>
              <a:t>1954</a:t>
            </a:r>
          </a:p>
        </p:txBody>
      </p:sp>
      <p:sp>
        <p:nvSpPr>
          <p:cNvPr id="53" name="Textfeld 52"/>
          <p:cNvSpPr txBox="1"/>
          <p:nvPr/>
        </p:nvSpPr>
        <p:spPr>
          <a:xfrm>
            <a:off x="5149849" y="5215907"/>
            <a:ext cx="2037339" cy="584775"/>
          </a:xfrm>
          <a:prstGeom prst="rect">
            <a:avLst/>
          </a:prstGeom>
          <a:noFill/>
        </p:spPr>
        <p:txBody>
          <a:bodyPr wrap="square" rtlCol="0">
            <a:spAutoFit/>
          </a:bodyPr>
          <a:lstStyle/>
          <a:p>
            <a:pPr algn="ctr"/>
            <a:r>
              <a:rPr lang="de-AT" sz="1600" dirty="0"/>
              <a:t>Arrow-Debreu Gleichgewichtsmodell</a:t>
            </a:r>
            <a:endParaRPr lang="de-AT" sz="1600" i="1" dirty="0"/>
          </a:p>
        </p:txBody>
      </p:sp>
      <p:cxnSp>
        <p:nvCxnSpPr>
          <p:cNvPr id="54" name="Gerader Verbinder 53"/>
          <p:cNvCxnSpPr/>
          <p:nvPr/>
        </p:nvCxnSpPr>
        <p:spPr>
          <a:xfrm>
            <a:off x="4290735" y="5108106"/>
            <a:ext cx="4411296" cy="0"/>
          </a:xfrm>
          <a:prstGeom prst="line">
            <a:avLst/>
          </a:prstGeom>
          <a:ln w="12700"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57" name="Gerader Verbinder 56"/>
          <p:cNvCxnSpPr/>
          <p:nvPr/>
        </p:nvCxnSpPr>
        <p:spPr>
          <a:xfrm flipV="1">
            <a:off x="4117930" y="4927740"/>
            <a:ext cx="119791" cy="72577"/>
          </a:xfrm>
          <a:prstGeom prst="line">
            <a:avLst/>
          </a:prstGeom>
        </p:spPr>
        <p:style>
          <a:lnRef idx="1">
            <a:schemeClr val="dk1"/>
          </a:lnRef>
          <a:fillRef idx="0">
            <a:schemeClr val="dk1"/>
          </a:fillRef>
          <a:effectRef idx="0">
            <a:schemeClr val="dk1"/>
          </a:effectRef>
          <a:fontRef idx="minor">
            <a:schemeClr val="tx1"/>
          </a:fontRef>
        </p:style>
      </p:cxnSp>
      <p:cxnSp>
        <p:nvCxnSpPr>
          <p:cNvPr id="61" name="Gerader Verbinder 60"/>
          <p:cNvCxnSpPr/>
          <p:nvPr/>
        </p:nvCxnSpPr>
        <p:spPr>
          <a:xfrm>
            <a:off x="4113257" y="5037514"/>
            <a:ext cx="132777" cy="62279"/>
          </a:xfrm>
          <a:prstGeom prst="line">
            <a:avLst/>
          </a:prstGeom>
        </p:spPr>
        <p:style>
          <a:lnRef idx="1">
            <a:schemeClr val="dk1"/>
          </a:lnRef>
          <a:fillRef idx="0">
            <a:schemeClr val="dk1"/>
          </a:fillRef>
          <a:effectRef idx="0">
            <a:schemeClr val="dk1"/>
          </a:effectRef>
          <a:fontRef idx="minor">
            <a:schemeClr val="tx1"/>
          </a:fontRef>
        </p:style>
      </p:cxnSp>
      <p:cxnSp>
        <p:nvCxnSpPr>
          <p:cNvPr id="64" name="Gerader Verbinder 63"/>
          <p:cNvCxnSpPr/>
          <p:nvPr/>
        </p:nvCxnSpPr>
        <p:spPr>
          <a:xfrm>
            <a:off x="5126861" y="5152755"/>
            <a:ext cx="1824192" cy="1051198"/>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65" name="Textfeld 64"/>
          <p:cNvSpPr txBox="1"/>
          <p:nvPr/>
        </p:nvSpPr>
        <p:spPr>
          <a:xfrm>
            <a:off x="6753521" y="6118882"/>
            <a:ext cx="1355449" cy="461665"/>
          </a:xfrm>
          <a:prstGeom prst="rect">
            <a:avLst/>
          </a:prstGeom>
          <a:noFill/>
        </p:spPr>
        <p:txBody>
          <a:bodyPr wrap="square" rtlCol="0">
            <a:spAutoFit/>
          </a:bodyPr>
          <a:lstStyle/>
          <a:p>
            <a:pPr algn="ctr"/>
            <a:r>
              <a:rPr lang="de-AT" sz="1200" dirty="0"/>
              <a:t>Neoklassik in Mikro</a:t>
            </a:r>
          </a:p>
        </p:txBody>
      </p:sp>
      <p:cxnSp>
        <p:nvCxnSpPr>
          <p:cNvPr id="68" name="Gerader Verbinder 67"/>
          <p:cNvCxnSpPr/>
          <p:nvPr/>
        </p:nvCxnSpPr>
        <p:spPr>
          <a:xfrm>
            <a:off x="7373452" y="4926033"/>
            <a:ext cx="380718" cy="0"/>
          </a:xfrm>
          <a:prstGeom prst="line">
            <a:avLst/>
          </a:prstGeom>
          <a:ln>
            <a:prstDash val="dash"/>
          </a:ln>
        </p:spPr>
        <p:style>
          <a:lnRef idx="2">
            <a:schemeClr val="dk1"/>
          </a:lnRef>
          <a:fillRef idx="0">
            <a:schemeClr val="dk1"/>
          </a:fillRef>
          <a:effectRef idx="1">
            <a:schemeClr val="dk1"/>
          </a:effectRef>
          <a:fontRef idx="minor">
            <a:schemeClr val="tx1"/>
          </a:fontRef>
        </p:style>
      </p:cxnSp>
      <p:cxnSp>
        <p:nvCxnSpPr>
          <p:cNvPr id="70" name="Gerader Verbinder 69"/>
          <p:cNvCxnSpPr/>
          <p:nvPr/>
        </p:nvCxnSpPr>
        <p:spPr>
          <a:xfrm>
            <a:off x="7793407" y="4926033"/>
            <a:ext cx="610760" cy="0"/>
          </a:xfrm>
          <a:prstGeom prst="line">
            <a:avLst/>
          </a:prstGeom>
        </p:spPr>
        <p:style>
          <a:lnRef idx="2">
            <a:schemeClr val="accent5"/>
          </a:lnRef>
          <a:fillRef idx="0">
            <a:schemeClr val="accent5"/>
          </a:fillRef>
          <a:effectRef idx="1">
            <a:schemeClr val="accent5"/>
          </a:effectRef>
          <a:fontRef idx="minor">
            <a:schemeClr val="tx1"/>
          </a:fontRef>
        </p:style>
      </p:cxnSp>
      <p:sp>
        <p:nvSpPr>
          <p:cNvPr id="73" name="Textfeld 72"/>
          <p:cNvSpPr txBox="1"/>
          <p:nvPr/>
        </p:nvSpPr>
        <p:spPr>
          <a:xfrm>
            <a:off x="7397905" y="4556701"/>
            <a:ext cx="1623006" cy="369332"/>
          </a:xfrm>
          <a:prstGeom prst="rect">
            <a:avLst/>
          </a:prstGeom>
          <a:noFill/>
        </p:spPr>
        <p:txBody>
          <a:bodyPr wrap="square" rtlCol="0">
            <a:spAutoFit/>
          </a:bodyPr>
          <a:lstStyle/>
          <a:p>
            <a:r>
              <a:rPr lang="de-AT" dirty="0">
                <a:solidFill>
                  <a:schemeClr val="accent5"/>
                </a:solidFill>
              </a:rPr>
              <a:t>Monetarismus</a:t>
            </a:r>
          </a:p>
        </p:txBody>
      </p:sp>
      <p:cxnSp>
        <p:nvCxnSpPr>
          <p:cNvPr id="75" name="Gerader Verbinder 74"/>
          <p:cNvCxnSpPr/>
          <p:nvPr/>
        </p:nvCxnSpPr>
        <p:spPr>
          <a:xfrm>
            <a:off x="8432355" y="4941503"/>
            <a:ext cx="279381" cy="129260"/>
          </a:xfrm>
          <a:prstGeom prst="line">
            <a:avLst/>
          </a:prstGeom>
        </p:spPr>
        <p:style>
          <a:lnRef idx="1">
            <a:schemeClr val="dk1"/>
          </a:lnRef>
          <a:fillRef idx="0">
            <a:schemeClr val="dk1"/>
          </a:fillRef>
          <a:effectRef idx="0">
            <a:schemeClr val="dk1"/>
          </a:effectRef>
          <a:fontRef idx="minor">
            <a:schemeClr val="tx1"/>
          </a:fontRef>
        </p:style>
      </p:cxnSp>
      <p:cxnSp>
        <p:nvCxnSpPr>
          <p:cNvPr id="84" name="Gerader Verbinder 83"/>
          <p:cNvCxnSpPr/>
          <p:nvPr/>
        </p:nvCxnSpPr>
        <p:spPr>
          <a:xfrm flipV="1">
            <a:off x="8728362" y="5099793"/>
            <a:ext cx="1435729" cy="0"/>
          </a:xfrm>
          <a:prstGeom prst="line">
            <a:avLst/>
          </a:prstGeom>
        </p:spPr>
        <p:style>
          <a:lnRef idx="2">
            <a:schemeClr val="accent1"/>
          </a:lnRef>
          <a:fillRef idx="0">
            <a:schemeClr val="accent1"/>
          </a:fillRef>
          <a:effectRef idx="1">
            <a:schemeClr val="accent1"/>
          </a:effectRef>
          <a:fontRef idx="minor">
            <a:schemeClr val="tx1"/>
          </a:fontRef>
        </p:style>
      </p:cxnSp>
      <p:sp>
        <p:nvSpPr>
          <p:cNvPr id="85" name="Textfeld 84"/>
          <p:cNvSpPr txBox="1"/>
          <p:nvPr/>
        </p:nvSpPr>
        <p:spPr>
          <a:xfrm>
            <a:off x="8498859" y="5860638"/>
            <a:ext cx="1009155" cy="369332"/>
          </a:xfrm>
          <a:prstGeom prst="rect">
            <a:avLst/>
          </a:prstGeom>
          <a:noFill/>
        </p:spPr>
        <p:txBody>
          <a:bodyPr wrap="square" rtlCol="0">
            <a:spAutoFit/>
          </a:bodyPr>
          <a:lstStyle/>
          <a:p>
            <a:r>
              <a:rPr lang="de-AT" dirty="0"/>
              <a:t>1980er</a:t>
            </a:r>
          </a:p>
        </p:txBody>
      </p:sp>
      <p:sp>
        <p:nvSpPr>
          <p:cNvPr id="90" name="Textfeld 89"/>
          <p:cNvSpPr txBox="1"/>
          <p:nvPr/>
        </p:nvSpPr>
        <p:spPr>
          <a:xfrm>
            <a:off x="7918835" y="5248873"/>
            <a:ext cx="1712823" cy="584775"/>
          </a:xfrm>
          <a:prstGeom prst="rect">
            <a:avLst/>
          </a:prstGeom>
          <a:noFill/>
        </p:spPr>
        <p:txBody>
          <a:bodyPr wrap="square" rtlCol="0">
            <a:spAutoFit/>
          </a:bodyPr>
          <a:lstStyle/>
          <a:p>
            <a:pPr algn="ctr"/>
            <a:r>
              <a:rPr lang="de-AT" sz="1600" dirty="0"/>
              <a:t>Mikrofundierung der Makro</a:t>
            </a:r>
            <a:endParaRPr lang="de-AT" sz="1600" i="1" dirty="0"/>
          </a:p>
        </p:txBody>
      </p:sp>
      <p:sp>
        <p:nvSpPr>
          <p:cNvPr id="94" name="Textfeld 93"/>
          <p:cNvSpPr txBox="1"/>
          <p:nvPr/>
        </p:nvSpPr>
        <p:spPr>
          <a:xfrm>
            <a:off x="9382634" y="4572171"/>
            <a:ext cx="1731162" cy="369332"/>
          </a:xfrm>
          <a:prstGeom prst="rect">
            <a:avLst/>
          </a:prstGeom>
          <a:noFill/>
        </p:spPr>
        <p:txBody>
          <a:bodyPr wrap="square" rtlCol="0">
            <a:spAutoFit/>
          </a:bodyPr>
          <a:lstStyle/>
          <a:p>
            <a:r>
              <a:rPr lang="de-AT" dirty="0">
                <a:solidFill>
                  <a:srgbClr val="0070C0"/>
                </a:solidFill>
              </a:rPr>
              <a:t>neue Neoklassik</a:t>
            </a:r>
          </a:p>
        </p:txBody>
      </p:sp>
      <p:cxnSp>
        <p:nvCxnSpPr>
          <p:cNvPr id="96" name="Gerade Verbindung mit Pfeil 95"/>
          <p:cNvCxnSpPr/>
          <p:nvPr/>
        </p:nvCxnSpPr>
        <p:spPr>
          <a:xfrm>
            <a:off x="10167628" y="5099793"/>
            <a:ext cx="811242" cy="0"/>
          </a:xfrm>
          <a:prstGeom prst="straightConnector1">
            <a:avLst/>
          </a:prstGeom>
          <a:ln w="28575">
            <a:tailEnd type="triangle"/>
          </a:ln>
        </p:spPr>
        <p:style>
          <a:lnRef idx="3">
            <a:schemeClr val="accent1"/>
          </a:lnRef>
          <a:fillRef idx="0">
            <a:schemeClr val="accent1"/>
          </a:fillRef>
          <a:effectRef idx="2">
            <a:schemeClr val="accent1"/>
          </a:effectRef>
          <a:fontRef idx="minor">
            <a:schemeClr val="tx1"/>
          </a:fontRef>
        </p:style>
      </p:cxnSp>
      <p:cxnSp>
        <p:nvCxnSpPr>
          <p:cNvPr id="99" name="Gerader Verbinder 98"/>
          <p:cNvCxnSpPr/>
          <p:nvPr/>
        </p:nvCxnSpPr>
        <p:spPr>
          <a:xfrm flipV="1">
            <a:off x="10463799" y="4466399"/>
            <a:ext cx="1080020" cy="596054"/>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01" name="Textfeld 100"/>
          <p:cNvSpPr txBox="1"/>
          <p:nvPr/>
        </p:nvSpPr>
        <p:spPr>
          <a:xfrm>
            <a:off x="10759706" y="4217418"/>
            <a:ext cx="1473470" cy="276999"/>
          </a:xfrm>
          <a:prstGeom prst="rect">
            <a:avLst/>
          </a:prstGeom>
          <a:noFill/>
        </p:spPr>
        <p:txBody>
          <a:bodyPr wrap="square" rtlCol="0">
            <a:spAutoFit/>
          </a:bodyPr>
          <a:lstStyle/>
          <a:p>
            <a:pPr algn="ctr"/>
            <a:r>
              <a:rPr lang="de-AT" sz="1200" dirty="0"/>
              <a:t>Standardökonomie</a:t>
            </a:r>
          </a:p>
        </p:txBody>
      </p:sp>
      <p:cxnSp>
        <p:nvCxnSpPr>
          <p:cNvPr id="108" name="Gerader Verbinder 107"/>
          <p:cNvCxnSpPr/>
          <p:nvPr/>
        </p:nvCxnSpPr>
        <p:spPr>
          <a:xfrm>
            <a:off x="10164091" y="5099793"/>
            <a:ext cx="0" cy="18202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 name="Gerade Verbindung mit Pfeil 109"/>
          <p:cNvCxnSpPr/>
          <p:nvPr/>
        </p:nvCxnSpPr>
        <p:spPr>
          <a:xfrm>
            <a:off x="10164091" y="5286893"/>
            <a:ext cx="81477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1" name="Gerader Verbinder 110"/>
          <p:cNvCxnSpPr/>
          <p:nvPr/>
        </p:nvCxnSpPr>
        <p:spPr>
          <a:xfrm flipH="1">
            <a:off x="9994694" y="5303603"/>
            <a:ext cx="455603" cy="753148"/>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13" name="Textfeld 112"/>
          <p:cNvSpPr txBox="1"/>
          <p:nvPr/>
        </p:nvSpPr>
        <p:spPr>
          <a:xfrm>
            <a:off x="9176038" y="6008842"/>
            <a:ext cx="1802832" cy="461665"/>
          </a:xfrm>
          <a:prstGeom prst="rect">
            <a:avLst/>
          </a:prstGeom>
          <a:noFill/>
        </p:spPr>
        <p:txBody>
          <a:bodyPr wrap="square" rtlCol="0">
            <a:spAutoFit/>
          </a:bodyPr>
          <a:lstStyle/>
          <a:p>
            <a:pPr algn="ctr"/>
            <a:r>
              <a:rPr lang="de-AT" sz="1200" dirty="0"/>
              <a:t>Behavioral und Experimental Economics</a:t>
            </a:r>
          </a:p>
        </p:txBody>
      </p:sp>
      <p:cxnSp>
        <p:nvCxnSpPr>
          <p:cNvPr id="117" name="Gerader Verbinder 116"/>
          <p:cNvCxnSpPr/>
          <p:nvPr/>
        </p:nvCxnSpPr>
        <p:spPr>
          <a:xfrm>
            <a:off x="9702073" y="5096464"/>
            <a:ext cx="0" cy="37071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 name="Gerade Verbindung mit Pfeil 119"/>
          <p:cNvCxnSpPr/>
          <p:nvPr/>
        </p:nvCxnSpPr>
        <p:spPr>
          <a:xfrm>
            <a:off x="9702073" y="5464583"/>
            <a:ext cx="1276797" cy="25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3" name="Gerader Verbinder 122"/>
          <p:cNvCxnSpPr/>
          <p:nvPr/>
        </p:nvCxnSpPr>
        <p:spPr>
          <a:xfrm>
            <a:off x="10562729" y="5475267"/>
            <a:ext cx="341717" cy="343695"/>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25" name="Textfeld 124"/>
          <p:cNvSpPr txBox="1"/>
          <p:nvPr/>
        </p:nvSpPr>
        <p:spPr>
          <a:xfrm>
            <a:off x="10669822" y="5783438"/>
            <a:ext cx="1049802" cy="276999"/>
          </a:xfrm>
          <a:prstGeom prst="rect">
            <a:avLst/>
          </a:prstGeom>
          <a:noFill/>
        </p:spPr>
        <p:txBody>
          <a:bodyPr wrap="square" rtlCol="0">
            <a:spAutoFit/>
          </a:bodyPr>
          <a:lstStyle/>
          <a:p>
            <a:pPr algn="ctr"/>
            <a:r>
              <a:rPr lang="de-AT" sz="1200" dirty="0"/>
              <a:t>Public Choice</a:t>
            </a:r>
          </a:p>
        </p:txBody>
      </p:sp>
    </p:spTree>
    <p:extLst>
      <p:ext uri="{BB962C8B-B14F-4D97-AF65-F5344CB8AC3E}">
        <p14:creationId xmlns:p14="http://schemas.microsoft.com/office/powerpoint/2010/main" val="687010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p:cNvSpPr>
            <a:spLocks noGrp="1"/>
          </p:cNvSpPr>
          <p:nvPr>
            <p:ph type="title"/>
          </p:nvPr>
        </p:nvSpPr>
        <p:spPr>
          <a:xfrm>
            <a:off x="1992313" y="620713"/>
            <a:ext cx="8210550" cy="792162"/>
          </a:xfrm>
        </p:spPr>
        <p:txBody>
          <a:bodyPr>
            <a:normAutofit fontScale="90000"/>
          </a:bodyPr>
          <a:lstStyle/>
          <a:p>
            <a:pPr>
              <a:defRPr/>
            </a:pPr>
            <a:r>
              <a:rPr lang="en-GB" altLang="en-US" dirty="0"/>
              <a:t> </a:t>
            </a:r>
            <a:br>
              <a:rPr lang="en-GB" altLang="en-US" dirty="0"/>
            </a:br>
            <a:endParaRPr lang="en-GB" altLang="en-US" dirty="0"/>
          </a:p>
        </p:txBody>
      </p:sp>
      <p:pic>
        <p:nvPicPr>
          <p:cNvPr id="31747"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940628" y="297008"/>
            <a:ext cx="6556664" cy="646747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1748" name="Ellipse 1"/>
          <p:cNvSpPr>
            <a:spLocks noChangeArrowheads="1"/>
          </p:cNvSpPr>
          <p:nvPr/>
        </p:nvSpPr>
        <p:spPr bwMode="auto">
          <a:xfrm>
            <a:off x="5184627" y="1701378"/>
            <a:ext cx="1825919" cy="1007467"/>
          </a:xfrm>
          <a:prstGeom prst="ellipse">
            <a:avLst/>
          </a:prstGeom>
          <a:noFill/>
          <a:ln w="2857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defTabSz="449263" eaLnBrk="0" hangingPunct="0">
              <a:defRPr sz="3400">
                <a:solidFill>
                  <a:schemeClr val="tx1"/>
                </a:solidFill>
                <a:latin typeface="Arial Black" pitchFamily="34" charset="0"/>
                <a:ea typeface="Arial Unicode MS" pitchFamily="34" charset="-128"/>
                <a:cs typeface="Arial Unicode MS" pitchFamily="34" charset="-128"/>
              </a:defRPr>
            </a:lvl1pPr>
            <a:lvl2pPr marL="742950" indent="-285750" defTabSz="449263" eaLnBrk="0" hangingPunct="0">
              <a:defRPr sz="3400">
                <a:solidFill>
                  <a:schemeClr val="tx1"/>
                </a:solidFill>
                <a:latin typeface="Arial Black" pitchFamily="34" charset="0"/>
                <a:ea typeface="Arial Unicode MS" pitchFamily="34" charset="-128"/>
                <a:cs typeface="Arial Unicode MS" pitchFamily="34" charset="-128"/>
              </a:defRPr>
            </a:lvl2pPr>
            <a:lvl3pPr marL="1143000" indent="-228600" defTabSz="449263" eaLnBrk="0" hangingPunct="0">
              <a:defRPr sz="3400">
                <a:solidFill>
                  <a:schemeClr val="tx1"/>
                </a:solidFill>
                <a:latin typeface="Arial Black" pitchFamily="34" charset="0"/>
                <a:ea typeface="Arial Unicode MS" pitchFamily="34" charset="-128"/>
                <a:cs typeface="Arial Unicode MS" pitchFamily="34" charset="-128"/>
              </a:defRPr>
            </a:lvl3pPr>
            <a:lvl4pPr marL="1600200" indent="-228600" defTabSz="449263" eaLnBrk="0" hangingPunct="0">
              <a:defRPr sz="3400">
                <a:solidFill>
                  <a:schemeClr val="tx1"/>
                </a:solidFill>
                <a:latin typeface="Arial Black" pitchFamily="34" charset="0"/>
                <a:ea typeface="Arial Unicode MS" pitchFamily="34" charset="-128"/>
                <a:cs typeface="Arial Unicode MS" pitchFamily="34" charset="-128"/>
              </a:defRPr>
            </a:lvl4pPr>
            <a:lvl5pPr marL="2057400" indent="-228600" defTabSz="449263" eaLnBrk="0" hangingPunct="0">
              <a:defRPr sz="3400">
                <a:solidFill>
                  <a:schemeClr val="tx1"/>
                </a:solidFill>
                <a:latin typeface="Arial Black" pitchFamily="34" charset="0"/>
                <a:ea typeface="Arial Unicode MS" pitchFamily="34" charset="-128"/>
                <a:cs typeface="Arial Unicode MS" pitchFamily="34" charset="-128"/>
              </a:defRPr>
            </a:lvl5pPr>
            <a:lvl6pPr marL="2514600" indent="-228600" defTabSz="449263" eaLnBrk="0" fontAlgn="base" hangingPunct="0">
              <a:spcBef>
                <a:spcPct val="0"/>
              </a:spcBef>
              <a:spcAft>
                <a:spcPct val="0"/>
              </a:spcAft>
              <a:defRPr sz="3400">
                <a:solidFill>
                  <a:schemeClr val="tx1"/>
                </a:solidFill>
                <a:latin typeface="Arial Black" pitchFamily="34" charset="0"/>
                <a:ea typeface="Arial Unicode MS" pitchFamily="34" charset="-128"/>
                <a:cs typeface="Arial Unicode MS" pitchFamily="34" charset="-128"/>
              </a:defRPr>
            </a:lvl6pPr>
            <a:lvl7pPr marL="2971800" indent="-228600" defTabSz="449263" eaLnBrk="0" fontAlgn="base" hangingPunct="0">
              <a:spcBef>
                <a:spcPct val="0"/>
              </a:spcBef>
              <a:spcAft>
                <a:spcPct val="0"/>
              </a:spcAft>
              <a:defRPr sz="3400">
                <a:solidFill>
                  <a:schemeClr val="tx1"/>
                </a:solidFill>
                <a:latin typeface="Arial Black" pitchFamily="34" charset="0"/>
                <a:ea typeface="Arial Unicode MS" pitchFamily="34" charset="-128"/>
                <a:cs typeface="Arial Unicode MS" pitchFamily="34" charset="-128"/>
              </a:defRPr>
            </a:lvl7pPr>
            <a:lvl8pPr marL="3429000" indent="-228600" defTabSz="449263" eaLnBrk="0" fontAlgn="base" hangingPunct="0">
              <a:spcBef>
                <a:spcPct val="0"/>
              </a:spcBef>
              <a:spcAft>
                <a:spcPct val="0"/>
              </a:spcAft>
              <a:defRPr sz="3400">
                <a:solidFill>
                  <a:schemeClr val="tx1"/>
                </a:solidFill>
                <a:latin typeface="Arial Black" pitchFamily="34" charset="0"/>
                <a:ea typeface="Arial Unicode MS" pitchFamily="34" charset="-128"/>
                <a:cs typeface="Arial Unicode MS" pitchFamily="34" charset="-128"/>
              </a:defRPr>
            </a:lvl8pPr>
            <a:lvl9pPr marL="3886200" indent="-228600" defTabSz="449263" eaLnBrk="0" fontAlgn="base" hangingPunct="0">
              <a:spcBef>
                <a:spcPct val="0"/>
              </a:spcBef>
              <a:spcAft>
                <a:spcPct val="0"/>
              </a:spcAft>
              <a:defRPr sz="3400">
                <a:solidFill>
                  <a:schemeClr val="tx1"/>
                </a:solidFill>
                <a:latin typeface="Arial Black" pitchFamily="34" charset="0"/>
                <a:ea typeface="Arial Unicode MS" pitchFamily="34" charset="-128"/>
                <a:cs typeface="Arial Unicode MS" pitchFamily="34" charset="-128"/>
              </a:defRPr>
            </a:lvl9pPr>
          </a:lstStyle>
          <a:p>
            <a:pPr eaLnBrk="1" hangingPunct="1">
              <a:buClr>
                <a:srgbClr val="000000"/>
              </a:buClr>
              <a:buSzPct val="100000"/>
              <a:buFont typeface="Times New Roman" pitchFamily="18" charset="0"/>
              <a:buNone/>
            </a:pPr>
            <a:endParaRPr lang="en-GB" altLang="en-US" sz="1800" dirty="0">
              <a:solidFill>
                <a:prstClr val="white"/>
              </a:solidFill>
              <a:latin typeface="Arial" charset="0"/>
            </a:endParaRPr>
          </a:p>
        </p:txBody>
      </p:sp>
      <p:sp>
        <p:nvSpPr>
          <p:cNvPr id="3" name="Foliennummernplatzhalter 2"/>
          <p:cNvSpPr>
            <a:spLocks noGrp="1"/>
          </p:cNvSpPr>
          <p:nvPr>
            <p:ph type="sldNum" sz="quarter" idx="12"/>
          </p:nvPr>
        </p:nvSpPr>
        <p:spPr/>
        <p:txBody>
          <a:bodyPr/>
          <a:lstStyle/>
          <a:p>
            <a:fld id="{488CD3E2-7609-4102-80D0-1B5C2685F597}" type="slidenum">
              <a:rPr lang="de-AT" smtClean="0"/>
              <a:t>8</a:t>
            </a:fld>
            <a:endParaRPr lang="de-AT" dirty="0"/>
          </a:p>
        </p:txBody>
      </p:sp>
    </p:spTree>
    <p:extLst>
      <p:ext uri="{BB962C8B-B14F-4D97-AF65-F5344CB8AC3E}">
        <p14:creationId xmlns:p14="http://schemas.microsoft.com/office/powerpoint/2010/main" val="32799966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b="1" dirty="0"/>
              <a:t>2.John Maynard Keynes- Kurzbiografie und Werke</a:t>
            </a:r>
          </a:p>
        </p:txBody>
      </p:sp>
      <p:sp>
        <p:nvSpPr>
          <p:cNvPr id="3" name="Inhaltsplatzhalter 2"/>
          <p:cNvSpPr>
            <a:spLocks noGrp="1"/>
          </p:cNvSpPr>
          <p:nvPr>
            <p:ph idx="1"/>
          </p:nvPr>
        </p:nvSpPr>
        <p:spPr>
          <a:xfrm>
            <a:off x="838200" y="1579418"/>
            <a:ext cx="10515600" cy="4776932"/>
          </a:xfrm>
        </p:spPr>
        <p:txBody>
          <a:bodyPr/>
          <a:lstStyle/>
          <a:p>
            <a:r>
              <a:rPr lang="de-AT" dirty="0"/>
              <a:t>1883 als Sohn des Ökonomieprofessors                                                      John Neville Keynes in Cambridge geboren</a:t>
            </a:r>
          </a:p>
          <a:p>
            <a:r>
              <a:rPr lang="de-AT" dirty="0"/>
              <a:t>Planung einer akademischen Karriere durch                                                      seinen Vater</a:t>
            </a:r>
          </a:p>
          <a:p>
            <a:r>
              <a:rPr lang="de-AT" dirty="0"/>
              <a:t>Sozialisation in britischen Elitekreisen</a:t>
            </a:r>
          </a:p>
          <a:p>
            <a:pPr lvl="1">
              <a:buFont typeface="Courier New" panose="02070309020205020404" pitchFamily="49" charset="0"/>
              <a:buChar char="o"/>
            </a:pPr>
            <a:r>
              <a:rPr lang="de-AT" dirty="0"/>
              <a:t>Ab 1897 Besuch der Privatschule in Eton</a:t>
            </a:r>
          </a:p>
          <a:p>
            <a:pPr lvl="1">
              <a:buFont typeface="Courier New" panose="02070309020205020404" pitchFamily="49" charset="0"/>
              <a:buChar char="o"/>
            </a:pPr>
            <a:r>
              <a:rPr lang="de-AT" dirty="0"/>
              <a:t>Ab 1902 Studium am Kings College in Cambridge                                                    (Mathematik, Philosophie und Geschichte) </a:t>
            </a:r>
          </a:p>
          <a:p>
            <a:pPr lvl="1">
              <a:buFont typeface="Courier New" panose="02070309020205020404" pitchFamily="49" charset="0"/>
              <a:buChar char="o"/>
            </a:pPr>
            <a:r>
              <a:rPr lang="de-AT" dirty="0"/>
              <a:t>Erwachen des Interesses für Ökonomie: Besuch von Marshall´s Vorlesungen</a:t>
            </a:r>
          </a:p>
          <a:p>
            <a:r>
              <a:rPr lang="de-AT" dirty="0"/>
              <a:t>Ab 1906 Angestellter am India Office (Kolonialverwaltung in Indien)</a:t>
            </a:r>
          </a:p>
          <a:p>
            <a:pPr lvl="1">
              <a:buFont typeface="Courier New" panose="02070309020205020404" pitchFamily="49" charset="0"/>
              <a:buChar char="o"/>
            </a:pPr>
            <a:r>
              <a:rPr lang="de-AT" dirty="0"/>
              <a:t>Parallel Arbeit an Dissertation (</a:t>
            </a:r>
            <a:r>
              <a:rPr lang="de-AT" i="1" dirty="0"/>
              <a:t>„Treatise on Probability“</a:t>
            </a:r>
            <a:r>
              <a:rPr lang="de-AT" dirty="0"/>
              <a:t> 1921)</a:t>
            </a:r>
          </a:p>
          <a:p>
            <a:endParaRPr lang="de-AT" dirty="0"/>
          </a:p>
          <a:p>
            <a:endParaRPr lang="de-AT" dirty="0"/>
          </a:p>
        </p:txBody>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9</a:t>
            </a:fld>
            <a:endParaRPr lang="en-US" dirty="0"/>
          </a:p>
        </p:txBody>
      </p:sp>
      <p:pic>
        <p:nvPicPr>
          <p:cNvPr id="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88531" y="1367445"/>
            <a:ext cx="2996623" cy="34662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331010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0</TotalTime>
  <Words>5135</Words>
  <Application>Microsoft Office PowerPoint</Application>
  <PresentationFormat>Breitbild</PresentationFormat>
  <Paragraphs>928</Paragraphs>
  <Slides>67</Slides>
  <Notes>3</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67</vt:i4>
      </vt:variant>
    </vt:vector>
  </HeadingPairs>
  <TitlesOfParts>
    <vt:vector size="74" baseType="lpstr">
      <vt:lpstr>Arial</vt:lpstr>
      <vt:lpstr>Arial Black</vt:lpstr>
      <vt:lpstr>Calibri</vt:lpstr>
      <vt:lpstr>Calibri Light</vt:lpstr>
      <vt:lpstr>Courier New</vt:lpstr>
      <vt:lpstr>Times New Roman</vt:lpstr>
      <vt:lpstr>Office Theme</vt:lpstr>
      <vt:lpstr>Kulturgeschichte des Denkens über die Wirtschaft II</vt:lpstr>
      <vt:lpstr>Einstiegsübung: Gruppenaufgabe</vt:lpstr>
      <vt:lpstr>Agenda</vt:lpstr>
      <vt:lpstr>1.Dogmengeschichtliche Einordnung</vt:lpstr>
      <vt:lpstr>Dogmengeschichtliche Einordnung</vt:lpstr>
      <vt:lpstr>Dogmengeschichtliche Einordnung</vt:lpstr>
      <vt:lpstr>Zeitstrahl Wirtschaftspolitik und Ökonomik  (Gültigkeit Ebene WiPo: v.a. USA und Westeuropa)</vt:lpstr>
      <vt:lpstr>  </vt:lpstr>
      <vt:lpstr>2.John Maynard Keynes- Kurzbiografie und Werke</vt:lpstr>
      <vt:lpstr>Kurzbiografie und Werke</vt:lpstr>
      <vt:lpstr>The Economic Consequences of the Peace (1919)</vt:lpstr>
      <vt:lpstr>Kurzbiografie und Werke</vt:lpstr>
      <vt:lpstr>Kurzbiografie und Werke</vt:lpstr>
      <vt:lpstr>Kurzbiografie und Werke</vt:lpstr>
      <vt:lpstr>Kurzbiografie und Werke</vt:lpstr>
      <vt:lpstr>Übersicht zentrale Werke</vt:lpstr>
      <vt:lpstr>3.Begriffserklärung Keynesianismus</vt:lpstr>
      <vt:lpstr>Begriffserklärung Keynesianismus</vt:lpstr>
      <vt:lpstr>4.Historischer Kontext der Weltwirtschaftskrise</vt:lpstr>
      <vt:lpstr>Historischer Kontext der Weltwirtschaftskrise</vt:lpstr>
      <vt:lpstr>Historischer Kontext der Weltwirtschaftskrise</vt:lpstr>
      <vt:lpstr>Veränderungen makroökonomischer Indikatoren von 1929-1932</vt:lpstr>
      <vt:lpstr>Wirtschaftskrise als Krise der Ökonomik</vt:lpstr>
      <vt:lpstr>Reaktionen auf die Weltwirtschaftskrise</vt:lpstr>
      <vt:lpstr>Wirtschafts- und Sozialreformen des New Deal Programms </vt:lpstr>
      <vt:lpstr>5.Keynesianismus als Wirtschaftstheorie 5.1 Allgemeine Klassifizierung</vt:lpstr>
      <vt:lpstr>Allgemeine Klassifizierung</vt:lpstr>
      <vt:lpstr>Allgemeine Klassifizierung</vt:lpstr>
      <vt:lpstr>Allgemeine Klassifizierung</vt:lpstr>
      <vt:lpstr>5.2 Stilistische Darstellung der General Theory als Kreislaufschema</vt:lpstr>
      <vt:lpstr>Gesetz der effektiven Nachfrage</vt:lpstr>
      <vt:lpstr>Kreislaufschema bei Keynes</vt:lpstr>
      <vt:lpstr>Kreislaufschema bei Keynes</vt:lpstr>
      <vt:lpstr>Kreislaufschema bei Keynes</vt:lpstr>
      <vt:lpstr>Kreislaufschema bei Keynes</vt:lpstr>
      <vt:lpstr>Kreislaufschema bei Keynes</vt:lpstr>
      <vt:lpstr>Kreislaufschema bei Keynes - Erkenntnisse</vt:lpstr>
      <vt:lpstr>5.3 Detailanalyse der General Theory</vt:lpstr>
      <vt:lpstr>Konsumgüternachfrage</vt:lpstr>
      <vt:lpstr>Konsumgüternachfrage</vt:lpstr>
      <vt:lpstr>Veränderung von Einkommen – die marginale Konsumneigung</vt:lpstr>
      <vt:lpstr>Konsumgüternachfrage</vt:lpstr>
      <vt:lpstr>Beispiel Konsumgüternachfrage</vt:lpstr>
      <vt:lpstr>Einkommensverteilung und Konsumgüternachfrage</vt:lpstr>
      <vt:lpstr>Sparneigung</vt:lpstr>
      <vt:lpstr>Sparneigung</vt:lpstr>
      <vt:lpstr>Sparneigung</vt:lpstr>
      <vt:lpstr>Investitionsgüternachfrage</vt:lpstr>
      <vt:lpstr>Investitionsgüternachfrage</vt:lpstr>
      <vt:lpstr>Investitionsgüternachfrage</vt:lpstr>
      <vt:lpstr>Investitionsgüternachfrage</vt:lpstr>
      <vt:lpstr>Gesamtwirtschaftliche Nachfrage</vt:lpstr>
      <vt:lpstr>Gesamtwirtschaftliche Nachfrage</vt:lpstr>
      <vt:lpstr>Gesamtwirtschaftliche Nachfrage</vt:lpstr>
      <vt:lpstr>Multiplikatoreffekt und Konjunkturzyklen</vt:lpstr>
      <vt:lpstr>Multiplikatoreffekt und Konjunkturzyklen</vt:lpstr>
      <vt:lpstr>Multiplikatoreffekt und Konjunkturzyklen</vt:lpstr>
      <vt:lpstr>Multiplikatoreffekt und Konjunkturzyklen</vt:lpstr>
      <vt:lpstr>6.Wirtschaftspolitische Implikationen der General Theory</vt:lpstr>
      <vt:lpstr>Wirtschaftspolitische Implikationen</vt:lpstr>
      <vt:lpstr>7.Metamorphosen des Keynesianismus</vt:lpstr>
      <vt:lpstr>Metamorphosen des Keynesianismus</vt:lpstr>
      <vt:lpstr>8.Keynesianismus als Wirtschaftspolitik</vt:lpstr>
      <vt:lpstr>Keynesianismus als Wirtschaftspolitik</vt:lpstr>
      <vt:lpstr>Keynesianismus als Wirtschaftspolitik</vt:lpstr>
      <vt:lpstr>Ausblick</vt:lpstr>
      <vt:lpstr>Danke für die Aufmerksamkeit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Kulturgeschichte des Denkens über die Wirtschaft II</dc:title>
  <dc:creator>Christian Grimm</dc:creator>
  <cp:lastModifiedBy>Grimm Christian</cp:lastModifiedBy>
  <cp:revision>236</cp:revision>
  <dcterms:created xsi:type="dcterms:W3CDTF">2017-04-07T10:49:56Z</dcterms:created>
  <dcterms:modified xsi:type="dcterms:W3CDTF">2022-11-23T07:11:38Z</dcterms:modified>
</cp:coreProperties>
</file>