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Raleway"/>
      <p:regular r:id="rId30"/>
      <p:bold r:id="rId31"/>
      <p:italic r:id="rId32"/>
      <p:boldItalic r:id="rId33"/>
    </p:embeddedFont>
    <p:embeddedFont>
      <p:font typeface="Roboto"/>
      <p:regular r:id="rId34"/>
      <p:bold r:id="rId35"/>
      <p:italic r:id="rId36"/>
      <p:boldItalic r:id="rId37"/>
    </p:embeddedFont>
    <p:embeddedFont>
      <p:font typeface="Lato"/>
      <p:regular r:id="rId38"/>
      <p:bold r:id="rId39"/>
      <p:italic r:id="rId40"/>
      <p:boldItalic r:id="rId41"/>
    </p:embeddedFont>
    <p:embeddedFont>
      <p:font typeface="Montserrat"/>
      <p:regular r:id="rId42"/>
      <p:bold r:id="rId43"/>
      <p:italic r:id="rId44"/>
      <p:boldItalic r:id="rId45"/>
    </p:embeddedFont>
    <p:embeddedFont>
      <p:font typeface="Helvetica Neue"/>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italic.fntdata"/><Relationship Id="rId42" Type="http://schemas.openxmlformats.org/officeDocument/2006/relationships/font" Target="fonts/Montserrat-regular.fntdata"/><Relationship Id="rId41" Type="http://schemas.openxmlformats.org/officeDocument/2006/relationships/font" Target="fonts/Lato-boldItalic.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HelveticaNeue-regular.fntdata"/><Relationship Id="rId45"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italic.fntdata"/><Relationship Id="rId47" Type="http://schemas.openxmlformats.org/officeDocument/2006/relationships/font" Target="fonts/HelveticaNeue-bold.fntdata"/><Relationship Id="rId49"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fntdata"/><Relationship Id="rId30" Type="http://schemas.openxmlformats.org/officeDocument/2006/relationships/font" Target="fonts/Raleway-regular.fntdata"/><Relationship Id="rId33" Type="http://schemas.openxmlformats.org/officeDocument/2006/relationships/font" Target="fonts/Raleway-boldItalic.fntdata"/><Relationship Id="rId32" Type="http://schemas.openxmlformats.org/officeDocument/2006/relationships/font" Target="fonts/Raleway-italic.fntdata"/><Relationship Id="rId35" Type="http://schemas.openxmlformats.org/officeDocument/2006/relationships/font" Target="fonts/Roboto-bold.fntdata"/><Relationship Id="rId34" Type="http://schemas.openxmlformats.org/officeDocument/2006/relationships/font" Target="fonts/Roboto-regular.fntdata"/><Relationship Id="rId37" Type="http://schemas.openxmlformats.org/officeDocument/2006/relationships/font" Target="fonts/Roboto-boldItalic.fntdata"/><Relationship Id="rId36" Type="http://schemas.openxmlformats.org/officeDocument/2006/relationships/font" Target="fonts/Roboto-italic.fntdata"/><Relationship Id="rId39" Type="http://schemas.openxmlformats.org/officeDocument/2006/relationships/font" Target="fonts/Lato-bold.fntdata"/><Relationship Id="rId38" Type="http://schemas.openxmlformats.org/officeDocument/2006/relationships/font" Target="fonts/Lato-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guardian.com/technology/2010/aug/29/my-bright-idea-ha-joon-chan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mbina.org/blog/economics-of-an-oil-spil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dgs.un.org/goal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526999c3ec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1526999c3ec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526999c3ec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526999c3ec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526999c3ec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1526999c3ec_0_4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Unlike what we hear in the news about the economy, it is also </a:t>
            </a:r>
            <a:r>
              <a:rPr lang="en"/>
              <a:t>connected to things we might not usually associate with it. For instance, bees, the washing machines, and Beyonce.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526999c3ec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1526999c3ec_0_4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According the the economist Kate Raworth, economies rely on the environment. Some parts of the environment we use as resources for </a:t>
            </a:r>
            <a:r>
              <a:rPr b="1" lang="en"/>
              <a:t>goods</a:t>
            </a:r>
            <a:r>
              <a:rPr lang="en"/>
              <a:t> (air, water, precious metals, or wood). But the environment also provides us with </a:t>
            </a:r>
            <a:r>
              <a:rPr b="1" lang="en"/>
              <a:t>services</a:t>
            </a:r>
            <a:r>
              <a:rPr lang="en"/>
              <a:t>. For instance, bees pollinate flowers, which plays an important role in our food systems. Many of these are also staples in our diet such as potatoes.  </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526999c3ec_0_10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526999c3ec_0_1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GDP is a common way to measure economic activity, although it is mostly a measure of production. And as you can see in this picture, a tree only enters the GDP when it has been transformed/used in production. But a tree itself provides services, like shadow, air cleansing, providing us with fruits etc. Thus, trees is an example of things that are a part of the economy but will not be included in measures such as GDP despite its many services.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526999c3ec_0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1526999c3ec_0_4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Ha Joon Chang argues that the invention of the technology of the washing machine changed the world (and the economy) more than the internet did!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https://www.theguardian.com/technology/2010/aug/29/my-bright-idea-ha-joon-chang</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526999c3ec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1526999c3ec_0_4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Oil spills and Beyonce are also part of the economy. Oil spills for instance are counted as economic activity due to the clean up which is economically costly (labour, equipment etc). It will also have impact on the local economy (local fishing industry, tourism) as well as hugely costly for the environment (destruction of sea life and beaches).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u="sng">
                <a:solidFill>
                  <a:schemeClr val="hlink"/>
                </a:solidFill>
                <a:hlinkClick r:id="rId2"/>
              </a:rPr>
              <a:t>https://www.pembina.org/blog/economics-of-an-oil-spill</a:t>
            </a:r>
            <a:r>
              <a:rPr lang="en"/>
              <a:t>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6ce8646ce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6ce8646c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Thus, we can view the economy as a part of a much larger hole. </a:t>
            </a:r>
            <a:r>
              <a:rPr lang="en"/>
              <a:t>The economy does not exist in a vacuum. It is embedded in the ecological and social world with much (and ever-changing) overlap and interaction. Without understanding what this embedding looks like, it is very hard to understand the economy itself.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781aefe23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781aefe23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Thus, we can view the economy as a part of a much larger hole. The economy does not exist in a vacuum. It is embedded in the ecological and social world with much (and ever-changing) overlap and interaction. Without understanding what this embedding looks like, it is very hard to understand the economy itself.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526999c3ec_0_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526999c3ec_0_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the student why they chose to study economics, or go in pairs and spend 1 minute explaining why they chose it.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6cfbd4a47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6cfbd4a47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526999c3ec_0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526999c3ec_0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important role for economists is to help society understand and deal with many of its most difficult challenges. While the ‘goals of the economy’ discussed above are more or less timeless, the challenges in this section are specific to this generation. If future generations of economists are to fulfil this role, they need to be well acquainted with these challenges. In addition, knowing the various challenges our world is facing will help motivate students to apply themselves to more theoretical material, such as research methods and the details of theory. It will give them concrete issues to which they can apply these methods and theories and also guide them in their choice of electives and their own research subjects, further into the programme.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6ce8646ce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6ce8646ce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SDGs are most important and relevant for the economy? Go to </a:t>
            </a:r>
            <a:r>
              <a:rPr lang="en" u="sng">
                <a:solidFill>
                  <a:schemeClr val="hlink"/>
                </a:solidFill>
                <a:hlinkClick r:id="rId2"/>
              </a:rPr>
              <a:t>https://sdgs.un.org/goals</a:t>
            </a:r>
            <a:r>
              <a:rPr lang="en"/>
              <a:t> to briefly explore the 17 goals if in doubt and think how the different goals relate to the economy.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526999c3ec_0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526999c3ec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has been mentioned a number of times already that economists have an important role to play in achieving the goals of the economy and dealing with the challenges of society; how do we do so?</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526999c3ec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1526999c3ec_0_1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6ce8646ce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6ce8646ce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526999c3ec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526999c3ec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526999c3ec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526999c3ec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the students either in pair or to the whole class what they think the economy is.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526999c3ec_0_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526999c3ec_0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526999c3ec_0_8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1526999c3ec_0_8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These are some ways the economy is normally presented. It doesn’t give us much to go on and they are all the same.</a:t>
            </a:r>
            <a:endParaRPr/>
          </a:p>
          <a:p>
            <a:pPr indent="0" lvl="0" marL="0" marR="114300" rtl="0" algn="l">
              <a:lnSpc>
                <a:spcPct val="142857"/>
              </a:lnSpc>
              <a:spcBef>
                <a:spcPts val="50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The economy is often presented as an entity that becomes bigger/smaller over time and which is made up of lots of numbers.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526999c3ec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possible definition of the economy is as open systems… But who are behind these open systems? </a:t>
            </a:r>
            <a:endParaRPr/>
          </a:p>
        </p:txBody>
      </p:sp>
      <p:sp>
        <p:nvSpPr>
          <p:cNvPr id="117" name="Google Shape;117;g1526999c3ec_0_1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526999c3ec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42A37"/>
                </a:solidFill>
                <a:highlight>
                  <a:srgbClr val="FFFFFF"/>
                </a:highlight>
              </a:rPr>
              <a:t>The major actors and institutions of an economy is the government, big and small private companies, cooperatives, labour unions and employers associations, households, banks, regulatory and civil society organisations. We can divide them into these categories: </a:t>
            </a:r>
            <a:endParaRPr sz="1200">
              <a:solidFill>
                <a:srgbClr val="142A37"/>
              </a:solidFill>
              <a:highlight>
                <a:srgbClr val="FFFFFF"/>
              </a:highlight>
            </a:endParaRPr>
          </a:p>
          <a:p>
            <a:pPr indent="0" lvl="0" marL="0" rtl="0" algn="l">
              <a:spcBef>
                <a:spcPts val="0"/>
              </a:spcBef>
              <a:spcAft>
                <a:spcPts val="0"/>
              </a:spcAft>
              <a:buNone/>
            </a:pPr>
            <a:r>
              <a:t/>
            </a:r>
            <a:endParaRPr sz="1200">
              <a:solidFill>
                <a:srgbClr val="142A37"/>
              </a:solidFill>
              <a:highlight>
                <a:srgbClr val="FFFFFF"/>
              </a:highlight>
            </a:endParaRPr>
          </a:p>
          <a:p>
            <a:pPr indent="-304800" lvl="0" marL="457200" rtl="0" algn="l">
              <a:spcBef>
                <a:spcPts val="0"/>
              </a:spcBef>
              <a:spcAft>
                <a:spcPts val="0"/>
              </a:spcAft>
              <a:buClr>
                <a:srgbClr val="142A37"/>
              </a:buClr>
              <a:buSzPts val="1200"/>
              <a:buChar char="●"/>
            </a:pPr>
            <a:r>
              <a:rPr b="1" lang="en" sz="1200">
                <a:solidFill>
                  <a:srgbClr val="142A37"/>
                </a:solidFill>
                <a:highlight>
                  <a:srgbClr val="FFFFFF"/>
                </a:highlight>
              </a:rPr>
              <a:t>Individuals</a:t>
            </a:r>
            <a:r>
              <a:rPr lang="en" sz="1200">
                <a:solidFill>
                  <a:srgbClr val="142A37"/>
                </a:solidFill>
                <a:highlight>
                  <a:srgbClr val="FFFFFF"/>
                </a:highlight>
              </a:rPr>
              <a:t> (e.g. all citizens each of whom make different types of contributions as carers, workers, volunteers etc)</a:t>
            </a:r>
            <a:endParaRPr sz="1200">
              <a:solidFill>
                <a:srgbClr val="142A37"/>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142A37"/>
              </a:solidFill>
              <a:highlight>
                <a:srgbClr val="FFFFFF"/>
              </a:highlight>
            </a:endParaRPr>
          </a:p>
          <a:p>
            <a:pPr indent="-304800" lvl="0" marL="457200" rtl="0" algn="l">
              <a:spcBef>
                <a:spcPts val="0"/>
              </a:spcBef>
              <a:spcAft>
                <a:spcPts val="0"/>
              </a:spcAft>
              <a:buClr>
                <a:srgbClr val="142A37"/>
              </a:buClr>
              <a:buSzPts val="1200"/>
              <a:buChar char="●"/>
            </a:pPr>
            <a:r>
              <a:rPr b="1" lang="en" sz="1200">
                <a:solidFill>
                  <a:srgbClr val="142A37"/>
                </a:solidFill>
                <a:highlight>
                  <a:srgbClr val="FFFFFF"/>
                </a:highlight>
              </a:rPr>
              <a:t>Organisations</a:t>
            </a:r>
            <a:r>
              <a:rPr lang="en" sz="1200">
                <a:solidFill>
                  <a:srgbClr val="142A37"/>
                </a:solidFill>
                <a:highlight>
                  <a:srgbClr val="FFFFFF"/>
                </a:highlight>
              </a:rPr>
              <a:t> (eg. Private Businesses, Government Departments, NGOs)</a:t>
            </a:r>
            <a:endParaRPr sz="1200">
              <a:solidFill>
                <a:srgbClr val="142A37"/>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142A37"/>
              </a:solidFill>
              <a:highlight>
                <a:srgbClr val="FFFFFF"/>
              </a:highlight>
            </a:endParaRPr>
          </a:p>
          <a:p>
            <a:pPr indent="-304800" lvl="0" marL="457200" rtl="0" algn="l">
              <a:spcBef>
                <a:spcPts val="0"/>
              </a:spcBef>
              <a:spcAft>
                <a:spcPts val="0"/>
              </a:spcAft>
              <a:buClr>
                <a:srgbClr val="142A37"/>
              </a:buClr>
              <a:buSzPts val="1200"/>
              <a:buChar char="●"/>
            </a:pPr>
            <a:r>
              <a:rPr b="1" lang="en" sz="1200">
                <a:solidFill>
                  <a:srgbClr val="142A37"/>
                </a:solidFill>
                <a:highlight>
                  <a:srgbClr val="FFFFFF"/>
                </a:highlight>
              </a:rPr>
              <a:t>Sectors</a:t>
            </a:r>
            <a:r>
              <a:rPr lang="en" sz="1200">
                <a:solidFill>
                  <a:srgbClr val="142A37"/>
                </a:solidFill>
                <a:highlight>
                  <a:srgbClr val="FFFFFF"/>
                </a:highlight>
              </a:rPr>
              <a:t> (for example, the energy sector, education sector etc) </a:t>
            </a:r>
            <a:endParaRPr sz="1200">
              <a:solidFill>
                <a:srgbClr val="142A37"/>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142A37"/>
              </a:solidFill>
              <a:highlight>
                <a:srgbClr val="FFFFFF"/>
              </a:highlight>
            </a:endParaRPr>
          </a:p>
          <a:p>
            <a:pPr indent="-304800" lvl="0" marL="457200" rtl="0" algn="l">
              <a:spcBef>
                <a:spcPts val="0"/>
              </a:spcBef>
              <a:spcAft>
                <a:spcPts val="0"/>
              </a:spcAft>
              <a:buClr>
                <a:srgbClr val="142A37"/>
              </a:buClr>
              <a:buSzPts val="1200"/>
              <a:buChar char="●"/>
            </a:pPr>
            <a:r>
              <a:rPr lang="en" sz="1200">
                <a:solidFill>
                  <a:srgbClr val="142A37"/>
                </a:solidFill>
                <a:highlight>
                  <a:srgbClr val="FFFFFF"/>
                </a:highlight>
              </a:rPr>
              <a:t>Note that there is also a </a:t>
            </a:r>
            <a:r>
              <a:rPr b="1" lang="en" sz="1200">
                <a:solidFill>
                  <a:srgbClr val="142A37"/>
                </a:solidFill>
                <a:highlight>
                  <a:srgbClr val="FFFFFF"/>
                </a:highlight>
              </a:rPr>
              <a:t>global economy</a:t>
            </a:r>
            <a:r>
              <a:rPr lang="en" sz="1200">
                <a:solidFill>
                  <a:srgbClr val="142A37"/>
                </a:solidFill>
                <a:highlight>
                  <a:srgbClr val="FFFFFF"/>
                </a:highlight>
              </a:rPr>
              <a:t> made up of individual national economies. </a:t>
            </a:r>
            <a:endParaRPr sz="1200">
              <a:solidFill>
                <a:srgbClr val="142A37"/>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737373"/>
              </a:solidFill>
              <a:highlight>
                <a:srgbClr val="FFFFFF"/>
              </a:highlight>
            </a:endParaRPr>
          </a:p>
          <a:p>
            <a:pPr indent="0" lvl="0" marL="0" rtl="0" algn="l">
              <a:spcBef>
                <a:spcPts val="0"/>
              </a:spcBef>
              <a:spcAft>
                <a:spcPts val="0"/>
              </a:spcAft>
              <a:buNone/>
            </a:pPr>
            <a:r>
              <a:t/>
            </a:r>
            <a:endParaRPr sz="1200">
              <a:solidFill>
                <a:srgbClr val="737373"/>
              </a:solidFill>
              <a:highlight>
                <a:srgbClr val="FFFFFF"/>
              </a:highlight>
            </a:endParaRPr>
          </a:p>
        </p:txBody>
      </p:sp>
      <p:sp>
        <p:nvSpPr>
          <p:cNvPr id="123" name="Google Shape;123;g1526999c3ec_0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526999c3ec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526999c3ec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point is that economy is all around us. When you apply for a job, learn a skill, buy a drink or go on a trip, you’re making decisions which shapes the economy around you. The key thing is, so is everybody else. What part of your daily life is not included here?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
    <p:spTree>
      <p:nvGrpSpPr>
        <p:cNvPr id="56" name="Shape 56"/>
        <p:cNvGrpSpPr/>
        <p:nvPr/>
      </p:nvGrpSpPr>
      <p:grpSpPr>
        <a:xfrm>
          <a:off x="0" y="0"/>
          <a:ext cx="0" cy="0"/>
          <a:chOff x="0" y="0"/>
          <a:chExt cx="0" cy="0"/>
        </a:xfrm>
      </p:grpSpPr>
      <p:cxnSp>
        <p:nvCxnSpPr>
          <p:cNvPr id="57" name="Google Shape;57;p14"/>
          <p:cNvCxnSpPr/>
          <p:nvPr/>
        </p:nvCxnSpPr>
        <p:spPr>
          <a:xfrm>
            <a:off x="425200" y="4740000"/>
            <a:ext cx="8296800" cy="0"/>
          </a:xfrm>
          <a:prstGeom prst="straightConnector1">
            <a:avLst/>
          </a:prstGeom>
          <a:noFill/>
          <a:ln cap="flat" cmpd="sng" w="19050">
            <a:solidFill>
              <a:srgbClr val="43D5A6"/>
            </a:solidFill>
            <a:prstDash val="solid"/>
            <a:round/>
            <a:headEnd len="sm" w="sm" type="none"/>
            <a:tailEnd len="sm" w="sm" type="none"/>
          </a:ln>
        </p:spPr>
      </p:cxnSp>
      <p:sp>
        <p:nvSpPr>
          <p:cNvPr id="58" name="Google Shape;58;p14"/>
          <p:cNvSpPr txBox="1"/>
          <p:nvPr>
            <p:ph idx="1" type="body"/>
          </p:nvPr>
        </p:nvSpPr>
        <p:spPr>
          <a:xfrm>
            <a:off x="328017" y="4226025"/>
            <a:ext cx="8388600" cy="393600"/>
          </a:xfrm>
          <a:prstGeom prst="rect">
            <a:avLst/>
          </a:prstGeom>
          <a:noFill/>
          <a:ln>
            <a:noFill/>
          </a:ln>
        </p:spPr>
        <p:txBody>
          <a:bodyPr anchorCtr="0" anchor="ctr" bIns="68575" lIns="68575" spcFirstLastPara="1" rIns="68575" wrap="square" tIns="68575">
            <a:normAutofit/>
          </a:bodyPr>
          <a:lstStyle>
            <a:lvl1pPr indent="-228600" lvl="0" marL="457200" rtl="0" algn="l">
              <a:lnSpc>
                <a:spcPct val="100000"/>
              </a:lnSpc>
              <a:spcBef>
                <a:spcPts val="0"/>
              </a:spcBef>
              <a:spcAft>
                <a:spcPts val="0"/>
              </a:spcAft>
              <a:buClr>
                <a:srgbClr val="43D5A6"/>
              </a:buClr>
              <a:buSzPts val="1400"/>
              <a:buNone/>
              <a:defRPr>
                <a:solidFill>
                  <a:srgbClr val="43D5A6"/>
                </a:solidFill>
              </a:defRPr>
            </a:lvl1pPr>
            <a:lvl2pPr indent="-298450" lvl="1" marL="914400" rtl="0" algn="l">
              <a:lnSpc>
                <a:spcPct val="115000"/>
              </a:lnSpc>
              <a:spcBef>
                <a:spcPts val="1200"/>
              </a:spcBef>
              <a:spcAft>
                <a:spcPts val="0"/>
              </a:spcAft>
              <a:buSzPts val="1100"/>
              <a:buChar char="○"/>
              <a:defRPr/>
            </a:lvl2pPr>
            <a:lvl3pPr indent="-298450" lvl="2" marL="1371600" rtl="0" algn="l">
              <a:lnSpc>
                <a:spcPct val="115000"/>
              </a:lnSpc>
              <a:spcBef>
                <a:spcPts val="1200"/>
              </a:spcBef>
              <a:spcAft>
                <a:spcPts val="0"/>
              </a:spcAft>
              <a:buSzPts val="1100"/>
              <a:buChar char="■"/>
              <a:defRPr/>
            </a:lvl3pPr>
            <a:lvl4pPr indent="-298450" lvl="3" marL="1828800" rtl="0" algn="l">
              <a:lnSpc>
                <a:spcPct val="115000"/>
              </a:lnSpc>
              <a:spcBef>
                <a:spcPts val="1200"/>
              </a:spcBef>
              <a:spcAft>
                <a:spcPts val="0"/>
              </a:spcAft>
              <a:buSzPts val="1100"/>
              <a:buChar char="●"/>
              <a:defRPr/>
            </a:lvl4pPr>
            <a:lvl5pPr indent="-298450" lvl="4" marL="2286000" rtl="0" algn="l">
              <a:lnSpc>
                <a:spcPct val="115000"/>
              </a:lnSpc>
              <a:spcBef>
                <a:spcPts val="1200"/>
              </a:spcBef>
              <a:spcAft>
                <a:spcPts val="0"/>
              </a:spcAft>
              <a:buSzPts val="1100"/>
              <a:buChar char="○"/>
              <a:defRPr/>
            </a:lvl5pPr>
            <a:lvl6pPr indent="-298450" lvl="5" marL="2743200" rtl="0" algn="l">
              <a:lnSpc>
                <a:spcPct val="115000"/>
              </a:lnSpc>
              <a:spcBef>
                <a:spcPts val="1200"/>
              </a:spcBef>
              <a:spcAft>
                <a:spcPts val="0"/>
              </a:spcAft>
              <a:buSzPts val="1100"/>
              <a:buChar char="■"/>
              <a:defRPr/>
            </a:lvl6pPr>
            <a:lvl7pPr indent="-298450" lvl="6" marL="3200400" rtl="0" algn="l">
              <a:lnSpc>
                <a:spcPct val="115000"/>
              </a:lnSpc>
              <a:spcBef>
                <a:spcPts val="1200"/>
              </a:spcBef>
              <a:spcAft>
                <a:spcPts val="0"/>
              </a:spcAft>
              <a:buSzPts val="1100"/>
              <a:buChar char="●"/>
              <a:defRPr/>
            </a:lvl7pPr>
            <a:lvl8pPr indent="-298450" lvl="7" marL="3657600" rtl="0" algn="l">
              <a:lnSpc>
                <a:spcPct val="115000"/>
              </a:lnSpc>
              <a:spcBef>
                <a:spcPts val="1200"/>
              </a:spcBef>
              <a:spcAft>
                <a:spcPts val="0"/>
              </a:spcAft>
              <a:buSzPts val="1100"/>
              <a:buChar char="○"/>
              <a:defRPr/>
            </a:lvl8pPr>
            <a:lvl9pPr indent="-298450" lvl="8" marL="4114800" rtl="0" algn="l">
              <a:lnSpc>
                <a:spcPct val="115000"/>
              </a:lnSpc>
              <a:spcBef>
                <a:spcPts val="1200"/>
              </a:spcBef>
              <a:spcAft>
                <a:spcPts val="1200"/>
              </a:spcAft>
              <a:buSzPts val="1100"/>
              <a:buChar char="■"/>
              <a:defRPr/>
            </a:lvl9pPr>
          </a:lstStyle>
          <a:p/>
        </p:txBody>
      </p:sp>
      <p:sp>
        <p:nvSpPr>
          <p:cNvPr id="59" name="Google Shape;59;p14"/>
          <p:cNvSpPr txBox="1"/>
          <p:nvPr>
            <p:ph idx="12" type="sldNum"/>
          </p:nvPr>
        </p:nvSpPr>
        <p:spPr>
          <a:xfrm>
            <a:off x="8497999" y="4688759"/>
            <a:ext cx="548700" cy="393600"/>
          </a:xfrm>
          <a:prstGeom prst="rect">
            <a:avLst/>
          </a:prstGeom>
          <a:noFill/>
          <a:ln>
            <a:noFill/>
          </a:ln>
        </p:spPr>
        <p:txBody>
          <a:bodyPr anchorCtr="0" anchor="ctr" bIns="68575" lIns="68575" spcFirstLastPara="1" rIns="68575" wrap="square" tIns="68575">
            <a:normAutofit/>
          </a:bodyPr>
          <a:lstStyle>
            <a:lvl1pPr indent="0" lvl="0" marL="0" rtl="0" algn="r">
              <a:buClr>
                <a:schemeClr val="dk2"/>
              </a:buClr>
              <a:buSzPts val="1000"/>
              <a:buFont typeface="Lato"/>
              <a:buNone/>
              <a:defRPr sz="1000">
                <a:solidFill>
                  <a:schemeClr val="dk2"/>
                </a:solidFill>
                <a:latin typeface="Lato"/>
                <a:ea typeface="Lato"/>
                <a:cs typeface="Lato"/>
                <a:sym typeface="Lato"/>
              </a:defRPr>
            </a:lvl1pPr>
            <a:lvl2pPr indent="0" lvl="1" marL="0" rtl="0" algn="r">
              <a:buClr>
                <a:schemeClr val="dk2"/>
              </a:buClr>
              <a:buSzPts val="1000"/>
              <a:buFont typeface="Lato"/>
              <a:buNone/>
              <a:defRPr sz="1000">
                <a:solidFill>
                  <a:schemeClr val="dk2"/>
                </a:solidFill>
                <a:latin typeface="Lato"/>
                <a:ea typeface="Lato"/>
                <a:cs typeface="Lato"/>
                <a:sym typeface="Lato"/>
              </a:defRPr>
            </a:lvl2pPr>
            <a:lvl3pPr indent="0" lvl="2" marL="0" rtl="0" algn="r">
              <a:buClr>
                <a:schemeClr val="dk2"/>
              </a:buClr>
              <a:buSzPts val="1000"/>
              <a:buFont typeface="Lato"/>
              <a:buNone/>
              <a:defRPr sz="1000">
                <a:solidFill>
                  <a:schemeClr val="dk2"/>
                </a:solidFill>
                <a:latin typeface="Lato"/>
                <a:ea typeface="Lato"/>
                <a:cs typeface="Lato"/>
                <a:sym typeface="Lato"/>
              </a:defRPr>
            </a:lvl3pPr>
            <a:lvl4pPr indent="0" lvl="3" marL="0" rtl="0" algn="r">
              <a:buClr>
                <a:schemeClr val="dk2"/>
              </a:buClr>
              <a:buSzPts val="1000"/>
              <a:buFont typeface="Lato"/>
              <a:buNone/>
              <a:defRPr sz="1000">
                <a:solidFill>
                  <a:schemeClr val="dk2"/>
                </a:solidFill>
                <a:latin typeface="Lato"/>
                <a:ea typeface="Lato"/>
                <a:cs typeface="Lato"/>
                <a:sym typeface="Lato"/>
              </a:defRPr>
            </a:lvl4pPr>
            <a:lvl5pPr indent="0" lvl="4" marL="0" rtl="0" algn="r">
              <a:buClr>
                <a:schemeClr val="dk2"/>
              </a:buClr>
              <a:buSzPts val="1000"/>
              <a:buFont typeface="Lato"/>
              <a:buNone/>
              <a:defRPr sz="1000">
                <a:solidFill>
                  <a:schemeClr val="dk2"/>
                </a:solidFill>
                <a:latin typeface="Lato"/>
                <a:ea typeface="Lato"/>
                <a:cs typeface="Lato"/>
                <a:sym typeface="Lato"/>
              </a:defRPr>
            </a:lvl5pPr>
            <a:lvl6pPr indent="0" lvl="5" marL="0" rtl="0" algn="r">
              <a:buClr>
                <a:schemeClr val="dk2"/>
              </a:buClr>
              <a:buSzPts val="1000"/>
              <a:buFont typeface="Lato"/>
              <a:buNone/>
              <a:defRPr sz="1000">
                <a:solidFill>
                  <a:schemeClr val="dk2"/>
                </a:solidFill>
                <a:latin typeface="Lato"/>
                <a:ea typeface="Lato"/>
                <a:cs typeface="Lato"/>
                <a:sym typeface="Lato"/>
              </a:defRPr>
            </a:lvl6pPr>
            <a:lvl7pPr indent="0" lvl="6" marL="0" rtl="0" algn="r">
              <a:buClr>
                <a:schemeClr val="dk2"/>
              </a:buClr>
              <a:buSzPts val="1000"/>
              <a:buFont typeface="Lato"/>
              <a:buNone/>
              <a:defRPr sz="1000">
                <a:solidFill>
                  <a:schemeClr val="dk2"/>
                </a:solidFill>
                <a:latin typeface="Lato"/>
                <a:ea typeface="Lato"/>
                <a:cs typeface="Lato"/>
                <a:sym typeface="Lato"/>
              </a:defRPr>
            </a:lvl7pPr>
            <a:lvl8pPr indent="0" lvl="7" marL="0" rtl="0" algn="r">
              <a:buClr>
                <a:schemeClr val="dk2"/>
              </a:buClr>
              <a:buSzPts val="1000"/>
              <a:buFont typeface="Lato"/>
              <a:buNone/>
              <a:defRPr sz="1000">
                <a:solidFill>
                  <a:schemeClr val="dk2"/>
                </a:solidFill>
                <a:latin typeface="Lato"/>
                <a:ea typeface="Lato"/>
                <a:cs typeface="Lato"/>
                <a:sym typeface="Lato"/>
              </a:defRPr>
            </a:lvl8pPr>
            <a:lvl9pPr indent="0" lvl="8" marL="0" rtl="0" algn="r">
              <a:buClr>
                <a:schemeClr val="dk2"/>
              </a:buClr>
              <a:buSzPts val="1000"/>
              <a:buFont typeface="Lato"/>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descr="economy-stacked-dark.png" id="60" name="Google Shape;60;p14"/>
          <p:cNvPicPr preferRelativeResize="0"/>
          <p:nvPr/>
        </p:nvPicPr>
        <p:blipFill rotWithShape="1">
          <a:blip r:embed="rId2">
            <a:alphaModFix/>
          </a:blip>
          <a:srcRect b="27417" l="8941" r="8727" t="34724"/>
          <a:stretch/>
        </p:blipFill>
        <p:spPr>
          <a:xfrm>
            <a:off x="425200" y="427500"/>
            <a:ext cx="531725" cy="244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en.wikipedia.org/wiki/List_of_crop_plants_pollinated_by_bees" TargetMode="Externa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4.jpg"/><Relationship Id="rId4" Type="http://schemas.openxmlformats.org/officeDocument/2006/relationships/hyperlink" Target="https://sdgs.un.org/goal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6.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8.png"/><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14.jpg"/><Relationship Id="rId9" Type="http://schemas.openxmlformats.org/officeDocument/2006/relationships/image" Target="../media/image8.jpg"/><Relationship Id="rId5" Type="http://schemas.openxmlformats.org/officeDocument/2006/relationships/image" Target="../media/image6.jpg"/><Relationship Id="rId6" Type="http://schemas.openxmlformats.org/officeDocument/2006/relationships/image" Target="../media/image5.jpg"/><Relationship Id="rId7" Type="http://schemas.openxmlformats.org/officeDocument/2006/relationships/image" Target="../media/image15.png"/><Relationship Id="rId8"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latin typeface="Lucida Sans"/>
                <a:ea typeface="Lucida Sans"/>
                <a:cs typeface="Lucida Sans"/>
                <a:sym typeface="Lucida Sans"/>
              </a:rPr>
              <a:t>Introducing the Economy</a:t>
            </a:r>
            <a:endParaRPr b="1">
              <a:latin typeface="Lucida Sans"/>
              <a:ea typeface="Lucida Sans"/>
              <a:cs typeface="Lucida Sans"/>
              <a:sym typeface="Lucid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pic>
        <p:nvPicPr>
          <p:cNvPr id="140" name="Google Shape;140;p24"/>
          <p:cNvPicPr preferRelativeResize="0"/>
          <p:nvPr/>
        </p:nvPicPr>
        <p:blipFill>
          <a:blip r:embed="rId3">
            <a:alphaModFix/>
          </a:blip>
          <a:stretch>
            <a:fillRect/>
          </a:stretch>
        </p:blipFill>
        <p:spPr>
          <a:xfrm>
            <a:off x="-39962" y="-371350"/>
            <a:ext cx="9223925" cy="6149299"/>
          </a:xfrm>
          <a:prstGeom prst="rect">
            <a:avLst/>
          </a:prstGeom>
          <a:noFill/>
          <a:ln>
            <a:noFill/>
          </a:ln>
        </p:spPr>
      </p:pic>
      <p:sp>
        <p:nvSpPr>
          <p:cNvPr id="141" name="Google Shape;141;p24"/>
          <p:cNvSpPr/>
          <p:nvPr/>
        </p:nvSpPr>
        <p:spPr>
          <a:xfrm>
            <a:off x="1417800" y="1006350"/>
            <a:ext cx="2989500" cy="3130800"/>
          </a:xfrm>
          <a:prstGeom prst="roundRect">
            <a:avLst>
              <a:gd fmla="val 16667" name="adj"/>
            </a:avLst>
          </a:prstGeom>
          <a:solidFill>
            <a:srgbClr val="D9EAD3"/>
          </a:solidFill>
          <a:ln cap="flat" cmpd="sng" w="9525">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4"/>
          <p:cNvSpPr txBox="1"/>
          <p:nvPr>
            <p:ph idx="1" type="body"/>
          </p:nvPr>
        </p:nvSpPr>
        <p:spPr>
          <a:xfrm>
            <a:off x="1540500" y="2172425"/>
            <a:ext cx="2866800" cy="1743300"/>
          </a:xfrm>
          <a:prstGeom prst="rect">
            <a:avLst/>
          </a:prstGeom>
          <a:noFill/>
          <a:ln>
            <a:noFill/>
          </a:ln>
        </p:spPr>
        <p:txBody>
          <a:bodyPr anchorCtr="0" anchor="t" bIns="34275" lIns="68575" spcFirstLastPara="1" rIns="68575" wrap="square" tIns="34275">
            <a:normAutofit fontScale="92500" lnSpcReduction="20000"/>
          </a:bodyPr>
          <a:lstStyle/>
          <a:p>
            <a:pPr indent="-164306" lvl="0" marL="177800" rtl="0" algn="l">
              <a:lnSpc>
                <a:spcPct val="115000"/>
              </a:lnSpc>
              <a:spcBef>
                <a:spcPts val="0"/>
              </a:spcBef>
              <a:spcAft>
                <a:spcPts val="0"/>
              </a:spcAft>
              <a:buSzPct val="100000"/>
              <a:buFont typeface="Verdana"/>
              <a:buChar char="●"/>
            </a:pPr>
            <a:r>
              <a:rPr lang="en" sz="1500">
                <a:solidFill>
                  <a:schemeClr val="dk1"/>
                </a:solidFill>
                <a:latin typeface="Verdana"/>
                <a:ea typeface="Verdana"/>
                <a:cs typeface="Verdana"/>
                <a:sym typeface="Verdana"/>
              </a:rPr>
              <a:t>Neither fully human-built nor fully independent</a:t>
            </a:r>
            <a:endParaRPr sz="1500">
              <a:solidFill>
                <a:schemeClr val="dk1"/>
              </a:solidFill>
              <a:latin typeface="Verdana"/>
              <a:ea typeface="Verdana"/>
              <a:cs typeface="Verdana"/>
              <a:sym typeface="Verdana"/>
            </a:endParaRPr>
          </a:p>
          <a:p>
            <a:pPr indent="-76200" lvl="0" marL="177800" rtl="0" algn="l">
              <a:lnSpc>
                <a:spcPct val="115000"/>
              </a:lnSpc>
              <a:spcBef>
                <a:spcPts val="800"/>
              </a:spcBef>
              <a:spcAft>
                <a:spcPts val="0"/>
              </a:spcAft>
              <a:buClr>
                <a:schemeClr val="dk1"/>
              </a:buClr>
              <a:buSzPct val="100000"/>
              <a:buNone/>
            </a:pPr>
            <a:r>
              <a:t/>
            </a:r>
            <a:endParaRPr sz="1500">
              <a:solidFill>
                <a:schemeClr val="dk1"/>
              </a:solidFill>
              <a:latin typeface="Verdana"/>
              <a:ea typeface="Verdana"/>
              <a:cs typeface="Verdana"/>
              <a:sym typeface="Verdana"/>
            </a:endParaRPr>
          </a:p>
          <a:p>
            <a:pPr indent="-164306" lvl="0" marL="177800" rtl="0" algn="l">
              <a:lnSpc>
                <a:spcPct val="115000"/>
              </a:lnSpc>
              <a:spcBef>
                <a:spcPts val="800"/>
              </a:spcBef>
              <a:spcAft>
                <a:spcPts val="0"/>
              </a:spcAft>
              <a:buSzPct val="100000"/>
              <a:buFont typeface="Verdana"/>
              <a:buChar char="●"/>
            </a:pPr>
            <a:r>
              <a:rPr lang="en" sz="1500">
                <a:solidFill>
                  <a:schemeClr val="dk1"/>
                </a:solidFill>
                <a:latin typeface="Verdana"/>
                <a:ea typeface="Verdana"/>
                <a:cs typeface="Verdana"/>
                <a:sym typeface="Verdana"/>
              </a:rPr>
              <a:t>We co-shape this system, but unlike a building, it also leads a life of its own.</a:t>
            </a:r>
            <a:endParaRPr sz="1500">
              <a:solidFill>
                <a:schemeClr val="dk1"/>
              </a:solidFill>
              <a:latin typeface="Verdana"/>
              <a:ea typeface="Verdana"/>
              <a:cs typeface="Verdana"/>
              <a:sym typeface="Verdana"/>
            </a:endParaRPr>
          </a:p>
          <a:p>
            <a:pPr indent="-76200" lvl="0" marL="177800" rtl="0" algn="l">
              <a:lnSpc>
                <a:spcPct val="90000"/>
              </a:lnSpc>
              <a:spcBef>
                <a:spcPts val="800"/>
              </a:spcBef>
              <a:spcAft>
                <a:spcPts val="1200"/>
              </a:spcAft>
              <a:buClr>
                <a:schemeClr val="dk1"/>
              </a:buClr>
              <a:buSzPct val="100000"/>
              <a:buNone/>
            </a:pPr>
            <a:r>
              <a:t/>
            </a:r>
            <a:endParaRPr sz="1500">
              <a:solidFill>
                <a:schemeClr val="lt1"/>
              </a:solidFill>
            </a:endParaRPr>
          </a:p>
        </p:txBody>
      </p:sp>
      <p:sp>
        <p:nvSpPr>
          <p:cNvPr id="143" name="Google Shape;143;p24"/>
          <p:cNvSpPr txBox="1"/>
          <p:nvPr>
            <p:ph type="title"/>
          </p:nvPr>
        </p:nvSpPr>
        <p:spPr>
          <a:xfrm>
            <a:off x="1716150" y="948775"/>
            <a:ext cx="2392800" cy="1372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Calibri"/>
              <a:buNone/>
            </a:pPr>
            <a:r>
              <a:rPr b="1" lang="en" sz="3000">
                <a:latin typeface="Helvetica Neue"/>
                <a:ea typeface="Helvetica Neue"/>
                <a:cs typeface="Helvetica Neue"/>
                <a:sym typeface="Helvetica Neue"/>
              </a:rPr>
              <a:t>What is the economy?</a:t>
            </a:r>
            <a:endParaRPr b="1">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0CC9E"/>
        </a:solidFill>
      </p:bgPr>
    </p:bg>
    <p:spTree>
      <p:nvGrpSpPr>
        <p:cNvPr id="147" name="Shape 147"/>
        <p:cNvGrpSpPr/>
        <p:nvPr/>
      </p:nvGrpSpPr>
      <p:grpSpPr>
        <a:xfrm>
          <a:off x="0" y="0"/>
          <a:ext cx="0" cy="0"/>
          <a:chOff x="0" y="0"/>
          <a:chExt cx="0" cy="0"/>
        </a:xfrm>
      </p:grpSpPr>
      <p:sp>
        <p:nvSpPr>
          <p:cNvPr id="148" name="Google Shape;148;p25"/>
          <p:cNvSpPr txBox="1"/>
          <p:nvPr>
            <p:ph type="title"/>
          </p:nvPr>
        </p:nvSpPr>
        <p:spPr>
          <a:xfrm>
            <a:off x="311700" y="17299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latin typeface="Lucida Sans"/>
                <a:ea typeface="Lucida Sans"/>
                <a:cs typeface="Lucida Sans"/>
                <a:sym typeface="Lucida Sans"/>
              </a:rPr>
              <a:t>2. Ecological and Social Embeddedness of the Economy</a:t>
            </a:r>
            <a:endParaRPr b="1">
              <a:latin typeface="Lucida Sans"/>
              <a:ea typeface="Lucida Sans"/>
              <a:cs typeface="Lucida Sans"/>
              <a:sym typeface="Lucid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6"/>
          <p:cNvSpPr txBox="1"/>
          <p:nvPr>
            <p:ph type="title"/>
          </p:nvPr>
        </p:nvSpPr>
        <p:spPr>
          <a:xfrm>
            <a:off x="448975" y="946275"/>
            <a:ext cx="8431800" cy="635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rgbClr val="EA4D4E"/>
              </a:buClr>
              <a:buSzPts val="2300"/>
              <a:buNone/>
            </a:pPr>
            <a:r>
              <a:rPr lang="en">
                <a:latin typeface="Lucida Sans"/>
                <a:ea typeface="Lucida Sans"/>
                <a:cs typeface="Lucida Sans"/>
                <a:sym typeface="Lucida Sans"/>
              </a:rPr>
              <a:t>T</a:t>
            </a:r>
            <a:r>
              <a:rPr lang="en">
                <a:latin typeface="Lucida Sans"/>
                <a:ea typeface="Lucida Sans"/>
                <a:cs typeface="Lucida Sans"/>
                <a:sym typeface="Lucida Sans"/>
              </a:rPr>
              <a:t>he economy is connected to things like...</a:t>
            </a:r>
            <a:endParaRPr>
              <a:latin typeface="Lucida Sans"/>
              <a:ea typeface="Lucida Sans"/>
              <a:cs typeface="Lucida Sans"/>
              <a:sym typeface="Lucida Sans"/>
            </a:endParaRPr>
          </a:p>
        </p:txBody>
      </p:sp>
      <p:pic>
        <p:nvPicPr>
          <p:cNvPr id="154" name="Google Shape;154;p26"/>
          <p:cNvPicPr preferRelativeResize="0"/>
          <p:nvPr/>
        </p:nvPicPr>
        <p:blipFill rotWithShape="1">
          <a:blip r:embed="rId3">
            <a:alphaModFix/>
          </a:blip>
          <a:srcRect b="0" l="17307" r="17307" t="0"/>
          <a:stretch/>
        </p:blipFill>
        <p:spPr>
          <a:xfrm>
            <a:off x="4548314" y="2144100"/>
            <a:ext cx="1688788" cy="2290975"/>
          </a:xfrm>
          <a:prstGeom prst="rect">
            <a:avLst/>
          </a:prstGeom>
          <a:noFill/>
          <a:ln>
            <a:noFill/>
          </a:ln>
        </p:spPr>
      </p:pic>
      <p:pic>
        <p:nvPicPr>
          <p:cNvPr id="155" name="Google Shape;155;p26"/>
          <p:cNvPicPr preferRelativeResize="0"/>
          <p:nvPr/>
        </p:nvPicPr>
        <p:blipFill rotWithShape="1">
          <a:blip r:embed="rId4">
            <a:alphaModFix/>
          </a:blip>
          <a:srcRect b="0" l="0" r="0" t="0"/>
          <a:stretch/>
        </p:blipFill>
        <p:spPr>
          <a:xfrm>
            <a:off x="918739" y="2144100"/>
            <a:ext cx="3303225" cy="2290975"/>
          </a:xfrm>
          <a:prstGeom prst="rect">
            <a:avLst/>
          </a:prstGeom>
          <a:noFill/>
          <a:ln>
            <a:noFill/>
          </a:ln>
        </p:spPr>
      </p:pic>
      <p:pic>
        <p:nvPicPr>
          <p:cNvPr id="156" name="Google Shape;156;p26"/>
          <p:cNvPicPr preferRelativeResize="0"/>
          <p:nvPr/>
        </p:nvPicPr>
        <p:blipFill rotWithShape="1">
          <a:blip r:embed="rId5">
            <a:alphaModFix/>
          </a:blip>
          <a:srcRect b="0" l="0" r="0" t="0"/>
          <a:stretch/>
        </p:blipFill>
        <p:spPr>
          <a:xfrm>
            <a:off x="6467264" y="2136252"/>
            <a:ext cx="1688800" cy="2298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7"/>
          <p:cNvSpPr txBox="1"/>
          <p:nvPr>
            <p:ph idx="1" type="body"/>
          </p:nvPr>
        </p:nvSpPr>
        <p:spPr>
          <a:xfrm>
            <a:off x="2372475" y="429725"/>
            <a:ext cx="6667200" cy="4110900"/>
          </a:xfrm>
          <a:prstGeom prst="rect">
            <a:avLst/>
          </a:prstGeom>
          <a:noFill/>
          <a:ln>
            <a:noFill/>
          </a:ln>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2"/>
              </a:buClr>
              <a:buSzPts val="1400"/>
              <a:buFont typeface="Arial"/>
              <a:buNone/>
            </a:pPr>
            <a:r>
              <a:rPr b="1" lang="en" sz="2400">
                <a:solidFill>
                  <a:srgbClr val="EA4D4E"/>
                </a:solidFill>
                <a:latin typeface="Lucida Sans"/>
                <a:ea typeface="Lucida Sans"/>
                <a:cs typeface="Lucida Sans"/>
                <a:sym typeface="Lucida Sans"/>
              </a:rPr>
              <a:t>Kate Raworth - Environmental economics</a:t>
            </a:r>
            <a:endParaRPr b="1" sz="2400">
              <a:solidFill>
                <a:srgbClr val="EA4D4E"/>
              </a:solidFill>
              <a:latin typeface="Lucida Sans"/>
              <a:ea typeface="Lucida Sans"/>
              <a:cs typeface="Lucida Sans"/>
              <a:sym typeface="Lucida Sans"/>
            </a:endParaRPr>
          </a:p>
          <a:p>
            <a:pPr indent="0" lvl="0" marL="0" rtl="0" algn="l">
              <a:spcBef>
                <a:spcPts val="0"/>
              </a:spcBef>
              <a:spcAft>
                <a:spcPts val="0"/>
              </a:spcAft>
              <a:buClr>
                <a:schemeClr val="dk2"/>
              </a:buClr>
              <a:buSzPts val="1400"/>
              <a:buFont typeface="Arial"/>
              <a:buNone/>
            </a:pPr>
            <a:r>
              <a:t/>
            </a:r>
            <a:endParaRPr b="1" sz="2400">
              <a:solidFill>
                <a:srgbClr val="EA4D4E"/>
              </a:solidFill>
              <a:latin typeface="Raleway"/>
              <a:ea typeface="Raleway"/>
              <a:cs typeface="Raleway"/>
              <a:sym typeface="Raleway"/>
            </a:endParaRPr>
          </a:p>
          <a:p>
            <a:pPr indent="0" lvl="0" marL="0" rtl="0" algn="l">
              <a:lnSpc>
                <a:spcPct val="115000"/>
              </a:lnSpc>
              <a:spcBef>
                <a:spcPts val="1600"/>
              </a:spcBef>
              <a:spcAft>
                <a:spcPts val="0"/>
              </a:spcAft>
              <a:buSzPts val="1400"/>
              <a:buNone/>
            </a:pPr>
            <a:r>
              <a:rPr lang="en" sz="1600">
                <a:latin typeface="Verdana"/>
                <a:ea typeface="Verdana"/>
                <a:cs typeface="Verdana"/>
                <a:sym typeface="Verdana"/>
              </a:rPr>
              <a:t>We, and our economies completely rely on the environment, and not just for the obvious stuff -</a:t>
            </a:r>
            <a:r>
              <a:rPr b="1" lang="en" sz="1600">
                <a:latin typeface="Verdana"/>
                <a:ea typeface="Verdana"/>
                <a:cs typeface="Verdana"/>
                <a:sym typeface="Verdana"/>
              </a:rPr>
              <a:t> resources </a:t>
            </a:r>
            <a:r>
              <a:rPr lang="en" sz="1600">
                <a:latin typeface="Verdana"/>
                <a:ea typeface="Verdana"/>
                <a:cs typeface="Verdana"/>
                <a:sym typeface="Verdana"/>
              </a:rPr>
              <a:t>we might then make into </a:t>
            </a:r>
            <a:r>
              <a:rPr b="1" lang="en" sz="1600">
                <a:latin typeface="Verdana"/>
                <a:ea typeface="Verdana"/>
                <a:cs typeface="Verdana"/>
                <a:sym typeface="Verdana"/>
              </a:rPr>
              <a:t>goods</a:t>
            </a:r>
            <a:r>
              <a:rPr lang="en" sz="1600">
                <a:latin typeface="Verdana"/>
                <a:ea typeface="Verdana"/>
                <a:cs typeface="Verdana"/>
                <a:sym typeface="Verdana"/>
              </a:rPr>
              <a:t> - air, water, precious metals or wood for manufacturing. </a:t>
            </a:r>
            <a:endParaRPr sz="1600">
              <a:latin typeface="Verdana"/>
              <a:ea typeface="Verdana"/>
              <a:cs typeface="Verdana"/>
              <a:sym typeface="Verdana"/>
            </a:endParaRPr>
          </a:p>
          <a:p>
            <a:pPr indent="0" lvl="0" marL="0" rtl="0" algn="l">
              <a:lnSpc>
                <a:spcPct val="115000"/>
              </a:lnSpc>
              <a:spcBef>
                <a:spcPts val="1600"/>
              </a:spcBef>
              <a:spcAft>
                <a:spcPts val="0"/>
              </a:spcAft>
              <a:buSzPts val="1400"/>
              <a:buNone/>
            </a:pPr>
            <a:r>
              <a:rPr lang="en" sz="1600">
                <a:latin typeface="Verdana"/>
                <a:ea typeface="Verdana"/>
                <a:cs typeface="Verdana"/>
                <a:sym typeface="Verdana"/>
              </a:rPr>
              <a:t>But for the </a:t>
            </a:r>
            <a:r>
              <a:rPr b="1" lang="en" sz="1600">
                <a:latin typeface="Verdana"/>
                <a:ea typeface="Verdana"/>
                <a:cs typeface="Verdana"/>
                <a:sym typeface="Verdana"/>
              </a:rPr>
              <a:t>services</a:t>
            </a:r>
            <a:r>
              <a:rPr lang="en" sz="1600">
                <a:latin typeface="Verdana"/>
                <a:ea typeface="Verdana"/>
                <a:cs typeface="Verdana"/>
                <a:sym typeface="Verdana"/>
              </a:rPr>
              <a:t> it provides too. The natural ecosystem of bees </a:t>
            </a:r>
            <a:r>
              <a:rPr b="1" lang="en" sz="1600">
                <a:latin typeface="Verdana"/>
                <a:ea typeface="Verdana"/>
                <a:cs typeface="Verdana"/>
                <a:sym typeface="Verdana"/>
              </a:rPr>
              <a:t>pollinating</a:t>
            </a:r>
            <a:r>
              <a:rPr lang="en" sz="1600">
                <a:latin typeface="Verdana"/>
                <a:ea typeface="Verdana"/>
                <a:cs typeface="Verdana"/>
                <a:sym typeface="Verdana"/>
              </a:rPr>
              <a:t> flowers underpins the entirety of our food system. </a:t>
            </a:r>
            <a:r>
              <a:rPr b="1" lang="en" sz="1600">
                <a:latin typeface="Verdana"/>
                <a:ea typeface="Verdana"/>
                <a:cs typeface="Verdana"/>
                <a:sym typeface="Verdana"/>
              </a:rPr>
              <a:t>Most agricultural crops!</a:t>
            </a:r>
            <a:endParaRPr sz="1600">
              <a:latin typeface="Verdana"/>
              <a:ea typeface="Verdana"/>
              <a:cs typeface="Verdana"/>
              <a:sym typeface="Verdana"/>
            </a:endParaRPr>
          </a:p>
          <a:p>
            <a:pPr indent="0" lvl="0" marL="0" rtl="0" algn="l">
              <a:lnSpc>
                <a:spcPct val="115000"/>
              </a:lnSpc>
              <a:spcBef>
                <a:spcPts val="1600"/>
              </a:spcBef>
              <a:spcAft>
                <a:spcPts val="1600"/>
              </a:spcAft>
              <a:buClr>
                <a:schemeClr val="dk2"/>
              </a:buClr>
              <a:buSzPts val="800"/>
              <a:buNone/>
            </a:pPr>
            <a:r>
              <a:rPr lang="en" sz="1600" u="sng">
                <a:solidFill>
                  <a:schemeClr val="hlink"/>
                </a:solidFill>
                <a:latin typeface="Verdana"/>
                <a:ea typeface="Verdana"/>
                <a:cs typeface="Verdana"/>
                <a:sym typeface="Verdana"/>
                <a:hlinkClick r:id="rId3"/>
              </a:rPr>
              <a:t>Here’s a list of all the food bees pollinate.</a:t>
            </a:r>
            <a:r>
              <a:rPr lang="en" sz="1600">
                <a:latin typeface="Verdana"/>
                <a:ea typeface="Verdana"/>
                <a:cs typeface="Verdana"/>
                <a:sym typeface="Verdana"/>
              </a:rPr>
              <a:t> How connected would you say bees are to the economy now?</a:t>
            </a:r>
            <a:endParaRPr sz="1600">
              <a:latin typeface="Verdana"/>
              <a:ea typeface="Verdana"/>
              <a:cs typeface="Verdana"/>
              <a:sym typeface="Verdana"/>
            </a:endParaRPr>
          </a:p>
        </p:txBody>
      </p:sp>
      <p:pic>
        <p:nvPicPr>
          <p:cNvPr id="162" name="Google Shape;162;p27"/>
          <p:cNvPicPr preferRelativeResize="0"/>
          <p:nvPr/>
        </p:nvPicPr>
        <p:blipFill>
          <a:blip r:embed="rId4">
            <a:alphaModFix/>
          </a:blip>
          <a:stretch>
            <a:fillRect/>
          </a:stretch>
        </p:blipFill>
        <p:spPr>
          <a:xfrm>
            <a:off x="331175" y="1238375"/>
            <a:ext cx="1821450" cy="182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8" name="Google Shape;168;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9" name="Google Shape;169;p2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9"/>
          <p:cNvPicPr preferRelativeResize="0"/>
          <p:nvPr/>
        </p:nvPicPr>
        <p:blipFill>
          <a:blip r:embed="rId3">
            <a:alphaModFix/>
          </a:blip>
          <a:stretch>
            <a:fillRect/>
          </a:stretch>
        </p:blipFill>
        <p:spPr>
          <a:xfrm>
            <a:off x="403013" y="1262050"/>
            <a:ext cx="1743075" cy="2619375"/>
          </a:xfrm>
          <a:prstGeom prst="rect">
            <a:avLst/>
          </a:prstGeom>
          <a:noFill/>
          <a:ln>
            <a:noFill/>
          </a:ln>
        </p:spPr>
      </p:pic>
      <p:sp>
        <p:nvSpPr>
          <p:cNvPr id="175" name="Google Shape;175;p29"/>
          <p:cNvSpPr txBox="1"/>
          <p:nvPr>
            <p:ph type="title"/>
          </p:nvPr>
        </p:nvSpPr>
        <p:spPr>
          <a:xfrm>
            <a:off x="2518325" y="431975"/>
            <a:ext cx="6497100" cy="476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chemeClr val="dk2"/>
              </a:buClr>
              <a:buSzPct val="58333"/>
              <a:buNone/>
            </a:pPr>
            <a:r>
              <a:rPr b="1" lang="en" sz="2400">
                <a:solidFill>
                  <a:srgbClr val="EA4D4E"/>
                </a:solidFill>
                <a:latin typeface="Lucida Sans"/>
                <a:ea typeface="Lucida Sans"/>
                <a:cs typeface="Lucida Sans"/>
                <a:sym typeface="Lucida Sans"/>
              </a:rPr>
              <a:t>Ha Joon Chang: the washing machine – one of the most important inventions!</a:t>
            </a:r>
            <a:endParaRPr b="1">
              <a:solidFill>
                <a:srgbClr val="EA4D4E"/>
              </a:solidFill>
              <a:latin typeface="Lucida Sans"/>
              <a:ea typeface="Lucida Sans"/>
              <a:cs typeface="Lucida Sans"/>
              <a:sym typeface="Lucida Sans"/>
            </a:endParaRPr>
          </a:p>
        </p:txBody>
      </p:sp>
      <p:sp>
        <p:nvSpPr>
          <p:cNvPr id="176" name="Google Shape;176;p29"/>
          <p:cNvSpPr txBox="1"/>
          <p:nvPr/>
        </p:nvSpPr>
        <p:spPr>
          <a:xfrm>
            <a:off x="2518325" y="1816647"/>
            <a:ext cx="6225600" cy="1510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600"/>
              </a:spcBef>
              <a:spcAft>
                <a:spcPts val="1600"/>
              </a:spcAft>
              <a:buNone/>
            </a:pPr>
            <a:r>
              <a:rPr lang="en" sz="1600">
                <a:solidFill>
                  <a:srgbClr val="142A37"/>
                </a:solidFill>
                <a:latin typeface="Verdana"/>
                <a:ea typeface="Verdana"/>
                <a:cs typeface="Verdana"/>
                <a:sym typeface="Verdana"/>
              </a:rPr>
              <a:t>This is because it gave women who often spent a lot of time on </a:t>
            </a:r>
            <a:r>
              <a:rPr b="1" lang="en" sz="1600">
                <a:solidFill>
                  <a:srgbClr val="142A37"/>
                </a:solidFill>
                <a:latin typeface="Verdana"/>
                <a:ea typeface="Verdana"/>
                <a:cs typeface="Verdana"/>
                <a:sym typeface="Verdana"/>
              </a:rPr>
              <a:t>unpaid</a:t>
            </a:r>
            <a:r>
              <a:rPr lang="en" sz="1600">
                <a:solidFill>
                  <a:srgbClr val="142A37"/>
                </a:solidFill>
                <a:latin typeface="Verdana"/>
                <a:ea typeface="Verdana"/>
                <a:cs typeface="Verdana"/>
                <a:sym typeface="Verdana"/>
              </a:rPr>
              <a:t> household </a:t>
            </a:r>
            <a:r>
              <a:rPr b="1" lang="en" sz="1600">
                <a:solidFill>
                  <a:srgbClr val="142A37"/>
                </a:solidFill>
                <a:latin typeface="Verdana"/>
                <a:ea typeface="Verdana"/>
                <a:cs typeface="Verdana"/>
                <a:sym typeface="Verdana"/>
              </a:rPr>
              <a:t>work (labour)</a:t>
            </a:r>
            <a:r>
              <a:rPr lang="en" sz="1600">
                <a:solidFill>
                  <a:srgbClr val="142A37"/>
                </a:solidFill>
                <a:latin typeface="Verdana"/>
                <a:ea typeface="Verdana"/>
                <a:cs typeface="Verdana"/>
                <a:sym typeface="Verdana"/>
              </a:rPr>
              <a:t> more freedom to join the </a:t>
            </a:r>
            <a:r>
              <a:rPr b="1" lang="en" sz="1600">
                <a:solidFill>
                  <a:srgbClr val="142A37"/>
                </a:solidFill>
                <a:latin typeface="Verdana"/>
                <a:ea typeface="Verdana"/>
                <a:cs typeface="Verdana"/>
                <a:sym typeface="Verdana"/>
              </a:rPr>
              <a:t>workforce</a:t>
            </a:r>
            <a:r>
              <a:rPr lang="en" sz="1600">
                <a:solidFill>
                  <a:srgbClr val="142A37"/>
                </a:solidFill>
                <a:latin typeface="Verdana"/>
                <a:ea typeface="Verdana"/>
                <a:cs typeface="Verdana"/>
                <a:sym typeface="Verdana"/>
              </a:rPr>
              <a:t> which has changed their </a:t>
            </a:r>
            <a:r>
              <a:rPr b="1" lang="en" sz="1600">
                <a:solidFill>
                  <a:srgbClr val="142A37"/>
                </a:solidFill>
                <a:latin typeface="Verdana"/>
                <a:ea typeface="Verdana"/>
                <a:cs typeface="Verdana"/>
                <a:sym typeface="Verdana"/>
              </a:rPr>
              <a:t>role in society</a:t>
            </a:r>
            <a:r>
              <a:rPr lang="en" sz="1600">
                <a:solidFill>
                  <a:srgbClr val="142A37"/>
                </a:solidFill>
                <a:latin typeface="Verdana"/>
                <a:ea typeface="Verdana"/>
                <a:cs typeface="Verdana"/>
                <a:sym typeface="Verdana"/>
              </a:rPr>
              <a:t>.</a:t>
            </a:r>
            <a:endParaRPr sz="1600">
              <a:solidFill>
                <a:srgbClr val="142A37"/>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2716402" y="505400"/>
            <a:ext cx="4707600" cy="476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EA4D4E"/>
              </a:buClr>
              <a:buSzPct val="82142"/>
              <a:buNone/>
            </a:pPr>
            <a:r>
              <a:rPr b="1" lang="en">
                <a:latin typeface="Montserrat"/>
                <a:ea typeface="Montserrat"/>
                <a:cs typeface="Montserrat"/>
                <a:sym typeface="Montserrat"/>
              </a:rPr>
              <a:t>Oil spills?? Beyonce??</a:t>
            </a:r>
            <a:endParaRPr b="1">
              <a:latin typeface="Montserrat"/>
              <a:ea typeface="Montserrat"/>
              <a:cs typeface="Montserrat"/>
              <a:sym typeface="Montserrat"/>
            </a:endParaRPr>
          </a:p>
        </p:txBody>
      </p:sp>
      <p:sp>
        <p:nvSpPr>
          <p:cNvPr id="182" name="Google Shape;182;p30"/>
          <p:cNvSpPr txBox="1"/>
          <p:nvPr>
            <p:ph idx="1" type="body"/>
          </p:nvPr>
        </p:nvSpPr>
        <p:spPr>
          <a:xfrm>
            <a:off x="4395075" y="1575700"/>
            <a:ext cx="4636500" cy="1128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600"/>
              </a:spcBef>
              <a:spcAft>
                <a:spcPts val="0"/>
              </a:spcAft>
              <a:buSzPts val="1400"/>
              <a:buNone/>
            </a:pPr>
            <a:r>
              <a:rPr lang="en" sz="1600">
                <a:latin typeface="Montserrat"/>
                <a:ea typeface="Montserrat"/>
                <a:cs typeface="Montserrat"/>
                <a:sym typeface="Montserrat"/>
              </a:rPr>
              <a:t>… also affect the economy. Any ideas how?</a:t>
            </a:r>
            <a:endParaRPr sz="1600">
              <a:latin typeface="Montserrat"/>
              <a:ea typeface="Montserrat"/>
              <a:cs typeface="Montserrat"/>
              <a:sym typeface="Montserrat"/>
            </a:endParaRPr>
          </a:p>
          <a:p>
            <a:pPr indent="0" lvl="0" marL="0" rtl="0" algn="l">
              <a:lnSpc>
                <a:spcPct val="115000"/>
              </a:lnSpc>
              <a:spcBef>
                <a:spcPts val="1600"/>
              </a:spcBef>
              <a:spcAft>
                <a:spcPts val="1600"/>
              </a:spcAft>
              <a:buSzPts val="1400"/>
              <a:buNone/>
            </a:pPr>
            <a:r>
              <a:t/>
            </a:r>
            <a:endParaRPr sz="1600">
              <a:latin typeface="Montserrat"/>
              <a:ea typeface="Montserrat"/>
              <a:cs typeface="Montserrat"/>
              <a:sym typeface="Montserrat"/>
            </a:endParaRPr>
          </a:p>
        </p:txBody>
      </p:sp>
      <p:pic>
        <p:nvPicPr>
          <p:cNvPr id="183" name="Google Shape;183;p30"/>
          <p:cNvPicPr preferRelativeResize="0"/>
          <p:nvPr/>
        </p:nvPicPr>
        <p:blipFill>
          <a:blip r:embed="rId3">
            <a:alphaModFix/>
          </a:blip>
          <a:stretch>
            <a:fillRect/>
          </a:stretch>
        </p:blipFill>
        <p:spPr>
          <a:xfrm>
            <a:off x="314350" y="1427476"/>
            <a:ext cx="2847975" cy="1600200"/>
          </a:xfrm>
          <a:prstGeom prst="rect">
            <a:avLst/>
          </a:prstGeom>
          <a:noFill/>
          <a:ln>
            <a:noFill/>
          </a:ln>
        </p:spPr>
      </p:pic>
      <p:pic>
        <p:nvPicPr>
          <p:cNvPr id="184" name="Google Shape;184;p30"/>
          <p:cNvPicPr preferRelativeResize="0"/>
          <p:nvPr/>
        </p:nvPicPr>
        <p:blipFill rotWithShape="1">
          <a:blip r:embed="rId4">
            <a:alphaModFix/>
          </a:blip>
          <a:srcRect b="0" l="0" r="0" t="0"/>
          <a:stretch/>
        </p:blipFill>
        <p:spPr>
          <a:xfrm>
            <a:off x="2593700" y="2387438"/>
            <a:ext cx="1592600" cy="2167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1"/>
          <p:cNvSpPr/>
          <p:nvPr/>
        </p:nvSpPr>
        <p:spPr>
          <a:xfrm>
            <a:off x="2035125" y="417525"/>
            <a:ext cx="4949100" cy="4313400"/>
          </a:xfrm>
          <a:prstGeom prst="ellipse">
            <a:avLst/>
          </a:prstGeom>
          <a:solidFill>
            <a:srgbClr val="40CC9E"/>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1"/>
          <p:cNvSpPr/>
          <p:nvPr/>
        </p:nvSpPr>
        <p:spPr>
          <a:xfrm>
            <a:off x="2035125" y="982250"/>
            <a:ext cx="3402300" cy="3207000"/>
          </a:xfrm>
          <a:prstGeom prst="ellipse">
            <a:avLst/>
          </a:prstGeom>
          <a:solidFill>
            <a:srgbClr val="E5733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1"/>
          <p:cNvSpPr/>
          <p:nvPr/>
        </p:nvSpPr>
        <p:spPr>
          <a:xfrm>
            <a:off x="2035125" y="1621850"/>
            <a:ext cx="2016600" cy="1975800"/>
          </a:xfrm>
          <a:prstGeom prst="ellipse">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1"/>
          <p:cNvSpPr txBox="1"/>
          <p:nvPr/>
        </p:nvSpPr>
        <p:spPr>
          <a:xfrm>
            <a:off x="2426625" y="2371650"/>
            <a:ext cx="12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Verdana"/>
                <a:ea typeface="Verdana"/>
                <a:cs typeface="Verdana"/>
                <a:sym typeface="Verdana"/>
              </a:rPr>
              <a:t>ECONOMY</a:t>
            </a:r>
            <a:endParaRPr b="1">
              <a:latin typeface="Verdana"/>
              <a:ea typeface="Verdana"/>
              <a:cs typeface="Verdana"/>
              <a:sym typeface="Verdana"/>
            </a:endParaRPr>
          </a:p>
        </p:txBody>
      </p:sp>
      <p:sp>
        <p:nvSpPr>
          <p:cNvPr id="193" name="Google Shape;193;p31"/>
          <p:cNvSpPr txBox="1"/>
          <p:nvPr/>
        </p:nvSpPr>
        <p:spPr>
          <a:xfrm>
            <a:off x="5374567" y="2371650"/>
            <a:ext cx="179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Verdana"/>
                <a:ea typeface="Verdana"/>
                <a:cs typeface="Verdana"/>
                <a:sym typeface="Verdana"/>
              </a:rPr>
              <a:t>ENVIRONMENT</a:t>
            </a:r>
            <a:endParaRPr b="1">
              <a:latin typeface="Verdana"/>
              <a:ea typeface="Verdana"/>
              <a:cs typeface="Verdana"/>
              <a:sym typeface="Verdana"/>
            </a:endParaRPr>
          </a:p>
        </p:txBody>
      </p:sp>
      <p:sp>
        <p:nvSpPr>
          <p:cNvPr id="194" name="Google Shape;194;p31"/>
          <p:cNvSpPr txBox="1"/>
          <p:nvPr/>
        </p:nvSpPr>
        <p:spPr>
          <a:xfrm>
            <a:off x="4129865" y="2371725"/>
            <a:ext cx="154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Verdana"/>
                <a:ea typeface="Verdana"/>
                <a:cs typeface="Verdana"/>
                <a:sym typeface="Verdana"/>
              </a:rPr>
              <a:t>SOCIETY</a:t>
            </a:r>
            <a:endParaRPr b="1">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2"/>
          <p:cNvSpPr/>
          <p:nvPr/>
        </p:nvSpPr>
        <p:spPr>
          <a:xfrm>
            <a:off x="2035125" y="417525"/>
            <a:ext cx="4849500" cy="4313400"/>
          </a:xfrm>
          <a:prstGeom prst="ellipse">
            <a:avLst/>
          </a:prstGeom>
          <a:solidFill>
            <a:srgbClr val="40CC9E"/>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latin typeface="Verdana"/>
              <a:ea typeface="Verdana"/>
              <a:cs typeface="Verdana"/>
              <a:sym typeface="Verdana"/>
            </a:endParaRPr>
          </a:p>
        </p:txBody>
      </p:sp>
      <p:sp>
        <p:nvSpPr>
          <p:cNvPr id="200" name="Google Shape;200;p32"/>
          <p:cNvSpPr/>
          <p:nvPr/>
        </p:nvSpPr>
        <p:spPr>
          <a:xfrm>
            <a:off x="2035125" y="982250"/>
            <a:ext cx="3402300" cy="3207000"/>
          </a:xfrm>
          <a:prstGeom prst="ellipse">
            <a:avLst/>
          </a:prstGeom>
          <a:solidFill>
            <a:srgbClr val="E5733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latin typeface="Verdana"/>
              <a:ea typeface="Verdana"/>
              <a:cs typeface="Verdana"/>
              <a:sym typeface="Verdana"/>
            </a:endParaRPr>
          </a:p>
        </p:txBody>
      </p:sp>
      <p:sp>
        <p:nvSpPr>
          <p:cNvPr id="201" name="Google Shape;201;p32"/>
          <p:cNvSpPr/>
          <p:nvPr/>
        </p:nvSpPr>
        <p:spPr>
          <a:xfrm>
            <a:off x="2035125" y="1621850"/>
            <a:ext cx="2016600" cy="1975800"/>
          </a:xfrm>
          <a:prstGeom prst="ellipse">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latin typeface="Verdana"/>
              <a:ea typeface="Verdana"/>
              <a:cs typeface="Verdana"/>
              <a:sym typeface="Verdana"/>
            </a:endParaRPr>
          </a:p>
        </p:txBody>
      </p:sp>
      <p:sp>
        <p:nvSpPr>
          <p:cNvPr id="202" name="Google Shape;202;p32"/>
          <p:cNvSpPr txBox="1"/>
          <p:nvPr/>
        </p:nvSpPr>
        <p:spPr>
          <a:xfrm>
            <a:off x="2035125" y="2371650"/>
            <a:ext cx="1483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Verdana"/>
                <a:ea typeface="Verdana"/>
                <a:cs typeface="Verdana"/>
                <a:sym typeface="Verdana"/>
              </a:rPr>
              <a:t>ECONOMY</a:t>
            </a:r>
            <a:endParaRPr b="1" sz="1300">
              <a:latin typeface="Verdana"/>
              <a:ea typeface="Verdana"/>
              <a:cs typeface="Verdana"/>
              <a:sym typeface="Verdana"/>
            </a:endParaRPr>
          </a:p>
        </p:txBody>
      </p:sp>
      <p:sp>
        <p:nvSpPr>
          <p:cNvPr id="203" name="Google Shape;203;p32"/>
          <p:cNvSpPr txBox="1"/>
          <p:nvPr/>
        </p:nvSpPr>
        <p:spPr>
          <a:xfrm>
            <a:off x="5384175" y="2371650"/>
            <a:ext cx="1724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Verdana"/>
                <a:ea typeface="Verdana"/>
                <a:cs typeface="Verdana"/>
                <a:sym typeface="Verdana"/>
              </a:rPr>
              <a:t>ENVIRONMENT</a:t>
            </a:r>
            <a:endParaRPr b="1" sz="1300">
              <a:latin typeface="Verdana"/>
              <a:ea typeface="Verdana"/>
              <a:cs typeface="Verdana"/>
              <a:sym typeface="Verdana"/>
            </a:endParaRPr>
          </a:p>
        </p:txBody>
      </p:sp>
      <p:sp>
        <p:nvSpPr>
          <p:cNvPr id="204" name="Google Shape;204;p32"/>
          <p:cNvSpPr txBox="1"/>
          <p:nvPr/>
        </p:nvSpPr>
        <p:spPr>
          <a:xfrm>
            <a:off x="4247625" y="2371725"/>
            <a:ext cx="1483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Verdana"/>
                <a:ea typeface="Verdana"/>
                <a:cs typeface="Verdana"/>
                <a:sym typeface="Verdana"/>
              </a:rPr>
              <a:t>SOCIETY</a:t>
            </a:r>
            <a:endParaRPr b="1" sz="1300">
              <a:latin typeface="Verdana"/>
              <a:ea typeface="Verdana"/>
              <a:cs typeface="Verdana"/>
              <a:sym typeface="Verdana"/>
            </a:endParaRPr>
          </a:p>
        </p:txBody>
      </p:sp>
      <p:sp>
        <p:nvSpPr>
          <p:cNvPr id="205" name="Google Shape;205;p32"/>
          <p:cNvSpPr txBox="1"/>
          <p:nvPr/>
        </p:nvSpPr>
        <p:spPr>
          <a:xfrm>
            <a:off x="4207675" y="582050"/>
            <a:ext cx="1353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ecosystems</a:t>
            </a:r>
            <a:endParaRPr sz="1300">
              <a:latin typeface="Verdana"/>
              <a:ea typeface="Verdana"/>
              <a:cs typeface="Verdana"/>
              <a:sym typeface="Verdana"/>
            </a:endParaRPr>
          </a:p>
        </p:txBody>
      </p:sp>
      <p:sp>
        <p:nvSpPr>
          <p:cNvPr id="206" name="Google Shape;206;p32"/>
          <p:cNvSpPr txBox="1"/>
          <p:nvPr/>
        </p:nvSpPr>
        <p:spPr>
          <a:xfrm>
            <a:off x="5584525" y="1436138"/>
            <a:ext cx="846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energy</a:t>
            </a:r>
            <a:endParaRPr sz="1300">
              <a:latin typeface="Verdana"/>
              <a:ea typeface="Verdana"/>
              <a:cs typeface="Verdana"/>
              <a:sym typeface="Verdana"/>
            </a:endParaRPr>
          </a:p>
        </p:txBody>
      </p:sp>
      <p:sp>
        <p:nvSpPr>
          <p:cNvPr id="207" name="Google Shape;207;p32"/>
          <p:cNvSpPr txBox="1"/>
          <p:nvPr/>
        </p:nvSpPr>
        <p:spPr>
          <a:xfrm>
            <a:off x="5887875" y="1890025"/>
            <a:ext cx="580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land</a:t>
            </a:r>
            <a:endParaRPr sz="1300">
              <a:latin typeface="Verdana"/>
              <a:ea typeface="Verdana"/>
              <a:cs typeface="Verdana"/>
              <a:sym typeface="Verdana"/>
            </a:endParaRPr>
          </a:p>
        </p:txBody>
      </p:sp>
      <p:sp>
        <p:nvSpPr>
          <p:cNvPr id="208" name="Google Shape;208;p32"/>
          <p:cNvSpPr txBox="1"/>
          <p:nvPr/>
        </p:nvSpPr>
        <p:spPr>
          <a:xfrm>
            <a:off x="5622075" y="3334875"/>
            <a:ext cx="484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air </a:t>
            </a:r>
            <a:endParaRPr sz="1300">
              <a:latin typeface="Verdana"/>
              <a:ea typeface="Verdana"/>
              <a:cs typeface="Verdana"/>
              <a:sym typeface="Verdana"/>
            </a:endParaRPr>
          </a:p>
        </p:txBody>
      </p:sp>
      <p:sp>
        <p:nvSpPr>
          <p:cNvPr id="209" name="Google Shape;209;p32"/>
          <p:cNvSpPr txBox="1"/>
          <p:nvPr/>
        </p:nvSpPr>
        <p:spPr>
          <a:xfrm>
            <a:off x="5731125" y="2853275"/>
            <a:ext cx="925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habitat</a:t>
            </a:r>
            <a:endParaRPr sz="1300">
              <a:latin typeface="Verdana"/>
              <a:ea typeface="Verdana"/>
              <a:cs typeface="Verdana"/>
              <a:sym typeface="Verdana"/>
            </a:endParaRPr>
          </a:p>
        </p:txBody>
      </p:sp>
      <p:sp>
        <p:nvSpPr>
          <p:cNvPr id="210" name="Google Shape;210;p32"/>
          <p:cNvSpPr txBox="1"/>
          <p:nvPr/>
        </p:nvSpPr>
        <p:spPr>
          <a:xfrm>
            <a:off x="5097025" y="982250"/>
            <a:ext cx="1137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materials</a:t>
            </a:r>
            <a:endParaRPr sz="1300">
              <a:latin typeface="Verdana"/>
              <a:ea typeface="Verdana"/>
              <a:cs typeface="Verdana"/>
              <a:sym typeface="Verdana"/>
            </a:endParaRPr>
          </a:p>
        </p:txBody>
      </p:sp>
      <p:sp>
        <p:nvSpPr>
          <p:cNvPr id="211" name="Google Shape;211;p32"/>
          <p:cNvSpPr txBox="1"/>
          <p:nvPr/>
        </p:nvSpPr>
        <p:spPr>
          <a:xfrm>
            <a:off x="4247625" y="4161400"/>
            <a:ext cx="1313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biodiversity</a:t>
            </a:r>
            <a:endParaRPr sz="1300">
              <a:latin typeface="Verdana"/>
              <a:ea typeface="Verdana"/>
              <a:cs typeface="Verdana"/>
              <a:sym typeface="Verdana"/>
            </a:endParaRPr>
          </a:p>
        </p:txBody>
      </p:sp>
      <p:sp>
        <p:nvSpPr>
          <p:cNvPr id="212" name="Google Shape;212;p32"/>
          <p:cNvSpPr txBox="1"/>
          <p:nvPr/>
        </p:nvSpPr>
        <p:spPr>
          <a:xfrm>
            <a:off x="5154000" y="3761200"/>
            <a:ext cx="656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water</a:t>
            </a:r>
            <a:endParaRPr sz="1300">
              <a:latin typeface="Verdana"/>
              <a:ea typeface="Verdana"/>
              <a:cs typeface="Verdana"/>
              <a:sym typeface="Verdana"/>
            </a:endParaRPr>
          </a:p>
        </p:txBody>
      </p:sp>
      <p:sp>
        <p:nvSpPr>
          <p:cNvPr id="213" name="Google Shape;213;p32"/>
          <p:cNvSpPr txBox="1"/>
          <p:nvPr/>
        </p:nvSpPr>
        <p:spPr>
          <a:xfrm>
            <a:off x="3264225" y="1130575"/>
            <a:ext cx="1137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community</a:t>
            </a:r>
            <a:endParaRPr sz="1300">
              <a:latin typeface="Verdana"/>
              <a:ea typeface="Verdana"/>
              <a:cs typeface="Verdana"/>
              <a:sym typeface="Verdana"/>
            </a:endParaRPr>
          </a:p>
        </p:txBody>
      </p:sp>
      <p:sp>
        <p:nvSpPr>
          <p:cNvPr id="214" name="Google Shape;214;p32"/>
          <p:cNvSpPr txBox="1"/>
          <p:nvPr/>
        </p:nvSpPr>
        <p:spPr>
          <a:xfrm>
            <a:off x="3998425" y="1530775"/>
            <a:ext cx="925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culture</a:t>
            </a:r>
            <a:endParaRPr sz="1300">
              <a:latin typeface="Verdana"/>
              <a:ea typeface="Verdana"/>
              <a:cs typeface="Verdana"/>
              <a:sym typeface="Verdana"/>
            </a:endParaRPr>
          </a:p>
        </p:txBody>
      </p:sp>
      <p:sp>
        <p:nvSpPr>
          <p:cNvPr id="215" name="Google Shape;215;p32"/>
          <p:cNvSpPr txBox="1"/>
          <p:nvPr/>
        </p:nvSpPr>
        <p:spPr>
          <a:xfrm>
            <a:off x="4352625" y="1951250"/>
            <a:ext cx="737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health</a:t>
            </a:r>
            <a:endParaRPr sz="1300">
              <a:latin typeface="Verdana"/>
              <a:ea typeface="Verdana"/>
              <a:cs typeface="Verdana"/>
              <a:sym typeface="Verdana"/>
            </a:endParaRPr>
          </a:p>
        </p:txBody>
      </p:sp>
      <p:sp>
        <p:nvSpPr>
          <p:cNvPr id="216" name="Google Shape;216;p32"/>
          <p:cNvSpPr txBox="1"/>
          <p:nvPr/>
        </p:nvSpPr>
        <p:spPr>
          <a:xfrm>
            <a:off x="3312825" y="3713988"/>
            <a:ext cx="1039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education </a:t>
            </a:r>
            <a:endParaRPr sz="1300">
              <a:latin typeface="Verdana"/>
              <a:ea typeface="Verdana"/>
              <a:cs typeface="Verdana"/>
              <a:sym typeface="Verdana"/>
            </a:endParaRPr>
          </a:p>
        </p:txBody>
      </p:sp>
      <p:sp>
        <p:nvSpPr>
          <p:cNvPr id="217" name="Google Shape;217;p32"/>
          <p:cNvSpPr txBox="1"/>
          <p:nvPr/>
        </p:nvSpPr>
        <p:spPr>
          <a:xfrm>
            <a:off x="4051725" y="3266563"/>
            <a:ext cx="737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policy</a:t>
            </a:r>
            <a:endParaRPr sz="1300">
              <a:latin typeface="Verdana"/>
              <a:ea typeface="Verdana"/>
              <a:cs typeface="Verdana"/>
              <a:sym typeface="Verdana"/>
            </a:endParaRPr>
          </a:p>
        </p:txBody>
      </p:sp>
      <p:sp>
        <p:nvSpPr>
          <p:cNvPr id="218" name="Google Shape;218;p32"/>
          <p:cNvSpPr txBox="1"/>
          <p:nvPr/>
        </p:nvSpPr>
        <p:spPr>
          <a:xfrm>
            <a:off x="4103125" y="2812450"/>
            <a:ext cx="1313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governance</a:t>
            </a:r>
            <a:endParaRPr sz="1300">
              <a:latin typeface="Verdana"/>
              <a:ea typeface="Verdana"/>
              <a:cs typeface="Verdana"/>
              <a:sym typeface="Verdana"/>
            </a:endParaRPr>
          </a:p>
        </p:txBody>
      </p:sp>
      <p:sp>
        <p:nvSpPr>
          <p:cNvPr id="219" name="Google Shape;219;p32"/>
          <p:cNvSpPr txBox="1"/>
          <p:nvPr/>
        </p:nvSpPr>
        <p:spPr>
          <a:xfrm>
            <a:off x="2966125" y="2124800"/>
            <a:ext cx="1137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production</a:t>
            </a:r>
            <a:endParaRPr sz="1300">
              <a:latin typeface="Verdana"/>
              <a:ea typeface="Verdana"/>
              <a:cs typeface="Verdana"/>
              <a:sym typeface="Verdana"/>
            </a:endParaRPr>
          </a:p>
        </p:txBody>
      </p:sp>
      <p:sp>
        <p:nvSpPr>
          <p:cNvPr id="220" name="Google Shape;220;p32"/>
          <p:cNvSpPr txBox="1"/>
          <p:nvPr/>
        </p:nvSpPr>
        <p:spPr>
          <a:xfrm>
            <a:off x="3264225" y="2524050"/>
            <a:ext cx="737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wealth</a:t>
            </a:r>
            <a:endParaRPr sz="1300">
              <a:latin typeface="Verdana"/>
              <a:ea typeface="Verdana"/>
              <a:cs typeface="Verdana"/>
              <a:sym typeface="Verdana"/>
            </a:endParaRPr>
          </a:p>
        </p:txBody>
      </p:sp>
      <p:sp>
        <p:nvSpPr>
          <p:cNvPr id="221" name="Google Shape;221;p32"/>
          <p:cNvSpPr txBox="1"/>
          <p:nvPr/>
        </p:nvSpPr>
        <p:spPr>
          <a:xfrm>
            <a:off x="2386575" y="1751113"/>
            <a:ext cx="1313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consumption</a:t>
            </a:r>
            <a:endParaRPr sz="1300">
              <a:latin typeface="Verdana"/>
              <a:ea typeface="Verdana"/>
              <a:cs typeface="Verdana"/>
              <a:sym typeface="Verdana"/>
            </a:endParaRPr>
          </a:p>
        </p:txBody>
      </p:sp>
      <p:sp>
        <p:nvSpPr>
          <p:cNvPr id="222" name="Google Shape;222;p32"/>
          <p:cNvSpPr txBox="1"/>
          <p:nvPr/>
        </p:nvSpPr>
        <p:spPr>
          <a:xfrm>
            <a:off x="3051425" y="2869413"/>
            <a:ext cx="737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labour</a:t>
            </a:r>
            <a:endParaRPr sz="1300">
              <a:latin typeface="Verdana"/>
              <a:ea typeface="Verdana"/>
              <a:cs typeface="Verdana"/>
              <a:sym typeface="Verdana"/>
            </a:endParaRPr>
          </a:p>
        </p:txBody>
      </p:sp>
      <p:sp>
        <p:nvSpPr>
          <p:cNvPr id="223" name="Google Shape;223;p32"/>
          <p:cNvSpPr txBox="1"/>
          <p:nvPr/>
        </p:nvSpPr>
        <p:spPr>
          <a:xfrm>
            <a:off x="2649025" y="3119025"/>
            <a:ext cx="737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Verdana"/>
                <a:ea typeface="Verdana"/>
                <a:cs typeface="Verdana"/>
                <a:sym typeface="Verdana"/>
              </a:rPr>
              <a:t>trade</a:t>
            </a:r>
            <a:endParaRPr sz="1300">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0CC9E"/>
        </a:solidFill>
      </p:bgPr>
    </p:bg>
    <p:spTree>
      <p:nvGrpSpPr>
        <p:cNvPr id="227" name="Shape 227"/>
        <p:cNvGrpSpPr/>
        <p:nvPr/>
      </p:nvGrpSpPr>
      <p:grpSpPr>
        <a:xfrm>
          <a:off x="0" y="0"/>
          <a:ext cx="0" cy="0"/>
          <a:chOff x="0" y="0"/>
          <a:chExt cx="0" cy="0"/>
        </a:xfrm>
      </p:grpSpPr>
      <p:sp>
        <p:nvSpPr>
          <p:cNvPr id="228" name="Google Shape;228;p33"/>
          <p:cNvSpPr txBox="1"/>
          <p:nvPr>
            <p:ph type="title"/>
          </p:nvPr>
        </p:nvSpPr>
        <p:spPr>
          <a:xfrm>
            <a:off x="444950" y="173825"/>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latin typeface="Lucida Sans"/>
                <a:ea typeface="Lucida Sans"/>
                <a:cs typeface="Lucida Sans"/>
                <a:sym typeface="Lucida Sans"/>
              </a:rPr>
              <a:t>3. Reasons to Study the Economy</a:t>
            </a:r>
            <a:endParaRPr b="1">
              <a:latin typeface="Lucida Sans"/>
              <a:ea typeface="Lucida Sans"/>
              <a:cs typeface="Lucida Sans"/>
              <a:sym typeface="Lucida Sans"/>
            </a:endParaRPr>
          </a:p>
        </p:txBody>
      </p:sp>
      <p:sp>
        <p:nvSpPr>
          <p:cNvPr id="229" name="Google Shape;229;p33"/>
          <p:cNvSpPr txBox="1"/>
          <p:nvPr/>
        </p:nvSpPr>
        <p:spPr>
          <a:xfrm>
            <a:off x="1386025" y="1636238"/>
            <a:ext cx="3300300" cy="275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900">
                <a:solidFill>
                  <a:schemeClr val="dk1"/>
                </a:solidFill>
                <a:latin typeface="Verdana"/>
                <a:ea typeface="Verdana"/>
                <a:cs typeface="Verdana"/>
                <a:sym typeface="Verdana"/>
              </a:rPr>
              <a:t>The purpose of studying economics is not to acquire a set of ready-made answers but to avoid being deceived by other economists</a:t>
            </a:r>
            <a:endParaRPr i="1" sz="1900">
              <a:solidFill>
                <a:schemeClr val="dk1"/>
              </a:solidFill>
              <a:latin typeface="Verdana"/>
              <a:ea typeface="Verdana"/>
              <a:cs typeface="Verdana"/>
              <a:sym typeface="Verdana"/>
            </a:endParaRPr>
          </a:p>
          <a:p>
            <a:pPr indent="-349250" lvl="0" marL="457200" rtl="0" algn="r">
              <a:lnSpc>
                <a:spcPct val="115000"/>
              </a:lnSpc>
              <a:spcBef>
                <a:spcPts val="0"/>
              </a:spcBef>
              <a:spcAft>
                <a:spcPts val="0"/>
              </a:spcAft>
              <a:buClr>
                <a:schemeClr val="dk1"/>
              </a:buClr>
              <a:buSzPts val="1900"/>
              <a:buFont typeface="Verdana"/>
              <a:buChar char="-"/>
            </a:pPr>
            <a:r>
              <a:rPr lang="en" sz="1900">
                <a:solidFill>
                  <a:schemeClr val="dk1"/>
                </a:solidFill>
                <a:latin typeface="Verdana"/>
                <a:ea typeface="Verdana"/>
                <a:cs typeface="Verdana"/>
                <a:sym typeface="Verdana"/>
              </a:rPr>
              <a:t>Joan Robinson</a:t>
            </a:r>
            <a:endParaRPr sz="1900">
              <a:solidFill>
                <a:schemeClr val="dk1"/>
              </a:solidFill>
              <a:latin typeface="Verdana"/>
              <a:ea typeface="Verdana"/>
              <a:cs typeface="Verdana"/>
              <a:sym typeface="Verdana"/>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230" name="Google Shape;230;p33"/>
          <p:cNvPicPr preferRelativeResize="0"/>
          <p:nvPr/>
        </p:nvPicPr>
        <p:blipFill>
          <a:blip r:embed="rId3">
            <a:alphaModFix/>
          </a:blip>
          <a:stretch>
            <a:fillRect/>
          </a:stretch>
        </p:blipFill>
        <p:spPr>
          <a:xfrm>
            <a:off x="5943750" y="1314600"/>
            <a:ext cx="2043100" cy="2724976"/>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6"/>
          <p:cNvSpPr txBox="1"/>
          <p:nvPr>
            <p:ph type="title"/>
          </p:nvPr>
        </p:nvSpPr>
        <p:spPr>
          <a:xfrm>
            <a:off x="205125" y="427250"/>
            <a:ext cx="8625000" cy="148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latin typeface="Lucida Sans"/>
                <a:ea typeface="Lucida Sans"/>
                <a:cs typeface="Lucida Sans"/>
                <a:sym typeface="Lucida Sans"/>
              </a:rPr>
              <a:t>What do you think of when you hear the word economy or economist, and how does it make you feel?</a:t>
            </a:r>
            <a:endParaRPr>
              <a:latin typeface="Lucida Sans"/>
              <a:ea typeface="Lucida Sans"/>
              <a:cs typeface="Lucida Sans"/>
              <a:sym typeface="Lucida Sans"/>
            </a:endParaRPr>
          </a:p>
        </p:txBody>
      </p:sp>
      <p:sp>
        <p:nvSpPr>
          <p:cNvPr id="71" name="Google Shape;71;p16"/>
          <p:cNvSpPr txBox="1"/>
          <p:nvPr>
            <p:ph idx="1" type="body"/>
          </p:nvPr>
        </p:nvSpPr>
        <p:spPr>
          <a:xfrm>
            <a:off x="560450" y="3249000"/>
            <a:ext cx="2984100" cy="1361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latin typeface="Verdana"/>
                <a:ea typeface="Verdana"/>
                <a:cs typeface="Verdana"/>
                <a:sym typeface="Verdana"/>
              </a:rPr>
              <a:t>Go to </a:t>
            </a:r>
            <a:r>
              <a:rPr lang="en">
                <a:latin typeface="Verdana"/>
                <a:ea typeface="Verdana"/>
                <a:cs typeface="Verdana"/>
                <a:sym typeface="Verdana"/>
              </a:rPr>
              <a:t>menti.com</a:t>
            </a:r>
            <a:endParaRPr>
              <a:latin typeface="Verdana"/>
              <a:ea typeface="Verdana"/>
              <a:cs typeface="Verdana"/>
              <a:sym typeface="Verdana"/>
            </a:endParaRPr>
          </a:p>
          <a:p>
            <a:pPr indent="0" lvl="0" marL="0" rtl="0" algn="l">
              <a:spcBef>
                <a:spcPts val="1200"/>
              </a:spcBef>
              <a:spcAft>
                <a:spcPts val="0"/>
              </a:spcAft>
              <a:buNone/>
            </a:pPr>
            <a:r>
              <a:rPr lang="en">
                <a:latin typeface="Verdana"/>
                <a:ea typeface="Verdana"/>
                <a:cs typeface="Verdana"/>
                <a:sym typeface="Verdana"/>
              </a:rPr>
              <a:t>Type in code: </a:t>
            </a:r>
            <a:endParaRPr>
              <a:latin typeface="Verdana"/>
              <a:ea typeface="Verdana"/>
              <a:cs typeface="Verdana"/>
              <a:sym typeface="Verdana"/>
            </a:endParaRPr>
          </a:p>
          <a:p>
            <a:pPr indent="0" lvl="0" marL="0" rtl="0" algn="l">
              <a:spcBef>
                <a:spcPts val="1200"/>
              </a:spcBef>
              <a:spcAft>
                <a:spcPts val="1200"/>
              </a:spcAft>
              <a:buNone/>
            </a:pPr>
            <a:r>
              <a:rPr lang="en"/>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0CC9E"/>
        </a:solidFill>
      </p:bgPr>
    </p:bg>
    <p:spTree>
      <p:nvGrpSpPr>
        <p:cNvPr id="234" name="Shape 234"/>
        <p:cNvGrpSpPr/>
        <p:nvPr/>
      </p:nvGrpSpPr>
      <p:grpSpPr>
        <a:xfrm>
          <a:off x="0" y="0"/>
          <a:ext cx="0" cy="0"/>
          <a:chOff x="0" y="0"/>
          <a:chExt cx="0" cy="0"/>
        </a:xfrm>
      </p:grpSpPr>
      <p:sp>
        <p:nvSpPr>
          <p:cNvPr id="235" name="Google Shape;235;p34"/>
          <p:cNvSpPr txBox="1"/>
          <p:nvPr>
            <p:ph type="title"/>
          </p:nvPr>
        </p:nvSpPr>
        <p:spPr>
          <a:xfrm>
            <a:off x="0" y="1893325"/>
            <a:ext cx="9144000" cy="9603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latin typeface="Lucida Sans"/>
                <a:ea typeface="Lucida Sans"/>
                <a:cs typeface="Lucida Sans"/>
                <a:sym typeface="Lucida Sans"/>
              </a:rPr>
              <a:t>4. The Main Current Societal Challenges</a:t>
            </a:r>
            <a:endParaRPr b="1">
              <a:latin typeface="Lucida Sans"/>
              <a:ea typeface="Lucida Sans"/>
              <a:cs typeface="Lucida Sans"/>
              <a:sym typeface="Lucida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5"/>
          <p:cNvPicPr preferRelativeResize="0"/>
          <p:nvPr/>
        </p:nvPicPr>
        <p:blipFill rotWithShape="1">
          <a:blip r:embed="rId3">
            <a:alphaModFix/>
          </a:blip>
          <a:srcRect b="3248" l="1923" r="1894" t="2580"/>
          <a:stretch/>
        </p:blipFill>
        <p:spPr>
          <a:xfrm>
            <a:off x="886100" y="315750"/>
            <a:ext cx="7374048" cy="4512000"/>
          </a:xfrm>
          <a:prstGeom prst="rect">
            <a:avLst/>
          </a:prstGeom>
          <a:noFill/>
          <a:ln>
            <a:noFill/>
          </a:ln>
        </p:spPr>
      </p:pic>
      <p:sp>
        <p:nvSpPr>
          <p:cNvPr id="241" name="Google Shape;241;p35"/>
          <p:cNvSpPr txBox="1"/>
          <p:nvPr/>
        </p:nvSpPr>
        <p:spPr>
          <a:xfrm>
            <a:off x="3445950" y="4743300"/>
            <a:ext cx="225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https://sdgs.un.org/goals</a:t>
            </a:r>
            <a:r>
              <a:rPr lang="en"/>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0CC9E"/>
        </a:solidFill>
      </p:bgPr>
    </p:bg>
    <p:spTree>
      <p:nvGrpSpPr>
        <p:cNvPr id="245" name="Shape 245"/>
        <p:cNvGrpSpPr/>
        <p:nvPr/>
      </p:nvGrpSpPr>
      <p:grpSpPr>
        <a:xfrm>
          <a:off x="0" y="0"/>
          <a:ext cx="0" cy="0"/>
          <a:chOff x="0" y="0"/>
          <a:chExt cx="0" cy="0"/>
        </a:xfrm>
      </p:grpSpPr>
      <p:sp>
        <p:nvSpPr>
          <p:cNvPr id="246" name="Google Shape;246;p36"/>
          <p:cNvSpPr txBox="1"/>
          <p:nvPr>
            <p:ph type="title"/>
          </p:nvPr>
        </p:nvSpPr>
        <p:spPr>
          <a:xfrm>
            <a:off x="455000" y="1591000"/>
            <a:ext cx="8129400" cy="841800"/>
          </a:xfrm>
          <a:prstGeom prst="rect">
            <a:avLst/>
          </a:prstGeom>
        </p:spPr>
        <p:txBody>
          <a:bodyPr anchorCtr="0" anchor="ctr" bIns="91425" lIns="91425" spcFirstLastPara="1" rIns="91425" wrap="square" tIns="91425">
            <a:noAutofit/>
          </a:bodyPr>
          <a:lstStyle/>
          <a:p>
            <a:pPr indent="0" lvl="0" marL="0" rtl="0" algn="l">
              <a:lnSpc>
                <a:spcPct val="120000"/>
              </a:lnSpc>
              <a:spcBef>
                <a:spcPts val="1400"/>
              </a:spcBef>
              <a:spcAft>
                <a:spcPts val="400"/>
              </a:spcAft>
              <a:buNone/>
            </a:pPr>
            <a:r>
              <a:rPr b="1" lang="en" sz="3150">
                <a:latin typeface="Lucida Sans"/>
                <a:ea typeface="Lucida Sans"/>
                <a:cs typeface="Lucida Sans"/>
                <a:sym typeface="Lucida Sans"/>
              </a:rPr>
              <a:t>5. The Role of Economists in Society</a:t>
            </a:r>
            <a:endParaRPr b="1" sz="4200">
              <a:latin typeface="Lucida Sans"/>
              <a:ea typeface="Lucida Sans"/>
              <a:cs typeface="Lucida Sans"/>
              <a:sym typeface="Lucida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37"/>
          <p:cNvSpPr/>
          <p:nvPr/>
        </p:nvSpPr>
        <p:spPr>
          <a:xfrm>
            <a:off x="2287"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A picture containing outdoor, tree, person, grass&#10;&#10;Description automatically generated" id="252" name="Google Shape;252;p37"/>
          <p:cNvPicPr preferRelativeResize="0"/>
          <p:nvPr/>
        </p:nvPicPr>
        <p:blipFill rotWithShape="1">
          <a:blip r:embed="rId3">
            <a:alphaModFix/>
          </a:blip>
          <a:srcRect b="0" l="9788" r="323" t="0"/>
          <a:stretch/>
        </p:blipFill>
        <p:spPr>
          <a:xfrm>
            <a:off x="1891767" y="8"/>
            <a:ext cx="7252235" cy="5143492"/>
          </a:xfrm>
          <a:prstGeom prst="rect">
            <a:avLst/>
          </a:prstGeom>
          <a:noFill/>
          <a:ln>
            <a:noFill/>
          </a:ln>
        </p:spPr>
      </p:pic>
      <p:sp>
        <p:nvSpPr>
          <p:cNvPr id="253" name="Google Shape;253;p37"/>
          <p:cNvSpPr/>
          <p:nvPr/>
        </p:nvSpPr>
        <p:spPr>
          <a:xfrm>
            <a:off x="-1" y="0"/>
            <a:ext cx="5542800" cy="51435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54" name="Google Shape;254;p37"/>
          <p:cNvSpPr txBox="1"/>
          <p:nvPr>
            <p:ph type="title"/>
          </p:nvPr>
        </p:nvSpPr>
        <p:spPr>
          <a:xfrm>
            <a:off x="628650" y="273851"/>
            <a:ext cx="3819600" cy="1567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Calibri"/>
              <a:buNone/>
            </a:pPr>
            <a:r>
              <a:rPr lang="en" sz="3000">
                <a:latin typeface="Verdana"/>
                <a:ea typeface="Verdana"/>
                <a:cs typeface="Verdana"/>
                <a:sym typeface="Verdana"/>
              </a:rPr>
              <a:t>Economists are…</a:t>
            </a:r>
            <a:endParaRPr>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8"/>
          <p:cNvPicPr preferRelativeResize="0"/>
          <p:nvPr/>
        </p:nvPicPr>
        <p:blipFill>
          <a:blip r:embed="rId3">
            <a:alphaModFix/>
          </a:blip>
          <a:stretch>
            <a:fillRect/>
          </a:stretch>
        </p:blipFill>
        <p:spPr>
          <a:xfrm>
            <a:off x="698813" y="0"/>
            <a:ext cx="7746368"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Lucida Sans"/>
                <a:ea typeface="Lucida Sans"/>
                <a:cs typeface="Lucida Sans"/>
                <a:sym typeface="Lucida Sans"/>
              </a:rPr>
              <a:t>Objectives</a:t>
            </a:r>
            <a:endParaRPr>
              <a:latin typeface="Lucida Sans"/>
              <a:ea typeface="Lucida Sans"/>
              <a:cs typeface="Lucida Sans"/>
              <a:sym typeface="Lucida Sans"/>
            </a:endParaRPr>
          </a:p>
        </p:txBody>
      </p:sp>
      <p:sp>
        <p:nvSpPr>
          <p:cNvPr id="77" name="Google Shape;77;p17"/>
          <p:cNvSpPr txBox="1"/>
          <p:nvPr>
            <p:ph idx="1" type="body"/>
          </p:nvPr>
        </p:nvSpPr>
        <p:spPr>
          <a:xfrm>
            <a:off x="311700" y="1388950"/>
            <a:ext cx="8520600" cy="27693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Font typeface="Verdana"/>
              <a:buChar char="●"/>
            </a:pPr>
            <a:r>
              <a:rPr lang="en">
                <a:latin typeface="Verdana"/>
                <a:ea typeface="Verdana"/>
                <a:cs typeface="Verdana"/>
                <a:sym typeface="Verdana"/>
              </a:rPr>
              <a:t>Understanding h</a:t>
            </a:r>
            <a:r>
              <a:rPr lang="en">
                <a:latin typeface="Verdana"/>
                <a:ea typeface="Verdana"/>
                <a:cs typeface="Verdana"/>
                <a:sym typeface="Verdana"/>
              </a:rPr>
              <a:t>ow the economy is embedded in the wider political, social, and ecological world.</a:t>
            </a:r>
            <a:endParaRPr>
              <a:latin typeface="Verdana"/>
              <a:ea typeface="Verdana"/>
              <a:cs typeface="Verdana"/>
              <a:sym typeface="Verdana"/>
            </a:endParaRPr>
          </a:p>
          <a:p>
            <a:pPr indent="-342900" lvl="0" marL="457200" rtl="0" algn="l">
              <a:lnSpc>
                <a:spcPct val="150000"/>
              </a:lnSpc>
              <a:spcBef>
                <a:spcPts val="0"/>
              </a:spcBef>
              <a:spcAft>
                <a:spcPts val="0"/>
              </a:spcAft>
              <a:buSzPts val="1800"/>
              <a:buFont typeface="Verdana"/>
              <a:buChar char="●"/>
            </a:pPr>
            <a:r>
              <a:rPr lang="en">
                <a:latin typeface="Verdana"/>
                <a:ea typeface="Verdana"/>
                <a:cs typeface="Verdana"/>
                <a:sym typeface="Verdana"/>
              </a:rPr>
              <a:t>Identify what the economy is</a:t>
            </a:r>
            <a:endParaRPr>
              <a:latin typeface="Verdana"/>
              <a:ea typeface="Verdana"/>
              <a:cs typeface="Verdana"/>
              <a:sym typeface="Verdana"/>
            </a:endParaRPr>
          </a:p>
          <a:p>
            <a:pPr indent="-342900" lvl="0" marL="457200" rtl="0" algn="l">
              <a:lnSpc>
                <a:spcPct val="150000"/>
              </a:lnSpc>
              <a:spcBef>
                <a:spcPts val="0"/>
              </a:spcBef>
              <a:spcAft>
                <a:spcPts val="0"/>
              </a:spcAft>
              <a:buSzPts val="1800"/>
              <a:buFont typeface="Verdana"/>
              <a:buChar char="●"/>
            </a:pPr>
            <a:r>
              <a:rPr lang="en">
                <a:latin typeface="Verdana"/>
                <a:ea typeface="Verdana"/>
                <a:cs typeface="Verdana"/>
                <a:sym typeface="Verdana"/>
              </a:rPr>
              <a:t>Explore how economics is connected to other fields of study</a:t>
            </a:r>
            <a:endParaRPr>
              <a:latin typeface="Verdana"/>
              <a:ea typeface="Verdana"/>
              <a:cs typeface="Verdana"/>
              <a:sym typeface="Verdana"/>
            </a:endParaRPr>
          </a:p>
          <a:p>
            <a:pPr indent="-342900" lvl="0" marL="457200" rtl="0" algn="l">
              <a:lnSpc>
                <a:spcPct val="150000"/>
              </a:lnSpc>
              <a:spcBef>
                <a:spcPts val="0"/>
              </a:spcBef>
              <a:spcAft>
                <a:spcPts val="0"/>
              </a:spcAft>
              <a:buSzPts val="1800"/>
              <a:buFont typeface="Verdana"/>
              <a:buChar char="●"/>
            </a:pPr>
            <a:r>
              <a:rPr lang="en">
                <a:latin typeface="Verdana"/>
                <a:ea typeface="Verdana"/>
                <a:cs typeface="Verdana"/>
                <a:sym typeface="Verdana"/>
              </a:rPr>
              <a:t>Examine what  economists do</a:t>
            </a:r>
            <a:endParaRPr>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0CC9E"/>
        </a:solidFill>
      </p:bgPr>
    </p:bg>
    <p:spTree>
      <p:nvGrpSpPr>
        <p:cNvPr id="81" name="Shape 81"/>
        <p:cNvGrpSpPr/>
        <p:nvPr/>
      </p:nvGrpSpPr>
      <p:grpSpPr>
        <a:xfrm>
          <a:off x="0" y="0"/>
          <a:ext cx="0" cy="0"/>
          <a:chOff x="0" y="0"/>
          <a:chExt cx="0" cy="0"/>
        </a:xfrm>
      </p:grpSpPr>
      <p:sp>
        <p:nvSpPr>
          <p:cNvPr id="82" name="Google Shape;82;p18"/>
          <p:cNvSpPr txBox="1"/>
          <p:nvPr>
            <p:ph type="title"/>
          </p:nvPr>
        </p:nvSpPr>
        <p:spPr>
          <a:xfrm>
            <a:off x="311700" y="338650"/>
            <a:ext cx="8520600" cy="841800"/>
          </a:xfrm>
          <a:prstGeom prst="rect">
            <a:avLst/>
          </a:prstGeom>
        </p:spPr>
        <p:txBody>
          <a:bodyPr anchorCtr="0" anchor="ctr" bIns="91425" lIns="91425" spcFirstLastPara="1" rIns="91425" wrap="square" tIns="91425">
            <a:normAutofit/>
          </a:bodyPr>
          <a:lstStyle/>
          <a:p>
            <a:pPr indent="-457200" lvl="0" marL="457200" rtl="0" algn="ctr">
              <a:spcBef>
                <a:spcPts val="0"/>
              </a:spcBef>
              <a:spcAft>
                <a:spcPts val="0"/>
              </a:spcAft>
              <a:buSzPts val="3600"/>
              <a:buFont typeface="Lucida Sans"/>
              <a:buAutoNum type="arabicPeriod"/>
            </a:pPr>
            <a:r>
              <a:rPr b="1" lang="en">
                <a:latin typeface="Lucida Sans"/>
                <a:ea typeface="Lucida Sans"/>
                <a:cs typeface="Lucida Sans"/>
                <a:sym typeface="Lucida Sans"/>
              </a:rPr>
              <a:t>What is the economy?</a:t>
            </a:r>
            <a:endParaRPr b="1">
              <a:latin typeface="Lucida Sans"/>
              <a:ea typeface="Lucida Sans"/>
              <a:cs typeface="Lucida Sans"/>
              <a:sym typeface="Lucida Sans"/>
            </a:endParaRPr>
          </a:p>
        </p:txBody>
      </p:sp>
      <p:sp>
        <p:nvSpPr>
          <p:cNvPr id="83" name="Google Shape;83;p18"/>
          <p:cNvSpPr txBox="1"/>
          <p:nvPr/>
        </p:nvSpPr>
        <p:spPr>
          <a:xfrm>
            <a:off x="649625" y="2180688"/>
            <a:ext cx="6111900" cy="1623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700">
                <a:latin typeface="Verdana"/>
                <a:ea typeface="Verdana"/>
                <a:cs typeface="Verdana"/>
                <a:sym typeface="Verdana"/>
              </a:rPr>
              <a:t>Discuss in pairs: Define the economy for 1 min each</a:t>
            </a:r>
            <a:endParaRPr sz="1700">
              <a:latin typeface="Verdana"/>
              <a:ea typeface="Verdana"/>
              <a:cs typeface="Verdana"/>
              <a:sym typeface="Verdana"/>
            </a:endParaRPr>
          </a:p>
          <a:p>
            <a:pPr indent="0" lvl="0" marL="0" rtl="0" algn="l">
              <a:lnSpc>
                <a:spcPct val="150000"/>
              </a:lnSpc>
              <a:spcBef>
                <a:spcPts val="0"/>
              </a:spcBef>
              <a:spcAft>
                <a:spcPts val="0"/>
              </a:spcAft>
              <a:buNone/>
            </a:pPr>
            <a:r>
              <a:t/>
            </a:r>
            <a:endParaRPr sz="1700">
              <a:latin typeface="Verdana"/>
              <a:ea typeface="Verdana"/>
              <a:cs typeface="Verdana"/>
              <a:sym typeface="Verdana"/>
            </a:endParaRPr>
          </a:p>
          <a:p>
            <a:pPr indent="0" lvl="0" marL="0" rtl="0" algn="l">
              <a:lnSpc>
                <a:spcPct val="150000"/>
              </a:lnSpc>
              <a:spcBef>
                <a:spcPts val="0"/>
              </a:spcBef>
              <a:spcAft>
                <a:spcPts val="0"/>
              </a:spcAft>
              <a:buNone/>
            </a:pPr>
            <a:r>
              <a:t/>
            </a:r>
            <a:endParaRPr sz="1700">
              <a:latin typeface="Verdana"/>
              <a:ea typeface="Verdana"/>
              <a:cs typeface="Verdana"/>
              <a:sym typeface="Verdana"/>
            </a:endParaRPr>
          </a:p>
          <a:p>
            <a:pPr indent="0" lvl="0" marL="0" rtl="0" algn="l">
              <a:lnSpc>
                <a:spcPct val="150000"/>
              </a:lnSpc>
              <a:spcBef>
                <a:spcPts val="0"/>
              </a:spcBef>
              <a:spcAft>
                <a:spcPts val="0"/>
              </a:spcAft>
              <a:buNone/>
            </a:pPr>
            <a:r>
              <a:rPr lang="en" sz="1700">
                <a:latin typeface="Verdana"/>
                <a:ea typeface="Verdana"/>
                <a:cs typeface="Verdana"/>
                <a:sym typeface="Verdana"/>
              </a:rPr>
              <a:t>Write down a definition based on your conversation</a:t>
            </a:r>
            <a:endParaRPr sz="1700">
              <a:latin typeface="Verdana"/>
              <a:ea typeface="Verdana"/>
              <a:cs typeface="Verdana"/>
              <a:sym typeface="Verdana"/>
            </a:endParaRPr>
          </a:p>
        </p:txBody>
      </p:sp>
      <p:pic>
        <p:nvPicPr>
          <p:cNvPr id="84" name="Google Shape;84;p18"/>
          <p:cNvPicPr preferRelativeResize="0"/>
          <p:nvPr/>
        </p:nvPicPr>
        <p:blipFill>
          <a:blip r:embed="rId3">
            <a:alphaModFix/>
          </a:blip>
          <a:stretch>
            <a:fillRect/>
          </a:stretch>
        </p:blipFill>
        <p:spPr>
          <a:xfrm>
            <a:off x="7108225" y="2791227"/>
            <a:ext cx="1622472" cy="1622472"/>
          </a:xfrm>
          <a:prstGeom prst="rect">
            <a:avLst/>
          </a:prstGeom>
          <a:noFill/>
          <a:ln>
            <a:noFill/>
          </a:ln>
        </p:spPr>
      </p:pic>
      <p:pic>
        <p:nvPicPr>
          <p:cNvPr id="85" name="Google Shape;85;p18"/>
          <p:cNvPicPr preferRelativeResize="0"/>
          <p:nvPr/>
        </p:nvPicPr>
        <p:blipFill>
          <a:blip r:embed="rId4">
            <a:alphaModFix/>
          </a:blip>
          <a:stretch>
            <a:fillRect/>
          </a:stretch>
        </p:blipFill>
        <p:spPr>
          <a:xfrm>
            <a:off x="5658525" y="1180450"/>
            <a:ext cx="3072175" cy="3072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7333"/>
        </a:solidFill>
      </p:bgPr>
    </p:bg>
    <p:spTree>
      <p:nvGrpSpPr>
        <p:cNvPr id="89" name="Shape 89"/>
        <p:cNvGrpSpPr/>
        <p:nvPr/>
      </p:nvGrpSpPr>
      <p:grpSpPr>
        <a:xfrm>
          <a:off x="0" y="0"/>
          <a:ext cx="0" cy="0"/>
          <a:chOff x="0" y="0"/>
          <a:chExt cx="0" cy="0"/>
        </a:xfrm>
      </p:grpSpPr>
      <p:pic>
        <p:nvPicPr>
          <p:cNvPr id="90" name="Google Shape;90;p19"/>
          <p:cNvPicPr preferRelativeResize="0"/>
          <p:nvPr/>
        </p:nvPicPr>
        <p:blipFill rotWithShape="1">
          <a:blip r:embed="rId3">
            <a:alphaModFix/>
          </a:blip>
          <a:srcRect b="0" l="0" r="0" t="0"/>
          <a:stretch/>
        </p:blipFill>
        <p:spPr>
          <a:xfrm>
            <a:off x="1519850" y="1509713"/>
            <a:ext cx="731075" cy="731075"/>
          </a:xfrm>
          <a:prstGeom prst="rect">
            <a:avLst/>
          </a:prstGeom>
          <a:noFill/>
          <a:ln>
            <a:noFill/>
          </a:ln>
        </p:spPr>
      </p:pic>
      <p:pic>
        <p:nvPicPr>
          <p:cNvPr id="91" name="Google Shape;91;p19"/>
          <p:cNvPicPr preferRelativeResize="0"/>
          <p:nvPr/>
        </p:nvPicPr>
        <p:blipFill rotWithShape="1">
          <a:blip r:embed="rId4">
            <a:alphaModFix/>
          </a:blip>
          <a:srcRect b="0" l="0" r="0" t="0"/>
          <a:stretch/>
        </p:blipFill>
        <p:spPr>
          <a:xfrm>
            <a:off x="2804000" y="1418012"/>
            <a:ext cx="822799" cy="822799"/>
          </a:xfrm>
          <a:prstGeom prst="rect">
            <a:avLst/>
          </a:prstGeom>
          <a:noFill/>
          <a:ln>
            <a:noFill/>
          </a:ln>
        </p:spPr>
      </p:pic>
      <p:pic>
        <p:nvPicPr>
          <p:cNvPr id="92" name="Google Shape;92;p19"/>
          <p:cNvPicPr preferRelativeResize="0"/>
          <p:nvPr/>
        </p:nvPicPr>
        <p:blipFill rotWithShape="1">
          <a:blip r:embed="rId5">
            <a:alphaModFix/>
          </a:blip>
          <a:srcRect b="0" l="0" r="0" t="0"/>
          <a:stretch/>
        </p:blipFill>
        <p:spPr>
          <a:xfrm>
            <a:off x="6847801" y="1417988"/>
            <a:ext cx="731075" cy="731075"/>
          </a:xfrm>
          <a:prstGeom prst="rect">
            <a:avLst/>
          </a:prstGeom>
          <a:noFill/>
          <a:ln>
            <a:noFill/>
          </a:ln>
        </p:spPr>
      </p:pic>
      <p:pic>
        <p:nvPicPr>
          <p:cNvPr id="93" name="Google Shape;93;p19"/>
          <p:cNvPicPr preferRelativeResize="0"/>
          <p:nvPr/>
        </p:nvPicPr>
        <p:blipFill rotWithShape="1">
          <a:blip r:embed="rId6">
            <a:alphaModFix/>
          </a:blip>
          <a:srcRect b="0" l="0" r="0" t="0"/>
          <a:stretch/>
        </p:blipFill>
        <p:spPr>
          <a:xfrm>
            <a:off x="5315561" y="1119913"/>
            <a:ext cx="1003474" cy="1112675"/>
          </a:xfrm>
          <a:prstGeom prst="rect">
            <a:avLst/>
          </a:prstGeom>
          <a:noFill/>
          <a:ln>
            <a:noFill/>
          </a:ln>
        </p:spPr>
      </p:pic>
      <p:pic>
        <p:nvPicPr>
          <p:cNvPr id="94" name="Google Shape;94;p19"/>
          <p:cNvPicPr preferRelativeResize="0"/>
          <p:nvPr/>
        </p:nvPicPr>
        <p:blipFill rotWithShape="1">
          <a:blip r:embed="rId7">
            <a:alphaModFix/>
          </a:blip>
          <a:srcRect b="0" l="0" r="0" t="0"/>
          <a:stretch/>
        </p:blipFill>
        <p:spPr>
          <a:xfrm>
            <a:off x="4064449" y="1231335"/>
            <a:ext cx="889851" cy="889851"/>
          </a:xfrm>
          <a:prstGeom prst="rect">
            <a:avLst/>
          </a:prstGeom>
          <a:noFill/>
          <a:ln>
            <a:noFill/>
          </a:ln>
        </p:spPr>
      </p:pic>
      <p:sp>
        <p:nvSpPr>
          <p:cNvPr id="95" name="Google Shape;95;p19"/>
          <p:cNvSpPr txBox="1"/>
          <p:nvPr/>
        </p:nvSpPr>
        <p:spPr>
          <a:xfrm>
            <a:off x="2947800" y="522375"/>
            <a:ext cx="3248400" cy="535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 sz="2000">
                <a:solidFill>
                  <a:srgbClr val="FFFFFF"/>
                </a:solidFill>
                <a:latin typeface="Verdana"/>
                <a:ea typeface="Verdana"/>
                <a:cs typeface="Verdana"/>
                <a:sym typeface="Verdana"/>
              </a:rPr>
              <a:t>Most people think of</a:t>
            </a:r>
            <a:endParaRPr sz="1400">
              <a:solidFill>
                <a:srgbClr val="FFFFFF"/>
              </a:solidFill>
              <a:latin typeface="Verdana"/>
              <a:ea typeface="Verdana"/>
              <a:cs typeface="Verdana"/>
              <a:sym typeface="Verdana"/>
            </a:endParaRPr>
          </a:p>
        </p:txBody>
      </p:sp>
      <p:sp>
        <p:nvSpPr>
          <p:cNvPr id="96" name="Google Shape;96;p19"/>
          <p:cNvSpPr txBox="1"/>
          <p:nvPr/>
        </p:nvSpPr>
        <p:spPr>
          <a:xfrm>
            <a:off x="3158550" y="2797000"/>
            <a:ext cx="2826900" cy="535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 sz="2000">
                <a:solidFill>
                  <a:srgbClr val="FFFFFF"/>
                </a:solidFill>
                <a:latin typeface="Verdana"/>
                <a:ea typeface="Verdana"/>
                <a:cs typeface="Verdana"/>
                <a:sym typeface="Verdana"/>
              </a:rPr>
              <a:t> Most people feel</a:t>
            </a:r>
            <a:endParaRPr sz="1400" u="sng">
              <a:solidFill>
                <a:srgbClr val="FFFFFF"/>
              </a:solidFill>
              <a:latin typeface="Verdana"/>
              <a:ea typeface="Verdana"/>
              <a:cs typeface="Verdana"/>
              <a:sym typeface="Verdana"/>
            </a:endParaRPr>
          </a:p>
        </p:txBody>
      </p:sp>
      <p:pic>
        <p:nvPicPr>
          <p:cNvPr id="97" name="Google Shape;97;p19"/>
          <p:cNvPicPr preferRelativeResize="0"/>
          <p:nvPr/>
        </p:nvPicPr>
        <p:blipFill rotWithShape="1">
          <a:blip r:embed="rId8">
            <a:alphaModFix/>
          </a:blip>
          <a:srcRect b="0" l="0" r="0" t="0"/>
          <a:stretch/>
        </p:blipFill>
        <p:spPr>
          <a:xfrm>
            <a:off x="4882263" y="3632060"/>
            <a:ext cx="952900" cy="952900"/>
          </a:xfrm>
          <a:prstGeom prst="rect">
            <a:avLst/>
          </a:prstGeom>
          <a:noFill/>
          <a:ln>
            <a:noFill/>
          </a:ln>
        </p:spPr>
      </p:pic>
      <p:pic>
        <p:nvPicPr>
          <p:cNvPr id="98" name="Google Shape;98;p19"/>
          <p:cNvPicPr preferRelativeResize="0"/>
          <p:nvPr/>
        </p:nvPicPr>
        <p:blipFill rotWithShape="1">
          <a:blip r:embed="rId9">
            <a:alphaModFix/>
          </a:blip>
          <a:srcRect b="0" l="0" r="0" t="0"/>
          <a:stretch/>
        </p:blipFill>
        <p:spPr>
          <a:xfrm>
            <a:off x="3420836" y="3689663"/>
            <a:ext cx="952900" cy="952900"/>
          </a:xfrm>
          <a:prstGeom prst="rect">
            <a:avLst/>
          </a:prstGeom>
          <a:noFill/>
          <a:ln>
            <a:noFill/>
          </a:ln>
        </p:spPr>
      </p:pic>
      <p:pic>
        <p:nvPicPr>
          <p:cNvPr id="99" name="Google Shape;99;p19"/>
          <p:cNvPicPr preferRelativeResize="0"/>
          <p:nvPr/>
        </p:nvPicPr>
        <p:blipFill rotWithShape="1">
          <a:blip r:embed="rId10">
            <a:alphaModFix/>
          </a:blip>
          <a:srcRect b="0" l="0" r="0" t="0"/>
          <a:stretch/>
        </p:blipFill>
        <p:spPr>
          <a:xfrm>
            <a:off x="1813409" y="3632046"/>
            <a:ext cx="1077100" cy="1068132"/>
          </a:xfrm>
          <a:prstGeom prst="rect">
            <a:avLst/>
          </a:prstGeom>
          <a:noFill/>
          <a:ln>
            <a:noFill/>
          </a:ln>
        </p:spPr>
      </p:pic>
      <p:pic>
        <p:nvPicPr>
          <p:cNvPr id="100" name="Google Shape;100;p19"/>
          <p:cNvPicPr preferRelativeResize="0"/>
          <p:nvPr/>
        </p:nvPicPr>
        <p:blipFill rotWithShape="1">
          <a:blip r:embed="rId11">
            <a:alphaModFix/>
          </a:blip>
          <a:srcRect b="0" l="0" r="0" t="0"/>
          <a:stretch/>
        </p:blipFill>
        <p:spPr>
          <a:xfrm>
            <a:off x="6511489" y="3636460"/>
            <a:ext cx="1112675" cy="1112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0"/>
          <p:cNvSpPr txBox="1"/>
          <p:nvPr>
            <p:ph idx="1" type="body"/>
          </p:nvPr>
        </p:nvSpPr>
        <p:spPr>
          <a:xfrm>
            <a:off x="328017" y="4226025"/>
            <a:ext cx="8388600" cy="393600"/>
          </a:xfrm>
          <a:prstGeom prst="rect">
            <a:avLst/>
          </a:prstGeom>
          <a:noFill/>
          <a:ln>
            <a:noFill/>
          </a:ln>
        </p:spPr>
        <p:txBody>
          <a:bodyPr anchorCtr="0" anchor="ctr" bIns="91425" lIns="91425" spcFirstLastPara="1" rIns="91425" wrap="square" tIns="91425">
            <a:normAutofit fontScale="92500" lnSpcReduction="20000"/>
          </a:bodyPr>
          <a:lstStyle/>
          <a:p>
            <a:pPr indent="0" lvl="0" marL="0" rtl="0" algn="l">
              <a:lnSpc>
                <a:spcPct val="100000"/>
              </a:lnSpc>
              <a:spcBef>
                <a:spcPts val="0"/>
              </a:spcBef>
              <a:spcAft>
                <a:spcPts val="0"/>
              </a:spcAft>
              <a:buSzPct val="77777"/>
              <a:buNone/>
            </a:pPr>
            <a:r>
              <a:rPr lang="en"/>
              <a:t>First page of Economy search on Google images</a:t>
            </a:r>
            <a:endParaRPr/>
          </a:p>
        </p:txBody>
      </p:sp>
      <p:pic>
        <p:nvPicPr>
          <p:cNvPr id="106" name="Google Shape;106;p20"/>
          <p:cNvPicPr preferRelativeResize="0"/>
          <p:nvPr/>
        </p:nvPicPr>
        <p:blipFill rotWithShape="1">
          <a:blip r:embed="rId3">
            <a:alphaModFix/>
          </a:blip>
          <a:srcRect b="0" l="0" r="0" t="0"/>
          <a:stretch/>
        </p:blipFill>
        <p:spPr>
          <a:xfrm>
            <a:off x="128504" y="2213823"/>
            <a:ext cx="1835576" cy="1030967"/>
          </a:xfrm>
          <a:prstGeom prst="rect">
            <a:avLst/>
          </a:prstGeom>
          <a:noFill/>
          <a:ln>
            <a:noFill/>
          </a:ln>
        </p:spPr>
      </p:pic>
      <p:pic>
        <p:nvPicPr>
          <p:cNvPr id="107" name="Google Shape;107;p20"/>
          <p:cNvPicPr preferRelativeResize="0"/>
          <p:nvPr/>
        </p:nvPicPr>
        <p:blipFill rotWithShape="1">
          <a:blip r:embed="rId4">
            <a:alphaModFix/>
          </a:blip>
          <a:srcRect b="0" l="0" r="0" t="0"/>
          <a:stretch/>
        </p:blipFill>
        <p:spPr>
          <a:xfrm>
            <a:off x="1964064" y="941275"/>
            <a:ext cx="1835575" cy="1033501"/>
          </a:xfrm>
          <a:prstGeom prst="rect">
            <a:avLst/>
          </a:prstGeom>
          <a:noFill/>
          <a:ln>
            <a:noFill/>
          </a:ln>
        </p:spPr>
      </p:pic>
      <p:pic>
        <p:nvPicPr>
          <p:cNvPr id="108" name="Google Shape;108;p20"/>
          <p:cNvPicPr preferRelativeResize="0"/>
          <p:nvPr/>
        </p:nvPicPr>
        <p:blipFill rotWithShape="1">
          <a:blip r:embed="rId5">
            <a:alphaModFix/>
          </a:blip>
          <a:srcRect b="0" l="0" r="0" t="0"/>
          <a:stretch/>
        </p:blipFill>
        <p:spPr>
          <a:xfrm>
            <a:off x="7527972" y="99550"/>
            <a:ext cx="1441802" cy="1462875"/>
          </a:xfrm>
          <a:prstGeom prst="rect">
            <a:avLst/>
          </a:prstGeom>
          <a:noFill/>
          <a:ln>
            <a:noFill/>
          </a:ln>
        </p:spPr>
      </p:pic>
      <p:pic>
        <p:nvPicPr>
          <p:cNvPr id="109" name="Google Shape;109;p20"/>
          <p:cNvPicPr preferRelativeResize="0"/>
          <p:nvPr/>
        </p:nvPicPr>
        <p:blipFill rotWithShape="1">
          <a:blip r:embed="rId6">
            <a:alphaModFix/>
          </a:blip>
          <a:srcRect b="0" l="0" r="0" t="0"/>
          <a:stretch/>
        </p:blipFill>
        <p:spPr>
          <a:xfrm>
            <a:off x="2272949" y="2571750"/>
            <a:ext cx="1549789" cy="1162351"/>
          </a:xfrm>
          <a:prstGeom prst="rect">
            <a:avLst/>
          </a:prstGeom>
          <a:noFill/>
          <a:ln>
            <a:noFill/>
          </a:ln>
        </p:spPr>
      </p:pic>
      <p:pic>
        <p:nvPicPr>
          <p:cNvPr id="110" name="Google Shape;110;p20"/>
          <p:cNvPicPr preferRelativeResize="0"/>
          <p:nvPr/>
        </p:nvPicPr>
        <p:blipFill rotWithShape="1">
          <a:blip r:embed="rId7">
            <a:alphaModFix/>
          </a:blip>
          <a:srcRect b="0" l="0" r="0" t="0"/>
          <a:stretch/>
        </p:blipFill>
        <p:spPr>
          <a:xfrm>
            <a:off x="3822750" y="80550"/>
            <a:ext cx="1714400" cy="1071500"/>
          </a:xfrm>
          <a:prstGeom prst="rect">
            <a:avLst/>
          </a:prstGeom>
          <a:noFill/>
          <a:ln>
            <a:noFill/>
          </a:ln>
        </p:spPr>
      </p:pic>
      <p:pic>
        <p:nvPicPr>
          <p:cNvPr id="111" name="Google Shape;111;p20"/>
          <p:cNvPicPr preferRelativeResize="0"/>
          <p:nvPr/>
        </p:nvPicPr>
        <p:blipFill rotWithShape="1">
          <a:blip r:embed="rId8">
            <a:alphaModFix/>
          </a:blip>
          <a:srcRect b="0" l="0" r="0" t="0"/>
          <a:stretch/>
        </p:blipFill>
        <p:spPr>
          <a:xfrm>
            <a:off x="5787802" y="99553"/>
            <a:ext cx="1643475" cy="1107653"/>
          </a:xfrm>
          <a:prstGeom prst="rect">
            <a:avLst/>
          </a:prstGeom>
          <a:noFill/>
          <a:ln>
            <a:noFill/>
          </a:ln>
        </p:spPr>
      </p:pic>
      <p:pic>
        <p:nvPicPr>
          <p:cNvPr id="112" name="Google Shape;112;p20"/>
          <p:cNvPicPr preferRelativeResize="0"/>
          <p:nvPr/>
        </p:nvPicPr>
        <p:blipFill rotWithShape="1">
          <a:blip r:embed="rId9">
            <a:alphaModFix/>
          </a:blip>
          <a:srcRect b="0" l="0" r="0" t="0"/>
          <a:stretch/>
        </p:blipFill>
        <p:spPr>
          <a:xfrm>
            <a:off x="1" y="0"/>
            <a:ext cx="1643475" cy="1232602"/>
          </a:xfrm>
          <a:prstGeom prst="rect">
            <a:avLst/>
          </a:prstGeom>
          <a:noFill/>
          <a:ln>
            <a:noFill/>
          </a:ln>
        </p:spPr>
      </p:pic>
      <p:sp>
        <p:nvSpPr>
          <p:cNvPr id="113" name="Google Shape;113;p20"/>
          <p:cNvSpPr txBox="1"/>
          <p:nvPr/>
        </p:nvSpPr>
        <p:spPr>
          <a:xfrm>
            <a:off x="4572000" y="1974775"/>
            <a:ext cx="4274400" cy="1107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 sz="2000">
                <a:latin typeface="Verdana"/>
                <a:ea typeface="Verdana"/>
                <a:cs typeface="Verdana"/>
                <a:sym typeface="Verdana"/>
              </a:rPr>
              <a:t>How much do you think the images help you understand what the economy is?</a:t>
            </a:r>
            <a:endParaRPr sz="1100">
              <a:latin typeface="Verdana"/>
              <a:ea typeface="Verdana"/>
              <a:cs typeface="Verdana"/>
              <a:sym typeface="Verdana"/>
            </a:endParaRPr>
          </a:p>
        </p:txBody>
      </p:sp>
      <p:pic>
        <p:nvPicPr>
          <p:cNvPr id="114" name="Google Shape;114;p20"/>
          <p:cNvPicPr preferRelativeResize="0"/>
          <p:nvPr/>
        </p:nvPicPr>
        <p:blipFill rotWithShape="1">
          <a:blip r:embed="rId10">
            <a:alphaModFix/>
          </a:blip>
          <a:srcRect b="0" l="0" r="0" t="0"/>
          <a:stretch/>
        </p:blipFill>
        <p:spPr>
          <a:xfrm>
            <a:off x="7651288" y="3532325"/>
            <a:ext cx="1195164" cy="1332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latin typeface="Lucida Sans"/>
                <a:ea typeface="Lucida Sans"/>
                <a:cs typeface="Lucida Sans"/>
                <a:sym typeface="Lucida Sans"/>
              </a:rPr>
              <a:t>What is the economy?</a:t>
            </a:r>
            <a:endParaRPr b="1">
              <a:latin typeface="Lucida Sans"/>
              <a:ea typeface="Lucida Sans"/>
              <a:cs typeface="Lucida Sans"/>
              <a:sym typeface="Lucida Sans"/>
            </a:endParaRPr>
          </a:p>
        </p:txBody>
      </p:sp>
      <p:sp>
        <p:nvSpPr>
          <p:cNvPr id="120" name="Google Shape;120;p21"/>
          <p:cNvSpPr txBox="1"/>
          <p:nvPr>
            <p:ph idx="1" type="body"/>
          </p:nvPr>
        </p:nvSpPr>
        <p:spPr>
          <a:xfrm>
            <a:off x="628650" y="1471475"/>
            <a:ext cx="8145000" cy="3263400"/>
          </a:xfrm>
          <a:prstGeom prst="rect">
            <a:avLst/>
          </a:prstGeom>
          <a:noFill/>
          <a:ln>
            <a:noFill/>
          </a:ln>
        </p:spPr>
        <p:txBody>
          <a:bodyPr anchorCtr="0" anchor="t" bIns="34275" lIns="68575" spcFirstLastPara="1" rIns="68575" wrap="square" tIns="34275">
            <a:normAutofit/>
          </a:bodyPr>
          <a:lstStyle/>
          <a:p>
            <a:pPr indent="0" lvl="0" marL="0" rtl="0" algn="l">
              <a:lnSpc>
                <a:spcPct val="150000"/>
              </a:lnSpc>
              <a:spcBef>
                <a:spcPts val="0"/>
              </a:spcBef>
              <a:spcAft>
                <a:spcPts val="1200"/>
              </a:spcAft>
              <a:buClr>
                <a:schemeClr val="dk1"/>
              </a:buClr>
              <a:buSzPts val="2400"/>
              <a:buNone/>
            </a:pPr>
            <a:r>
              <a:rPr lang="en" sz="2400">
                <a:latin typeface="Verdana"/>
                <a:ea typeface="Verdana"/>
                <a:cs typeface="Verdana"/>
                <a:sym typeface="Verdana"/>
              </a:rPr>
              <a:t>Economies can broadly be described as open systems of resource extraction, production, distribution, consumption and waste disposal through which societies provision themselves to sustain life and enhance its quality. </a:t>
            </a:r>
            <a:endParaRPr sz="2400">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sp>
        <p:nvSpPr>
          <p:cNvPr id="125" name="Google Shape;125;p22"/>
          <p:cNvSpPr/>
          <p:nvPr/>
        </p:nvSpPr>
        <p:spPr>
          <a:xfrm>
            <a:off x="-1"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26" name="Google Shape;126;p22"/>
          <p:cNvSpPr txBox="1"/>
          <p:nvPr>
            <p:ph type="title"/>
          </p:nvPr>
        </p:nvSpPr>
        <p:spPr>
          <a:xfrm>
            <a:off x="297900" y="273850"/>
            <a:ext cx="8548200" cy="979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Calibri"/>
              <a:buNone/>
            </a:pPr>
            <a:r>
              <a:rPr b="1" lang="en" sz="2900">
                <a:latin typeface="Lucida Sans"/>
                <a:ea typeface="Lucida Sans"/>
                <a:cs typeface="Lucida Sans"/>
                <a:sym typeface="Lucida Sans"/>
              </a:rPr>
              <a:t>Who are the main actors in the economy?</a:t>
            </a:r>
            <a:endParaRPr b="1" sz="2700">
              <a:latin typeface="Lucida Sans"/>
              <a:ea typeface="Lucida Sans"/>
              <a:cs typeface="Lucida Sans"/>
              <a:sym typeface="Lucida Sans"/>
            </a:endParaRPr>
          </a:p>
        </p:txBody>
      </p:sp>
      <p:sp>
        <p:nvSpPr>
          <p:cNvPr id="127" name="Google Shape;127;p22"/>
          <p:cNvSpPr txBox="1"/>
          <p:nvPr>
            <p:ph idx="1" type="body"/>
          </p:nvPr>
        </p:nvSpPr>
        <p:spPr>
          <a:xfrm>
            <a:off x="628650" y="1747573"/>
            <a:ext cx="3114600" cy="24045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1500"/>
              <a:buFont typeface="Verdana"/>
              <a:buChar char="●"/>
            </a:pPr>
            <a:r>
              <a:rPr lang="en" sz="1500">
                <a:solidFill>
                  <a:schemeClr val="dk1"/>
                </a:solidFill>
                <a:latin typeface="Verdana"/>
                <a:ea typeface="Verdana"/>
                <a:cs typeface="Verdana"/>
                <a:sym typeface="Verdana"/>
              </a:rPr>
              <a:t>Individuals</a:t>
            </a:r>
            <a:endParaRPr>
              <a:solidFill>
                <a:schemeClr val="dk1"/>
              </a:solidFill>
              <a:latin typeface="Verdana"/>
              <a:ea typeface="Verdana"/>
              <a:cs typeface="Verdana"/>
              <a:sym typeface="Verdana"/>
            </a:endParaRPr>
          </a:p>
          <a:p>
            <a:pPr indent="-76200" lvl="0" marL="177800" rtl="0" algn="l">
              <a:lnSpc>
                <a:spcPct val="90000"/>
              </a:lnSpc>
              <a:spcBef>
                <a:spcPts val="800"/>
              </a:spcBef>
              <a:spcAft>
                <a:spcPts val="0"/>
              </a:spcAft>
              <a:buClr>
                <a:schemeClr val="dk1"/>
              </a:buClr>
              <a:buSzPts val="1500"/>
              <a:buNone/>
            </a:pPr>
            <a:r>
              <a:t/>
            </a:r>
            <a:endParaRPr sz="1500">
              <a:solidFill>
                <a:schemeClr val="dk1"/>
              </a:solidFill>
              <a:latin typeface="Verdana"/>
              <a:ea typeface="Verdana"/>
              <a:cs typeface="Verdana"/>
              <a:sym typeface="Verdana"/>
            </a:endParaRPr>
          </a:p>
          <a:p>
            <a:pPr indent="-171450" lvl="0" marL="177800" rtl="0" algn="l">
              <a:lnSpc>
                <a:spcPct val="90000"/>
              </a:lnSpc>
              <a:spcBef>
                <a:spcPts val="800"/>
              </a:spcBef>
              <a:spcAft>
                <a:spcPts val="0"/>
              </a:spcAft>
              <a:buSzPts val="1500"/>
              <a:buFont typeface="Verdana"/>
              <a:buChar char="●"/>
            </a:pPr>
            <a:r>
              <a:rPr lang="en" sz="1500">
                <a:solidFill>
                  <a:schemeClr val="dk1"/>
                </a:solidFill>
                <a:latin typeface="Verdana"/>
                <a:ea typeface="Verdana"/>
                <a:cs typeface="Verdana"/>
                <a:sym typeface="Verdana"/>
              </a:rPr>
              <a:t>Organisations</a:t>
            </a:r>
            <a:endParaRPr>
              <a:solidFill>
                <a:schemeClr val="dk1"/>
              </a:solidFill>
              <a:latin typeface="Verdana"/>
              <a:ea typeface="Verdana"/>
              <a:cs typeface="Verdana"/>
              <a:sym typeface="Verdana"/>
            </a:endParaRPr>
          </a:p>
          <a:p>
            <a:pPr indent="-76200" lvl="0" marL="177800" rtl="0" algn="l">
              <a:lnSpc>
                <a:spcPct val="90000"/>
              </a:lnSpc>
              <a:spcBef>
                <a:spcPts val="800"/>
              </a:spcBef>
              <a:spcAft>
                <a:spcPts val="0"/>
              </a:spcAft>
              <a:buClr>
                <a:schemeClr val="dk1"/>
              </a:buClr>
              <a:buSzPts val="1500"/>
              <a:buNone/>
            </a:pPr>
            <a:r>
              <a:t/>
            </a:r>
            <a:endParaRPr sz="1500">
              <a:solidFill>
                <a:schemeClr val="dk1"/>
              </a:solidFill>
              <a:latin typeface="Verdana"/>
              <a:ea typeface="Verdana"/>
              <a:cs typeface="Verdana"/>
              <a:sym typeface="Verdana"/>
            </a:endParaRPr>
          </a:p>
          <a:p>
            <a:pPr indent="-171450" lvl="0" marL="177800" rtl="0" algn="l">
              <a:lnSpc>
                <a:spcPct val="90000"/>
              </a:lnSpc>
              <a:spcBef>
                <a:spcPts val="800"/>
              </a:spcBef>
              <a:spcAft>
                <a:spcPts val="0"/>
              </a:spcAft>
              <a:buSzPts val="1500"/>
              <a:buFont typeface="Verdana"/>
              <a:buChar char="●"/>
            </a:pPr>
            <a:r>
              <a:rPr lang="en" sz="1500">
                <a:solidFill>
                  <a:schemeClr val="dk1"/>
                </a:solidFill>
                <a:latin typeface="Verdana"/>
                <a:ea typeface="Verdana"/>
                <a:cs typeface="Verdana"/>
                <a:sym typeface="Verdana"/>
              </a:rPr>
              <a:t>Sectors</a:t>
            </a:r>
            <a:endParaRPr>
              <a:solidFill>
                <a:schemeClr val="dk1"/>
              </a:solidFill>
              <a:latin typeface="Verdana"/>
              <a:ea typeface="Verdana"/>
              <a:cs typeface="Verdana"/>
              <a:sym typeface="Verdana"/>
            </a:endParaRPr>
          </a:p>
          <a:p>
            <a:pPr indent="-76200" lvl="0" marL="177800" rtl="0" algn="l">
              <a:lnSpc>
                <a:spcPct val="90000"/>
              </a:lnSpc>
              <a:spcBef>
                <a:spcPts val="800"/>
              </a:spcBef>
              <a:spcAft>
                <a:spcPts val="0"/>
              </a:spcAft>
              <a:buClr>
                <a:schemeClr val="dk1"/>
              </a:buClr>
              <a:buSzPts val="1500"/>
              <a:buNone/>
            </a:pPr>
            <a:r>
              <a:t/>
            </a:r>
            <a:endParaRPr sz="1500">
              <a:solidFill>
                <a:schemeClr val="dk1"/>
              </a:solidFill>
              <a:latin typeface="Verdana"/>
              <a:ea typeface="Verdana"/>
              <a:cs typeface="Verdana"/>
              <a:sym typeface="Verdana"/>
            </a:endParaRPr>
          </a:p>
          <a:p>
            <a:pPr indent="-171450" lvl="0" marL="177800" rtl="0" algn="l">
              <a:lnSpc>
                <a:spcPct val="90000"/>
              </a:lnSpc>
              <a:spcBef>
                <a:spcPts val="800"/>
              </a:spcBef>
              <a:spcAft>
                <a:spcPts val="1200"/>
              </a:spcAft>
              <a:buSzPts val="1500"/>
              <a:buFont typeface="Verdana"/>
              <a:buChar char="●"/>
            </a:pPr>
            <a:r>
              <a:rPr lang="en" sz="1500">
                <a:solidFill>
                  <a:schemeClr val="dk1"/>
                </a:solidFill>
                <a:latin typeface="Verdana"/>
                <a:ea typeface="Verdana"/>
                <a:cs typeface="Verdana"/>
                <a:sym typeface="Verdana"/>
              </a:rPr>
              <a:t>Global economic system</a:t>
            </a:r>
            <a:endParaRPr>
              <a:solidFill>
                <a:schemeClr val="dk1"/>
              </a:solidFill>
              <a:latin typeface="Verdana"/>
              <a:ea typeface="Verdana"/>
              <a:cs typeface="Verdana"/>
              <a:sym typeface="Verdana"/>
            </a:endParaRPr>
          </a:p>
        </p:txBody>
      </p:sp>
      <p:pic>
        <p:nvPicPr>
          <p:cNvPr id="128" name="Google Shape;128;p22"/>
          <p:cNvPicPr preferRelativeResize="0"/>
          <p:nvPr/>
        </p:nvPicPr>
        <p:blipFill rotWithShape="1">
          <a:blip r:embed="rId3">
            <a:alphaModFix/>
          </a:blip>
          <a:srcRect b="0" l="549" r="6340" t="0"/>
          <a:stretch/>
        </p:blipFill>
        <p:spPr>
          <a:xfrm>
            <a:off x="3865425" y="1244688"/>
            <a:ext cx="4980674" cy="34102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134" name="Google Shape;134;p23"/>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pic>
        <p:nvPicPr>
          <p:cNvPr id="135" name="Google Shape;135;p23"/>
          <p:cNvPicPr preferRelativeResize="0"/>
          <p:nvPr/>
        </p:nvPicPr>
        <p:blipFill rotWithShape="1">
          <a:blip r:embed="rId3">
            <a:alphaModFix/>
          </a:blip>
          <a:srcRect b="0" l="0" r="0" t="0"/>
          <a:stretch/>
        </p:blipFill>
        <p:spPr>
          <a:xfrm>
            <a:off x="628650" y="22405"/>
            <a:ext cx="8307850" cy="50986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