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2" r:id="rId2"/>
    <p:sldId id="258" r:id="rId3"/>
    <p:sldId id="259" r:id="rId4"/>
    <p:sldId id="260" r:id="rId5"/>
    <p:sldId id="273" r:id="rId6"/>
    <p:sldId id="261" r:id="rId7"/>
    <p:sldId id="274" r:id="rId8"/>
    <p:sldId id="275" r:id="rId9"/>
    <p:sldId id="262" r:id="rId10"/>
    <p:sldId id="263" r:id="rId11"/>
    <p:sldId id="264" r:id="rId12"/>
    <p:sldId id="267" r:id="rId13"/>
    <p:sldId id="268" r:id="rId14"/>
    <p:sldId id="269" r:id="rId15"/>
    <p:sldId id="276" r:id="rId16"/>
    <p:sldId id="270" r:id="rId17"/>
    <p:sldId id="27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33FB2-ABE1-4601-909E-AE4AEABA34DC}" type="datetimeFigureOut">
              <a:rPr lang="de-DE" smtClean="0"/>
              <a:t>26.08.2021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4329-154A-498A-ABD1-870B575B6C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31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F74D4-AF20-4E09-B222-B9B80779210E}" type="datetime1">
              <a:rPr lang="de-DE" smtClean="0"/>
              <a:t>26.08.2021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87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FF853-4618-41F4-A967-0F29DD7D1502}" type="datetime1">
              <a:rPr lang="de-DE" smtClean="0"/>
              <a:t>26.08.2021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5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C7EF-ADF6-40B0-A67D-3784D4DCB84E}" type="datetime1">
              <a:rPr lang="de-DE" smtClean="0"/>
              <a:t>26.08.2021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25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72722-C62C-4FDE-B980-CE7B9D2ECE45}" type="datetime1">
              <a:rPr lang="de-DE" smtClean="0"/>
              <a:t>26.08.2021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80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EB0C-BA21-491D-B0EC-799F5CA083A8}" type="datetime1">
              <a:rPr lang="de-DE" smtClean="0"/>
              <a:t>26.08.2021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32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372E-AB05-43E4-9FB6-139311280A5E}" type="datetime1">
              <a:rPr lang="de-DE" smtClean="0"/>
              <a:t>26.08.2021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38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B105-9EB4-46CB-9144-2BB3C99686B0}" type="datetime1">
              <a:rPr lang="de-DE" smtClean="0"/>
              <a:t>26.08.2021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80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04C1-DA3E-4BB0-BEA0-B657E9061163}" type="datetime1">
              <a:rPr lang="de-DE" smtClean="0"/>
              <a:t>26.08.2021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00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EA40-F0A2-46C6-A2A0-DF46BB8BAD65}" type="datetime1">
              <a:rPr lang="de-DE" smtClean="0"/>
              <a:t>26.08.2021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02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34D6-D360-447A-8F4B-69587577E6B3}" type="datetime1">
              <a:rPr lang="de-DE" smtClean="0"/>
              <a:t>26.08.2021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89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1877-12AA-496A-A089-4A5379F39C37}" type="datetime1">
              <a:rPr lang="de-DE" smtClean="0"/>
              <a:t>26.08.2021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20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D828-A4C9-408C-B5C6-3E52E73C5FAE}" type="datetime1">
              <a:rPr lang="de-DE" smtClean="0"/>
              <a:t>26.08.2021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Applied Sciences BFI Vienna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DCB60-A324-4290-BA8D-276EB1062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3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43006" y="1237559"/>
            <a:ext cx="4050377" cy="4966759"/>
          </a:xfrm>
        </p:spPr>
        <p:txBody>
          <a:bodyPr>
            <a:normAutofit fontScale="90000"/>
          </a:bodyPr>
          <a:lstStyle/>
          <a:p>
            <a:r>
              <a:rPr lang="en-GB" altLang="de-DE" sz="5300" dirty="0"/>
              <a:t>A Critical Introduction to Economics</a:t>
            </a:r>
            <a:r>
              <a:rPr lang="en-GB" altLang="de-DE" dirty="0" smtClean="0"/>
              <a:t/>
            </a:r>
            <a:br>
              <a:rPr lang="en-GB" altLang="de-DE" dirty="0" smtClean="0"/>
            </a:br>
            <a:r>
              <a:rPr lang="en-GB" altLang="de-DE" sz="2325" dirty="0"/>
              <a:t>Slides based on the book by Jäger/Springler: </a:t>
            </a:r>
            <a:r>
              <a:rPr lang="de-DE" altLang="de-DE" sz="2325" dirty="0" smtClean="0"/>
              <a:t>Ökonomie der Internationalen Entwicklung. Eine kritische Einführung in die Volkswirtschaftslehre</a:t>
            </a:r>
            <a:br>
              <a:rPr lang="de-DE" altLang="de-DE" sz="2325" dirty="0" smtClean="0"/>
            </a:br>
            <a:r>
              <a:rPr lang="en-GB" altLang="de-DE" sz="2325" dirty="0"/>
              <a:t/>
            </a:r>
            <a:br>
              <a:rPr lang="en-GB" altLang="de-DE" sz="2325" dirty="0"/>
            </a:br>
            <a:r>
              <a:rPr lang="en-GB" altLang="de-DE" sz="2325" b="1" dirty="0"/>
              <a:t>Chapter 7:</a:t>
            </a:r>
            <a:br>
              <a:rPr lang="en-GB" altLang="de-DE" sz="2325" b="1" dirty="0"/>
            </a:br>
            <a:r>
              <a:rPr lang="en-GB" altLang="de-DE" sz="2800" dirty="0"/>
              <a:t>The Geography of the Global Economy</a:t>
            </a:r>
            <a:endParaRPr lang="en-GB" altLang="de-DE" b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 flipV="1">
            <a:off x="6764482" y="4800600"/>
            <a:ext cx="1236518" cy="1963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GB" altLang="de-DE" sz="1200" dirty="0"/>
          </a:p>
        </p:txBody>
      </p:sp>
      <p:pic>
        <p:nvPicPr>
          <p:cNvPr id="4" name="Picture 6" descr="Z:\Eigene Dateien\fh-vie\2008-2012FH-Teil\Buch-GEP-VERANSTALTUNGSREIHE und REZ\GEP14-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471" y="1328332"/>
            <a:ext cx="2790140" cy="426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7470523" cy="8651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7.2.1 </a:t>
            </a:r>
            <a:r>
              <a:rPr lang="en-GB" dirty="0"/>
              <a:t>Keynesianism: general approach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defRPr/>
            </a:pPr>
            <a:r>
              <a:rPr lang="en-GB" dirty="0" smtClean="0"/>
              <a:t>Critique of neoclassical approach</a:t>
            </a:r>
          </a:p>
          <a:p>
            <a:pPr marL="457200" indent="-457200">
              <a:defRPr/>
            </a:pPr>
            <a:r>
              <a:rPr lang="en-GB" dirty="0" smtClean="0"/>
              <a:t>Persistent </a:t>
            </a:r>
            <a:r>
              <a:rPr lang="en-GB" dirty="0" smtClean="0"/>
              <a:t>spatial disequilibria and need for government intervention</a:t>
            </a:r>
          </a:p>
          <a:p>
            <a:pPr marL="457200" indent="-457200">
              <a:defRPr/>
            </a:pPr>
            <a:r>
              <a:rPr lang="en-GB" dirty="0" smtClean="0"/>
              <a:t>Export-basis theory</a:t>
            </a:r>
            <a:endParaRPr lang="en-GB" dirty="0"/>
          </a:p>
          <a:p>
            <a:pPr marL="457200" indent="-457200">
              <a:defRPr/>
            </a:pPr>
            <a:r>
              <a:rPr lang="en-GB" dirty="0" smtClean="0"/>
              <a:t>Polarisation theory (Gunnar Myrdal)</a:t>
            </a:r>
          </a:p>
          <a:p>
            <a:pPr marL="800100" lvl="1" indent="-342900">
              <a:defRPr/>
            </a:pPr>
            <a:r>
              <a:rPr lang="en-GB" dirty="0">
                <a:latin typeface="" pitchFamily="16"/>
              </a:rPr>
              <a:t>Spread: growth in one region leads to growth and convergence between the trading regions</a:t>
            </a:r>
          </a:p>
          <a:p>
            <a:pPr marL="800100" lvl="1" indent="-342900">
              <a:defRPr/>
            </a:pPr>
            <a:r>
              <a:rPr lang="en-GB" dirty="0">
                <a:latin typeface="" pitchFamily="16"/>
              </a:rPr>
              <a:t>Backwash: movement/drain of factors of production (to the “more profitable” area) </a:t>
            </a:r>
            <a:r>
              <a:rPr lang="en-GB" dirty="0" smtClean="0">
                <a:latin typeface="" pitchFamily="16"/>
              </a:rPr>
              <a:t>creates </a:t>
            </a:r>
            <a:r>
              <a:rPr lang="en-GB" dirty="0">
                <a:latin typeface="" pitchFamily="16"/>
              </a:rPr>
              <a:t>unemployment, loss of </a:t>
            </a:r>
            <a:r>
              <a:rPr lang="en-GB" dirty="0" smtClean="0">
                <a:latin typeface="" pitchFamily="16"/>
              </a:rPr>
              <a:t>income</a:t>
            </a:r>
            <a:endParaRPr lang="en-GB" dirty="0"/>
          </a:p>
          <a:p>
            <a:pPr marL="800100" lvl="1" indent="-342900">
              <a:defRPr/>
            </a:pPr>
            <a:r>
              <a:rPr lang="en-GB" dirty="0" smtClean="0">
                <a:latin typeface="" pitchFamily="16"/>
              </a:rPr>
              <a:t>Myrdal </a:t>
            </a:r>
            <a:r>
              <a:rPr lang="en-GB" dirty="0">
                <a:latin typeface="" pitchFamily="16"/>
              </a:rPr>
              <a:t>concludes that liberal market forces tend to create more imbalances </a:t>
            </a:r>
          </a:p>
          <a:p>
            <a:pPr marL="457200" indent="-457200">
              <a:defRPr/>
            </a:pPr>
            <a:r>
              <a:rPr lang="en-GB" dirty="0" err="1" smtClean="0"/>
              <a:t>Prebisch</a:t>
            </a:r>
            <a:r>
              <a:rPr lang="en-GB" dirty="0" smtClean="0"/>
              <a:t>-Singer theorem</a:t>
            </a:r>
          </a:p>
          <a:p>
            <a:pPr marL="800100" lvl="1" indent="-342900">
              <a:defRPr/>
            </a:pPr>
            <a:r>
              <a:rPr lang="en-GB" dirty="0">
                <a:latin typeface="" pitchFamily="16"/>
              </a:rPr>
              <a:t>Deterioration of the terms of trade </a:t>
            </a:r>
            <a:r>
              <a:rPr lang="en-GB" dirty="0" smtClean="0">
                <a:latin typeface="" pitchFamily="16"/>
              </a:rPr>
              <a:t>for primary products</a:t>
            </a:r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762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7024659" cy="8651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7.2.2 </a:t>
            </a:r>
            <a:r>
              <a:rPr lang="en-GB" dirty="0"/>
              <a:t>Key-concepts in Keynesianism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err="1" smtClean="0"/>
              <a:t>Thirlwall’s</a:t>
            </a:r>
            <a:r>
              <a:rPr lang="en-GB" dirty="0" smtClean="0"/>
              <a:t> law:</a:t>
            </a:r>
          </a:p>
          <a:p>
            <a:pPr lvl="1">
              <a:defRPr/>
            </a:pPr>
            <a:r>
              <a:rPr lang="en-GB" dirty="0" smtClean="0"/>
              <a:t>E</a:t>
            </a:r>
            <a:r>
              <a:rPr lang="en-GB" dirty="0" smtClean="0"/>
              <a:t>xport growth/income elasticity of importance and balance of payments constraint are crucial for growth</a:t>
            </a:r>
          </a:p>
          <a:p>
            <a:pPr>
              <a:defRPr/>
            </a:pPr>
            <a:r>
              <a:rPr lang="en-GB" dirty="0" smtClean="0"/>
              <a:t>“Stages of banking” and </a:t>
            </a:r>
            <a:r>
              <a:rPr lang="en-GB" dirty="0" err="1" smtClean="0"/>
              <a:t>structuralist</a:t>
            </a:r>
            <a:r>
              <a:rPr lang="en-GB" dirty="0" smtClean="0"/>
              <a:t> approach to endogenous money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Profit-led and wage led development</a:t>
            </a:r>
            <a:endParaRPr lang="en-GB" dirty="0" smtClean="0"/>
          </a:p>
          <a:p>
            <a:pPr>
              <a:buFont typeface="Times New Roman" pitchFamily="16" charset="0"/>
              <a:buNone/>
              <a:defRPr/>
            </a:pPr>
            <a:endParaRPr lang="en-GB" sz="2400" b="1" dirty="0">
              <a:latin typeface="" pitchFamily="16"/>
            </a:endParaRPr>
          </a:p>
          <a:p>
            <a:pPr>
              <a:buFont typeface="Times New Roman" pitchFamily="16" charset="0"/>
              <a:buNone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68700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8407594" cy="865188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7.2.3 </a:t>
            </a:r>
            <a:r>
              <a:rPr lang="en-GB" altLang="de-DE" dirty="0"/>
              <a:t>Implications for economic policy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GB" dirty="0" err="1" smtClean="0"/>
              <a:t>Structuralist</a:t>
            </a:r>
            <a:r>
              <a:rPr lang="en-GB" dirty="0" smtClean="0"/>
              <a:t> policy based on temporary protectionism instead of free trade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State intervention: </a:t>
            </a:r>
            <a:r>
              <a:rPr lang="en-GB" dirty="0" smtClean="0"/>
              <a:t>“big push”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Import substitution industrialization (ISI)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dirty="0" smtClean="0"/>
              <a:t>Export substitution </a:t>
            </a:r>
            <a:endParaRPr lang="en-GB" dirty="0" smtClean="0"/>
          </a:p>
          <a:p>
            <a:pPr>
              <a:buFont typeface="Times New Roman" pitchFamily="16" charset="0"/>
              <a:buNone/>
              <a:defRPr/>
            </a:pPr>
            <a:endParaRPr lang="en-GB" sz="2400" b="1" dirty="0">
              <a:latin typeface="" pitchFamily="16"/>
            </a:endParaRPr>
          </a:p>
          <a:p>
            <a:pPr>
              <a:buFont typeface="Times New Roman" pitchFamily="16" charset="0"/>
              <a:buNone/>
              <a:defRPr/>
            </a:pPr>
            <a:endParaRPr lang="en-GB" sz="2400" b="1" dirty="0">
              <a:latin typeface="" pitchFamily="16"/>
            </a:endParaRPr>
          </a:p>
          <a:p>
            <a:pPr>
              <a:buFont typeface="Times New Roman" pitchFamily="16" charset="0"/>
              <a:buNone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981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6843290" cy="865188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7.3.1 </a:t>
            </a:r>
            <a:r>
              <a:rPr lang="en-GB" altLang="de-DE" dirty="0"/>
              <a:t>Critical Political Economy: General Approach</a:t>
            </a:r>
            <a:endParaRPr lang="de-AT" altLang="de-DE" dirty="0" smtClean="0"/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/>
          <a:lstStyle/>
          <a:p>
            <a:pPr marL="457200" indent="-457200"/>
            <a:r>
              <a:rPr lang="en-GB" altLang="de-DE" dirty="0" smtClean="0"/>
              <a:t>Production implies transformation of nature and space and </a:t>
            </a:r>
            <a:r>
              <a:rPr lang="en-GB" altLang="de-DE" dirty="0"/>
              <a:t>is socially </a:t>
            </a:r>
            <a:r>
              <a:rPr lang="en-GB" altLang="de-DE" dirty="0" smtClean="0"/>
              <a:t>and historically constructed</a:t>
            </a:r>
            <a:endParaRPr lang="en-GB" altLang="de-DE" dirty="0"/>
          </a:p>
          <a:p>
            <a:pPr marL="457200" indent="-457200"/>
            <a:r>
              <a:rPr lang="en-GB" altLang="de-DE" dirty="0"/>
              <a:t>Persistent uneven </a:t>
            </a:r>
            <a:r>
              <a:rPr lang="en-GB" altLang="de-DE" dirty="0" smtClean="0"/>
              <a:t>global geography </a:t>
            </a:r>
            <a:r>
              <a:rPr lang="en-GB" altLang="de-DE" dirty="0"/>
              <a:t>as a starting point for analysis</a:t>
            </a:r>
          </a:p>
          <a:p>
            <a:pPr marL="457200" indent="-457200"/>
            <a:r>
              <a:rPr lang="en-GB" altLang="de-DE" dirty="0"/>
              <a:t>Uneven geography as </a:t>
            </a:r>
            <a:r>
              <a:rPr lang="en-GB" altLang="de-DE" dirty="0" smtClean="0"/>
              <a:t>consequence for </a:t>
            </a:r>
            <a:r>
              <a:rPr lang="en-GB" altLang="de-DE" dirty="0"/>
              <a:t>/condition of </a:t>
            </a:r>
            <a:r>
              <a:rPr lang="en-GB" altLang="de-DE" dirty="0" smtClean="0"/>
              <a:t>a capitalist </a:t>
            </a:r>
            <a:r>
              <a:rPr lang="en-GB" altLang="de-DE" dirty="0"/>
              <a:t>mode of production</a:t>
            </a:r>
          </a:p>
          <a:p>
            <a:pPr marL="457200" indent="-457200"/>
            <a:r>
              <a:rPr lang="en-GB" altLang="de-DE" dirty="0"/>
              <a:t>Different but linked spatial levels of analysis</a:t>
            </a:r>
          </a:p>
          <a:p>
            <a:pPr marL="457200" indent="-457200"/>
            <a:r>
              <a:rPr lang="en-GB" altLang="de-DE" dirty="0"/>
              <a:t>Shifting scales (politics of scale)</a:t>
            </a: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1318159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7258927" cy="865188"/>
          </a:xfrm>
        </p:spPr>
        <p:txBody>
          <a:bodyPr>
            <a:normAutofit fontScale="90000"/>
          </a:bodyPr>
          <a:lstStyle/>
          <a:p>
            <a:r>
              <a:rPr lang="en-GB" dirty="0"/>
              <a:t>6.3.2 Key-concepts in critical political economy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GB" dirty="0"/>
              <a:t>Explaining the uneven global geography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dirty="0"/>
              <a:t>Explaining (national) development (caching-up</a:t>
            </a:r>
            <a:r>
              <a:rPr lang="en-GB" dirty="0" smtClean="0"/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dirty="0" smtClean="0"/>
              <a:t>Local and urban development</a:t>
            </a:r>
            <a:endParaRPr lang="en-GB" dirty="0"/>
          </a:p>
          <a:p>
            <a:pPr marL="0" indent="0">
              <a:buNone/>
              <a:defRPr/>
            </a:pPr>
            <a:endParaRPr lang="en-GB" dirty="0" smtClean="0">
              <a:latin typeface="" pitchFamily="16"/>
            </a:endParaRPr>
          </a:p>
          <a:p>
            <a:pPr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0120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(1) Explaining </a:t>
            </a:r>
            <a:r>
              <a:rPr lang="en-GB" dirty="0"/>
              <a:t>the uneven global geography</a:t>
            </a:r>
            <a:r>
              <a:rPr lang="en-GB" dirty="0">
                <a:latin typeface="" pitchFamily="16"/>
              </a:rPr>
              <a:t/>
            </a:r>
            <a:br>
              <a:rPr lang="en-GB" dirty="0">
                <a:latin typeface="" pitchFamily="16"/>
              </a:rPr>
            </a:b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3200" dirty="0"/>
              <a:t>Theory of (Neo-)</a:t>
            </a:r>
            <a:r>
              <a:rPr lang="en-GB" sz="3200" dirty="0" smtClean="0"/>
              <a:t>Imperialism </a:t>
            </a:r>
          </a:p>
          <a:p>
            <a:pPr lvl="1">
              <a:defRPr/>
            </a:pPr>
            <a:r>
              <a:rPr lang="en-GB" sz="2800" dirty="0" smtClean="0"/>
              <a:t>points to the power of globally dominant capitalist states</a:t>
            </a:r>
            <a:endParaRPr lang="en-GB" sz="2800" dirty="0"/>
          </a:p>
          <a:p>
            <a:pPr>
              <a:defRPr/>
            </a:pPr>
            <a:r>
              <a:rPr lang="en-GB" sz="3200" dirty="0"/>
              <a:t>World Systems </a:t>
            </a:r>
            <a:r>
              <a:rPr lang="en-GB" sz="3200" dirty="0" smtClean="0"/>
              <a:t>theory </a:t>
            </a:r>
          </a:p>
          <a:p>
            <a:pPr lvl="1">
              <a:defRPr/>
            </a:pPr>
            <a:r>
              <a:rPr lang="en-GB" sz="2800" dirty="0" smtClean="0"/>
              <a:t>distinguishes between core, semi-periphery and periphery</a:t>
            </a:r>
            <a:endParaRPr lang="en-GB" sz="2800" dirty="0"/>
          </a:p>
          <a:p>
            <a:pPr>
              <a:defRPr/>
            </a:pPr>
            <a:r>
              <a:rPr lang="en-GB" sz="3200" dirty="0"/>
              <a:t>Neo-</a:t>
            </a:r>
            <a:r>
              <a:rPr lang="en-GB" sz="3200" dirty="0" err="1"/>
              <a:t>Gramscian</a:t>
            </a:r>
            <a:r>
              <a:rPr lang="en-GB" sz="3200" dirty="0"/>
              <a:t> </a:t>
            </a:r>
            <a:r>
              <a:rPr lang="en-GB" sz="3200" dirty="0" smtClean="0"/>
              <a:t>approaches </a:t>
            </a:r>
          </a:p>
          <a:p>
            <a:pPr lvl="1">
              <a:defRPr/>
            </a:pPr>
            <a:r>
              <a:rPr lang="en-GB" sz="2800" dirty="0" smtClean="0"/>
              <a:t>focus on the asymmetric power in international institutions and its implications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487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6949089" cy="8651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(2) Explaining </a:t>
            </a:r>
            <a:r>
              <a:rPr lang="en-GB" dirty="0"/>
              <a:t>(national) development (caching-up</a:t>
            </a:r>
            <a:r>
              <a:rPr lang="en-GB" dirty="0" smtClean="0"/>
              <a:t>)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GB" dirty="0">
              <a:latin typeface="" pitchFamily="16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GB" dirty="0"/>
              <a:t>Dependency </a:t>
            </a:r>
            <a:r>
              <a:rPr lang="en-GB" dirty="0" smtClean="0"/>
              <a:t>theories</a:t>
            </a:r>
          </a:p>
          <a:p>
            <a:pPr lvl="1">
              <a:defRPr/>
            </a:pPr>
            <a:r>
              <a:rPr lang="en-GB" dirty="0" smtClean="0"/>
              <a:t>explain economic and political mechanisms of dependenc</a:t>
            </a:r>
            <a:r>
              <a:rPr lang="en-GB" dirty="0" smtClean="0"/>
              <a:t>y in peripheral countries and provide strategies to overcome them</a:t>
            </a:r>
            <a:endParaRPr lang="en-GB" dirty="0"/>
          </a:p>
          <a:p>
            <a:pPr>
              <a:buFont typeface="Arial" pitchFamily="34" charset="0"/>
              <a:buChar char="•"/>
              <a:defRPr/>
            </a:pPr>
            <a:r>
              <a:rPr lang="en-GB" dirty="0" err="1"/>
              <a:t>Regulationist</a:t>
            </a:r>
            <a:r>
              <a:rPr lang="en-GB" dirty="0"/>
              <a:t> </a:t>
            </a:r>
            <a:r>
              <a:rPr lang="en-GB" dirty="0" smtClean="0"/>
              <a:t>perspectives</a:t>
            </a:r>
          </a:p>
          <a:p>
            <a:pPr lvl="1">
              <a:defRPr/>
            </a:pPr>
            <a:r>
              <a:rPr lang="en-GB" dirty="0" smtClean="0"/>
              <a:t>explain specific forms of dependent development and provide insights for alternative development strategies</a:t>
            </a:r>
            <a:endParaRPr lang="en-GB" dirty="0"/>
          </a:p>
          <a:p>
            <a:pPr>
              <a:buFont typeface="Arial" pitchFamily="34" charset="0"/>
              <a:buChar char="•"/>
              <a:defRPr/>
            </a:pPr>
            <a:endParaRPr lang="en-GB" dirty="0" smtClean="0">
              <a:latin typeface="" pitchFamily="16"/>
            </a:endParaRPr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3285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(</a:t>
            </a:r>
            <a:r>
              <a:rPr lang="en-GB" sz="4000" dirty="0"/>
              <a:t>3) Local and urban </a:t>
            </a:r>
            <a:r>
              <a:rPr lang="en-GB" sz="4000" dirty="0"/>
              <a:t>development</a:t>
            </a:r>
            <a:endParaRPr lang="en-GB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3200" dirty="0" smtClean="0"/>
              <a:t>Critical geography </a:t>
            </a:r>
          </a:p>
          <a:p>
            <a:pPr lvl="1"/>
            <a:r>
              <a:rPr lang="en-GB" sz="2800" dirty="0" smtClean="0"/>
              <a:t>focuses on (local) conflicts in a multi-scalar perspective</a:t>
            </a:r>
          </a:p>
          <a:p>
            <a:r>
              <a:rPr lang="en-GB" sz="3200" dirty="0" smtClean="0"/>
              <a:t>Critical Land rent theory</a:t>
            </a:r>
          </a:p>
          <a:p>
            <a:pPr lvl="1"/>
            <a:r>
              <a:rPr lang="en-GB" sz="2800" dirty="0" smtClean="0"/>
              <a:t>analyses spatial developments and the role of land and real estate markets for </a:t>
            </a:r>
            <a:r>
              <a:rPr lang="en-GB" sz="2800" dirty="0"/>
              <a:t>urban dynamics </a:t>
            </a:r>
            <a:r>
              <a:rPr lang="en-GB" sz="2800" dirty="0" smtClean="0"/>
              <a:t>and capitalist accumulation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518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7425181" cy="865188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7.3.3 </a:t>
            </a:r>
            <a:r>
              <a:rPr lang="en-GB" altLang="de-DE" dirty="0"/>
              <a:t>Implications for economic policy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3480" y="1977075"/>
            <a:ext cx="7772400" cy="4179887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GB" dirty="0"/>
              <a:t>Global </a:t>
            </a:r>
            <a:r>
              <a:rPr lang="en-GB" dirty="0" smtClean="0"/>
              <a:t>level</a:t>
            </a:r>
            <a:endParaRPr lang="en-GB" dirty="0"/>
          </a:p>
          <a:p>
            <a:pPr lvl="1">
              <a:buFont typeface="Arial" pitchFamily="34" charset="0"/>
              <a:buChar char="•"/>
              <a:defRPr/>
            </a:pPr>
            <a:r>
              <a:rPr lang="en-GB" dirty="0" smtClean="0"/>
              <a:t>Aim for less </a:t>
            </a:r>
            <a:r>
              <a:rPr lang="en-GB" dirty="0"/>
              <a:t>interventionism by </a:t>
            </a:r>
            <a:r>
              <a:rPr lang="en-GB" dirty="0" smtClean="0"/>
              <a:t>globally dominant hegemonic </a:t>
            </a:r>
            <a:r>
              <a:rPr lang="en-GB" dirty="0"/>
              <a:t>powers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GB" smtClean="0"/>
              <a:t>Demand a different </a:t>
            </a:r>
            <a:r>
              <a:rPr lang="en-GB" dirty="0"/>
              <a:t>organisation of global trade and finance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dirty="0"/>
              <a:t>National </a:t>
            </a:r>
            <a:r>
              <a:rPr lang="en-GB" dirty="0" smtClean="0"/>
              <a:t>level</a:t>
            </a:r>
            <a:endParaRPr lang="en-GB" dirty="0"/>
          </a:p>
          <a:p>
            <a:pPr lvl="1">
              <a:buFont typeface="Arial" pitchFamily="34" charset="0"/>
              <a:buChar char="•"/>
              <a:defRPr/>
            </a:pPr>
            <a:r>
              <a:rPr lang="en-GB" dirty="0"/>
              <a:t>Socio-economic and political pre-conditions for alternative developments (changing class </a:t>
            </a:r>
            <a:r>
              <a:rPr lang="en-GB" dirty="0" smtClean="0"/>
              <a:t>power in the periphery)</a:t>
            </a:r>
            <a:endParaRPr lang="en-GB" dirty="0"/>
          </a:p>
          <a:p>
            <a:pPr lvl="1">
              <a:buFont typeface="Arial" pitchFamily="34" charset="0"/>
              <a:buChar char="•"/>
              <a:defRPr/>
            </a:pPr>
            <a:r>
              <a:rPr lang="en-GB" dirty="0"/>
              <a:t>Self-reliant </a:t>
            </a:r>
            <a:r>
              <a:rPr lang="en-GB" dirty="0" smtClean="0"/>
              <a:t>development</a:t>
            </a:r>
          </a:p>
          <a:p>
            <a:pPr>
              <a:defRPr/>
            </a:pPr>
            <a:r>
              <a:rPr lang="en-GB" dirty="0" smtClean="0"/>
              <a:t>Local / urban level</a:t>
            </a:r>
          </a:p>
          <a:p>
            <a:pPr lvl="1">
              <a:defRPr/>
            </a:pPr>
            <a:r>
              <a:rPr lang="en-GB" dirty="0" smtClean="0"/>
              <a:t>Multi-scalar struggles and strategies</a:t>
            </a:r>
          </a:p>
          <a:p>
            <a:pPr lvl="1">
              <a:defRPr/>
            </a:pPr>
            <a:r>
              <a:rPr lang="en-GB" dirty="0" smtClean="0"/>
              <a:t>Restricting lend rent mechanism, </a:t>
            </a:r>
            <a:r>
              <a:rPr lang="en-GB" dirty="0" err="1" smtClean="0"/>
              <a:t>decommodification</a:t>
            </a:r>
            <a:r>
              <a:rPr lang="en-GB" dirty="0" smtClean="0"/>
              <a:t> of land and real estate</a:t>
            </a:r>
            <a:endParaRPr lang="en-GB" dirty="0" smtClean="0"/>
          </a:p>
          <a:p>
            <a:pPr lvl="1">
              <a:defRPr/>
            </a:pPr>
            <a:endParaRPr lang="en-GB" dirty="0"/>
          </a:p>
          <a:p>
            <a:pPr lvl="1">
              <a:buFont typeface="Times New Roman" pitchFamily="16" charset="0"/>
              <a:buNone/>
              <a:defRPr/>
            </a:pPr>
            <a:endParaRPr lang="en-GB" sz="2000" b="1" dirty="0">
              <a:latin typeface="" pitchFamily="16"/>
            </a:endParaRPr>
          </a:p>
          <a:p>
            <a:pPr>
              <a:buFont typeface="Times New Roman" pitchFamily="16" charset="0"/>
              <a:buNone/>
              <a:defRPr/>
            </a:pPr>
            <a:endParaRPr lang="en-GB" sz="2400" b="1" dirty="0">
              <a:latin typeface="" pitchFamily="16"/>
            </a:endParaRPr>
          </a:p>
          <a:p>
            <a:pPr>
              <a:buFont typeface="Times New Roman" pitchFamily="16" charset="0"/>
              <a:buNone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0553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smtClean="0"/>
              <a:t>Chapter 7: The Geography of the Global Economy</a:t>
            </a:r>
            <a:endParaRPr lang="en-GB" altLang="de-DE" dirty="0" smtClean="0"/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dirty="0" smtClean="0"/>
              <a:t>Global and spatial inequality and the question of „development“</a:t>
            </a:r>
          </a:p>
          <a:p>
            <a:endParaRPr lang="en-GB" altLang="de-DE" dirty="0" smtClean="0"/>
          </a:p>
          <a:p>
            <a:r>
              <a:rPr lang="en-GB" altLang="de-DE" dirty="0" smtClean="0"/>
              <a:t>Neoclassical economics</a:t>
            </a:r>
          </a:p>
          <a:p>
            <a:r>
              <a:rPr lang="en-GB" altLang="de-DE" dirty="0" smtClean="0"/>
              <a:t>Keynesianism</a:t>
            </a:r>
          </a:p>
          <a:p>
            <a:r>
              <a:rPr lang="en-GB" altLang="de-DE" dirty="0" smtClean="0"/>
              <a:t>Political economy</a:t>
            </a:r>
          </a:p>
          <a:p>
            <a:endParaRPr lang="de-AT" altLang="de-DE" dirty="0" smtClean="0"/>
          </a:p>
          <a:p>
            <a:endParaRPr lang="de-AT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208422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7470523" cy="865188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7.1.1 </a:t>
            </a:r>
            <a:r>
              <a:rPr lang="en-GB" altLang="de-DE" dirty="0"/>
              <a:t>Neoclassical economics: General Approach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lang="en-GB" dirty="0" smtClean="0"/>
              <a:t>Space = distance (transport costs)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GB" dirty="0" smtClean="0"/>
              <a:t>land/place = factor of production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GB" dirty="0" smtClean="0"/>
              <a:t>Geography of economic </a:t>
            </a:r>
            <a:r>
              <a:rPr lang="en-GB" dirty="0" smtClean="0"/>
              <a:t>activities </a:t>
            </a:r>
            <a:r>
              <a:rPr lang="en-GB" dirty="0" smtClean="0"/>
              <a:t>is  a result of optimization process of firms and households</a:t>
            </a:r>
          </a:p>
          <a:p>
            <a:pPr>
              <a:buFont typeface="Times New Roman" pitchFamily="16" charset="0"/>
              <a:buNone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01368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6956646" cy="865188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7.1.2 </a:t>
            </a:r>
            <a:r>
              <a:rPr lang="en-GB" altLang="de-DE" dirty="0"/>
              <a:t>Key-concepts in neoclassical economics</a:t>
            </a:r>
            <a:endParaRPr lang="de-AT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/>
          <a:lstStyle/>
          <a:p>
            <a:pPr marL="0" indent="0">
              <a:buNone/>
              <a:defRPr/>
            </a:pPr>
            <a:endParaRPr lang="de-AT" dirty="0" smtClean="0"/>
          </a:p>
          <a:p>
            <a:pPr marL="514350" indent="-514350">
              <a:buFont typeface="Times New Roman" pitchFamily="16" charset="0"/>
              <a:buAutoNum type="arabicParenBoth"/>
              <a:defRPr/>
            </a:pPr>
            <a:r>
              <a:rPr lang="en-GB" dirty="0" smtClean="0"/>
              <a:t>Traditional trade theory and global convergence</a:t>
            </a:r>
          </a:p>
          <a:p>
            <a:pPr marL="514350" indent="-514350">
              <a:buFont typeface="Times New Roman" pitchFamily="16" charset="0"/>
              <a:buAutoNum type="arabicParenBoth"/>
              <a:defRPr/>
            </a:pPr>
            <a:r>
              <a:rPr lang="en-GB" dirty="0" smtClean="0"/>
              <a:t>Spatial implications of market imperfections</a:t>
            </a:r>
          </a:p>
          <a:p>
            <a:pPr marL="514350" indent="-514350">
              <a:buFont typeface="Times New Roman" pitchFamily="16" charset="0"/>
              <a:buAutoNum type="arabicParenBoth"/>
              <a:defRPr/>
            </a:pPr>
            <a:r>
              <a:rPr lang="en-GB" dirty="0" smtClean="0"/>
              <a:t>Modernisation in „developing countries“</a:t>
            </a:r>
          </a:p>
          <a:p>
            <a:pPr marL="514350" indent="-514350">
              <a:buFont typeface="Times New Roman" pitchFamily="16" charset="0"/>
              <a:buAutoNum type="arabicParenBoth"/>
              <a:defRPr/>
            </a:pPr>
            <a:r>
              <a:rPr lang="en-GB" dirty="0" smtClean="0"/>
              <a:t>Regional and urban spatial patterns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25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(1) Traditional trade theory and global convergence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Comparative advantage (David Ricardo)</a:t>
            </a:r>
          </a:p>
          <a:p>
            <a:r>
              <a:rPr lang="en-GB" dirty="0" smtClean="0"/>
              <a:t>Effects of trade and the movement of factors of production</a:t>
            </a:r>
          </a:p>
          <a:p>
            <a:r>
              <a:rPr lang="en-GB" dirty="0" smtClean="0"/>
              <a:t>Free trade leads to </a:t>
            </a:r>
            <a:r>
              <a:rPr lang="en-GB" dirty="0" smtClean="0"/>
              <a:t>global convergence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47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7092672" cy="865188"/>
          </a:xfrm>
        </p:spPr>
        <p:txBody>
          <a:bodyPr>
            <a:normAutofit fontScale="90000"/>
          </a:bodyPr>
          <a:lstStyle/>
          <a:p>
            <a:r>
              <a:rPr lang="de-AT" altLang="de-DE" dirty="0" smtClean="0"/>
              <a:t>(2) </a:t>
            </a:r>
            <a:r>
              <a:rPr lang="en-GB" altLang="de-DE" dirty="0" smtClean="0"/>
              <a:t>Spatial implications of market imperfections</a:t>
            </a:r>
            <a:endParaRPr lang="en-GB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New Economic Geography and New Trade theory</a:t>
            </a:r>
          </a:p>
          <a:p>
            <a:pPr lvl="1">
              <a:defRPr/>
            </a:pPr>
            <a:r>
              <a:rPr lang="en-GB" sz="2000" dirty="0" smtClean="0"/>
              <a:t>Market imperfections / external effects may have agglomeration effects and lead to divergence</a:t>
            </a:r>
          </a:p>
          <a:p>
            <a:pPr lvl="1">
              <a:defRPr/>
            </a:pPr>
            <a:r>
              <a:rPr lang="en-GB" sz="2000" dirty="0"/>
              <a:t>different </a:t>
            </a:r>
            <a:r>
              <a:rPr lang="en-GB" sz="2000" dirty="0" smtClean="0"/>
              <a:t>endowment </a:t>
            </a:r>
            <a:r>
              <a:rPr lang="en-GB" sz="2000" dirty="0"/>
              <a:t>can lead to divergence</a:t>
            </a:r>
          </a:p>
          <a:p>
            <a:pPr lvl="1">
              <a:defRPr/>
            </a:pPr>
            <a:endParaRPr lang="en-GB" sz="2000" dirty="0" smtClean="0"/>
          </a:p>
          <a:p>
            <a:pPr>
              <a:defRPr/>
            </a:pPr>
            <a:r>
              <a:rPr lang="en-GB" sz="2400" dirty="0" smtClean="0"/>
              <a:t>Endogenous growth theory</a:t>
            </a:r>
          </a:p>
          <a:p>
            <a:pPr lvl="1">
              <a:defRPr/>
            </a:pPr>
            <a:r>
              <a:rPr lang="en-GB" sz="2000" dirty="0" smtClean="0"/>
              <a:t>Positive </a:t>
            </a:r>
            <a:r>
              <a:rPr lang="en-GB" sz="2000" dirty="0" smtClean="0"/>
              <a:t>externalities </a:t>
            </a:r>
            <a:r>
              <a:rPr lang="en-GB" sz="2000" dirty="0" smtClean="0"/>
              <a:t>of education and research suggest </a:t>
            </a:r>
            <a:r>
              <a:rPr lang="en-GB" sz="2000" dirty="0" smtClean="0"/>
              <a:t>public </a:t>
            </a:r>
            <a:r>
              <a:rPr lang="en-GB" sz="2000" dirty="0" smtClean="0"/>
              <a:t>spending on education and </a:t>
            </a:r>
            <a:r>
              <a:rPr lang="en-GB" sz="2000" dirty="0" smtClean="0"/>
              <a:t>resource increases efficiency</a:t>
            </a:r>
            <a:endParaRPr lang="en-GB" sz="2000" dirty="0" smtClean="0"/>
          </a:p>
          <a:p>
            <a:pPr>
              <a:buFont typeface="Times New Roman" pitchFamily="16" charset="0"/>
              <a:buNone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573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(3) Modernisation in “development countries”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Neoclassical development </a:t>
            </a:r>
            <a:r>
              <a:rPr lang="en-GB" dirty="0" smtClean="0"/>
              <a:t>economics</a:t>
            </a:r>
            <a:endParaRPr lang="en-GB" dirty="0" smtClean="0"/>
          </a:p>
          <a:p>
            <a:pPr lvl="1"/>
            <a:r>
              <a:rPr lang="en-GB" dirty="0" smtClean="0"/>
              <a:t>Trickle down effect</a:t>
            </a:r>
          </a:p>
          <a:p>
            <a:pPr lvl="1"/>
            <a:r>
              <a:rPr lang="en-GB" dirty="0" smtClean="0"/>
              <a:t>Good governance</a:t>
            </a:r>
          </a:p>
          <a:p>
            <a:pPr lvl="1"/>
            <a:r>
              <a:rPr lang="en-GB" dirty="0" smtClean="0"/>
              <a:t>Washington consensus</a:t>
            </a:r>
          </a:p>
          <a:p>
            <a:pPr lvl="1"/>
            <a:r>
              <a:rPr lang="en-GB" dirty="0" smtClean="0"/>
              <a:t>Post-Washington consensus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283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(4) Regional and urban spatial patterns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Spatially concentrated demand and land use </a:t>
            </a:r>
            <a:r>
              <a:rPr lang="en-GB" dirty="0" smtClean="0"/>
              <a:t>patterns </a:t>
            </a:r>
          </a:p>
          <a:p>
            <a:r>
              <a:rPr lang="en-GB" dirty="0" smtClean="0"/>
              <a:t>Land market (private ownership) leads to optimal outcome</a:t>
            </a:r>
            <a:endParaRPr lang="en-GB" dirty="0" smtClean="0"/>
          </a:p>
          <a:p>
            <a:r>
              <a:rPr lang="en-GB" dirty="0" smtClean="0"/>
              <a:t>Spatial monopolies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14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827090" y="260350"/>
            <a:ext cx="7500751" cy="865188"/>
          </a:xfrm>
        </p:spPr>
        <p:txBody>
          <a:bodyPr>
            <a:normAutofit fontScale="90000"/>
          </a:bodyPr>
          <a:lstStyle/>
          <a:p>
            <a:r>
              <a:rPr lang="en-GB" altLang="de-DE" dirty="0" smtClean="0"/>
              <a:t>7.1.3 </a:t>
            </a:r>
            <a:r>
              <a:rPr lang="en-GB" altLang="de-DE" dirty="0"/>
              <a:t>Implications for economic policy</a:t>
            </a:r>
            <a:endParaRPr lang="de-AT" altLang="de-DE" b="1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5"/>
            <a:ext cx="7772400" cy="4179887"/>
          </a:xfrm>
        </p:spPr>
        <p:txBody>
          <a:bodyPr>
            <a:normAutofit/>
          </a:bodyPr>
          <a:lstStyle/>
          <a:p>
            <a:pPr>
              <a:buFont typeface="Times New Roman" pitchFamily="16" charset="0"/>
              <a:buNone/>
              <a:defRPr/>
            </a:pPr>
            <a:r>
              <a:rPr lang="en-GB" sz="2400" dirty="0"/>
              <a:t>Policy implications mainly based on traditional trade theory:</a:t>
            </a:r>
          </a:p>
          <a:p>
            <a:pPr lvl="1">
              <a:defRPr/>
            </a:pPr>
            <a:r>
              <a:rPr lang="en-GB" sz="2000" dirty="0" smtClean="0"/>
              <a:t>Good </a:t>
            </a:r>
            <a:r>
              <a:rPr lang="en-GB" sz="2000" dirty="0"/>
              <a:t>governance </a:t>
            </a:r>
            <a:r>
              <a:rPr lang="en-GB" sz="2000" dirty="0" smtClean="0"/>
              <a:t>implies liberal economic policy in the spirit of the (Post-)Washington consensus</a:t>
            </a:r>
          </a:p>
          <a:p>
            <a:pPr lvl="1">
              <a:defRPr/>
            </a:pPr>
            <a:r>
              <a:rPr lang="en-GB" sz="2000" dirty="0" smtClean="0"/>
              <a:t>Rely on land market as an institution that efficiently assigns resources</a:t>
            </a:r>
            <a:endParaRPr lang="en-GB" sz="2000" dirty="0"/>
          </a:p>
          <a:p>
            <a:pPr>
              <a:buFont typeface="Arial" pitchFamily="34" charset="0"/>
              <a:buChar char="•"/>
              <a:defRPr/>
            </a:pPr>
            <a:r>
              <a:rPr lang="en-GB" sz="2400" dirty="0" smtClean="0"/>
              <a:t>Policy implications based on endogenous growth theory / new economic </a:t>
            </a:r>
            <a:r>
              <a:rPr lang="en-GB" sz="2400" dirty="0" smtClean="0"/>
              <a:t>geography:</a:t>
            </a:r>
            <a:endParaRPr lang="en-GB" sz="2400" dirty="0"/>
          </a:p>
          <a:p>
            <a:pPr lvl="1">
              <a:defRPr/>
            </a:pPr>
            <a:r>
              <a:rPr lang="en-GB" sz="2000" dirty="0" smtClean="0"/>
              <a:t>Public spending on </a:t>
            </a:r>
            <a:r>
              <a:rPr lang="en-GB" sz="2000" dirty="0" smtClean="0"/>
              <a:t>education</a:t>
            </a:r>
          </a:p>
          <a:p>
            <a:pPr lvl="1">
              <a:defRPr/>
            </a:pPr>
            <a:r>
              <a:rPr lang="en-GB" sz="2000" dirty="0" smtClean="0"/>
              <a:t>Public spending on research and </a:t>
            </a:r>
            <a:r>
              <a:rPr lang="en-GB" sz="2000" dirty="0" smtClean="0"/>
              <a:t>development</a:t>
            </a:r>
          </a:p>
          <a:p>
            <a:pPr>
              <a:defRPr/>
            </a:pPr>
            <a:r>
              <a:rPr lang="en-GB" sz="2400" dirty="0" smtClean="0"/>
              <a:t>Land markets produce optimum results in the urban context</a:t>
            </a:r>
            <a:endParaRPr lang="en-GB" sz="2400" dirty="0"/>
          </a:p>
          <a:p>
            <a:pPr>
              <a:buFont typeface="Times New Roman" pitchFamily="16" charset="0"/>
              <a:buNone/>
              <a:defRPr/>
            </a:pPr>
            <a:endParaRPr lang="en-GB" sz="2400" b="1" dirty="0">
              <a:latin typeface="" pitchFamily="16"/>
            </a:endParaRPr>
          </a:p>
          <a:p>
            <a:pPr>
              <a:buFont typeface="Times New Roman" pitchFamily="16" charset="0"/>
              <a:buNone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AT" dirty="0" smtClean="0"/>
          </a:p>
          <a:p>
            <a:pPr>
              <a:buFont typeface="Times New Roman" pitchFamily="16" charset="0"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6164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750</Words>
  <Application>Microsoft Office PowerPoint</Application>
  <PresentationFormat>Bildschirmpräsentation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</vt:lpstr>
      <vt:lpstr>A Critical Introduction to Economics Slides based on the book by Jäger/Springler: Ökonomie der Internationalen Entwicklung. Eine kritische Einführung in die Volkswirtschaftslehre  Chapter 7: The Geography of the Global Economy</vt:lpstr>
      <vt:lpstr>Chapter 7: The Geography of the Global Economy</vt:lpstr>
      <vt:lpstr>7.1.1 Neoclassical economics: General Approach</vt:lpstr>
      <vt:lpstr>7.1.2 Key-concepts in neoclassical economics</vt:lpstr>
      <vt:lpstr>(1) Traditional trade theory and global convergence</vt:lpstr>
      <vt:lpstr>(2) Spatial implications of market imperfections</vt:lpstr>
      <vt:lpstr>(3) Modernisation in “development countries”</vt:lpstr>
      <vt:lpstr>(4) Regional and urban spatial patterns</vt:lpstr>
      <vt:lpstr>7.1.3 Implications for economic policy</vt:lpstr>
      <vt:lpstr>7.2.1 Keynesianism: general approach</vt:lpstr>
      <vt:lpstr>7.2.2 Key-concepts in Keynesianism</vt:lpstr>
      <vt:lpstr>7.2.3 Implications for economic policy</vt:lpstr>
      <vt:lpstr>7.3.1 Critical Political Economy: General Approach</vt:lpstr>
      <vt:lpstr>6.3.2 Key-concepts in critical political economy</vt:lpstr>
      <vt:lpstr>(1) Explaining the uneven global geography </vt:lpstr>
      <vt:lpstr>(2) Explaining (national) development (caching-up)</vt:lpstr>
      <vt:lpstr>(3) Local and urban development</vt:lpstr>
      <vt:lpstr>7.3.3 Implications for economic policy</vt:lpstr>
    </vt:vector>
  </TitlesOfParts>
  <Company>Fachhochschule des BFI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Jäger, Johannes</dc:creator>
  <cp:lastModifiedBy>Jäger, Johannes</cp:lastModifiedBy>
  <cp:revision>29</cp:revision>
  <dcterms:created xsi:type="dcterms:W3CDTF">2020-05-27T19:32:45Z</dcterms:created>
  <dcterms:modified xsi:type="dcterms:W3CDTF">2021-08-27T07:55:59Z</dcterms:modified>
</cp:coreProperties>
</file>