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319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83021-0632-44B4-8AF0-A786EF3C6C79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8BB11-57EA-4872-9D51-84F936E1D55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59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67ED-AB6C-45B4-9D48-1AECCE008F10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01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2FCB-CD90-44FA-AEC9-0B61055713B6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05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A0EE-B074-41B8-A77C-230E10DC7481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2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3173-B054-46AF-B7B9-75BCA9D5731B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184D-7C37-4615-B7A0-8B2914D7FAFE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111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B764-AE84-44FE-9EE0-25031F0085A1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557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F44A-3EF6-4FF8-86EB-FD18D207004D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57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490F-1D61-4612-B5E0-7465B291A816}" type="datetime1">
              <a:rPr lang="en-GB" smtClean="0"/>
              <a:t>08/06/2020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106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BDE7-9C88-40BA-96EE-8ADD0469DEDB}" type="datetime1">
              <a:rPr lang="en-GB" smtClean="0"/>
              <a:t>08/06/2020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715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ABDB-F138-4853-9336-D568ECF74944}" type="datetime1">
              <a:rPr lang="en-GB" smtClean="0"/>
              <a:t>08/06/2020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73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6FBC-71F3-47EB-ACDF-A5FAA5A1DD62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65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EA31-F5F9-4EDD-9A89-3441021FDAF3}" type="datetime1">
              <a:rPr lang="en-GB" smtClean="0"/>
              <a:t>08/06/2020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49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D9819-C3EA-426C-A1AA-780E7DE7DF28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89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9915-FCA4-451A-8C9E-5142F731F615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468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0EBB-D27D-4391-8C60-D39AFF1A1908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9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23706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57468-8E2E-4644-8464-37E7493A317A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14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8A38-5A32-46E2-BFB7-46A5A1276A47}" type="datetime1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93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36B8-DFA7-456B-86BC-880F38350E4D}" type="datetime1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86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AB1E-9BB5-4A5A-A851-B729C164FE44}" type="datetime1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4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14CB-3349-4649-9732-657E39D4FD55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24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10D7-79D7-4FFA-9A86-E372402D66FB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CF1B9-70F0-47E3-9DB9-D078B359419B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1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C0337-21E7-4F3D-A59B-69261CD4EF4D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1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43004" y="1237557"/>
            <a:ext cx="4050377" cy="4966759"/>
          </a:xfrm>
        </p:spPr>
        <p:txBody>
          <a:bodyPr>
            <a:normAutofit fontScale="90000"/>
          </a:bodyPr>
          <a:lstStyle/>
          <a:p>
            <a:r>
              <a:rPr lang="en-GB" altLang="de-DE" sz="5300" dirty="0" smtClean="0"/>
              <a:t>A Critical Introduction to Economics</a:t>
            </a:r>
            <a:r>
              <a:rPr lang="en-GB" altLang="de-DE" dirty="0" smtClean="0"/>
              <a:t/>
            </a:r>
            <a:br>
              <a:rPr lang="en-GB" altLang="de-DE" dirty="0" smtClean="0"/>
            </a:br>
            <a:r>
              <a:rPr lang="en-GB" altLang="de-DE" sz="2325" dirty="0" smtClean="0"/>
              <a:t>Slides </a:t>
            </a:r>
            <a:r>
              <a:rPr lang="en-GB" altLang="de-DE" sz="2325" dirty="0"/>
              <a:t>based on the book by Jäger/Springler: </a:t>
            </a:r>
            <a:r>
              <a:rPr lang="en-GB" altLang="de-DE" sz="2325" dirty="0" err="1"/>
              <a:t>Ökonomie</a:t>
            </a:r>
            <a:r>
              <a:rPr lang="en-GB" altLang="de-DE" sz="2325" dirty="0"/>
              <a:t> der </a:t>
            </a:r>
            <a:r>
              <a:rPr lang="en-GB" altLang="de-DE" sz="2325" dirty="0" err="1"/>
              <a:t>Internationalen</a:t>
            </a:r>
            <a:r>
              <a:rPr lang="en-GB" altLang="de-DE" sz="2325" dirty="0"/>
              <a:t> </a:t>
            </a:r>
            <a:r>
              <a:rPr lang="en-GB" altLang="de-DE" sz="2325" dirty="0" err="1"/>
              <a:t>Entwicklung</a:t>
            </a:r>
            <a:r>
              <a:rPr lang="en-GB" altLang="de-DE" sz="2325" dirty="0"/>
              <a:t>. </a:t>
            </a:r>
            <a:r>
              <a:rPr lang="en-GB" altLang="de-DE" sz="2325" dirty="0" err="1"/>
              <a:t>Eine</a:t>
            </a:r>
            <a:r>
              <a:rPr lang="en-GB" altLang="de-DE" sz="2325" dirty="0"/>
              <a:t> </a:t>
            </a:r>
            <a:r>
              <a:rPr lang="en-GB" altLang="de-DE" sz="2325" dirty="0" err="1"/>
              <a:t>kritische</a:t>
            </a:r>
            <a:r>
              <a:rPr lang="en-GB" altLang="de-DE" sz="2325" dirty="0"/>
              <a:t> </a:t>
            </a:r>
            <a:r>
              <a:rPr lang="en-GB" altLang="de-DE" sz="2325" dirty="0" err="1"/>
              <a:t>Einführung</a:t>
            </a:r>
            <a:r>
              <a:rPr lang="en-GB" altLang="de-DE" sz="2325" dirty="0"/>
              <a:t> in die </a:t>
            </a:r>
            <a:r>
              <a:rPr lang="en-GB" altLang="de-DE" sz="2325" dirty="0" err="1" smtClean="0"/>
              <a:t>Volkswirtschaftslehre</a:t>
            </a:r>
            <a:r>
              <a:rPr lang="en-GB" altLang="de-DE" sz="2325" dirty="0" smtClean="0"/>
              <a:t/>
            </a:r>
            <a:br>
              <a:rPr lang="en-GB" altLang="de-DE" sz="2325" dirty="0" smtClean="0"/>
            </a:br>
            <a:r>
              <a:rPr lang="en-GB" altLang="de-DE" sz="2325" dirty="0"/>
              <a:t/>
            </a:r>
            <a:br>
              <a:rPr lang="en-GB" altLang="de-DE" sz="2325" dirty="0"/>
            </a:br>
            <a:r>
              <a:rPr lang="en-GB" altLang="de-DE" sz="2325" b="1" dirty="0" smtClean="0"/>
              <a:t>Chapter </a:t>
            </a:r>
            <a:r>
              <a:rPr lang="en-GB" altLang="de-DE" sz="2325" b="1" dirty="0" smtClean="0"/>
              <a:t>5</a:t>
            </a:r>
            <a:r>
              <a:rPr lang="en-GB" altLang="de-DE" sz="2325" b="1" dirty="0" smtClean="0"/>
              <a:t>:</a:t>
            </a:r>
            <a:r>
              <a:rPr lang="en-GB" altLang="de-DE" sz="2325" b="1" dirty="0" smtClean="0"/>
              <a:t/>
            </a:r>
            <a:br>
              <a:rPr lang="en-GB" altLang="de-DE" sz="2325" b="1" dirty="0" smtClean="0"/>
            </a:br>
            <a:r>
              <a:rPr lang="en-GB" altLang="de-DE" sz="2800" dirty="0" smtClean="0"/>
              <a:t>Inequality and the distribution of income and wealth</a:t>
            </a:r>
            <a:endParaRPr lang="en-GB" altLang="de-DE" b="1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 flipV="1">
            <a:off x="6764482" y="4800600"/>
            <a:ext cx="1236518" cy="1963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GB" altLang="de-DE" sz="1200" dirty="0"/>
          </a:p>
        </p:txBody>
      </p:sp>
      <p:pic>
        <p:nvPicPr>
          <p:cNvPr id="4" name="Picture 6" descr="Z:\Eigene Dateien\fh-vie\2008-2012FH-Teil\Buch-GEP-VERANSTALTUNGSREIHE und REZ\GEP14-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471" y="1328330"/>
            <a:ext cx="2790140" cy="4260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84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5.2.3 Implications for economic policy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 smtClean="0">
                <a:sym typeface="Wingdings" pitchFamily="2" charset="2"/>
              </a:rPr>
              <a:t>State should redistribute income and wealth (inheritance tax) from capital to labour and high income earners to low income earns</a:t>
            </a:r>
          </a:p>
          <a:p>
            <a:pPr marL="400050" lvl="1" indent="0">
              <a:buFontTx/>
              <a:buNone/>
              <a:defRPr/>
            </a:pPr>
            <a:r>
              <a:rPr lang="en-GB" sz="2400" dirty="0" smtClean="0">
                <a:sym typeface="Wingdings" pitchFamily="2" charset="2"/>
              </a:rPr>
              <a:t>increases demand and therefore output (due to different MPC)</a:t>
            </a:r>
          </a:p>
          <a:p>
            <a:pPr marL="0" indent="0">
              <a:buFontTx/>
              <a:buNone/>
              <a:defRPr/>
            </a:pPr>
            <a:endParaRPr lang="en-GB" sz="2800" dirty="0" smtClean="0">
              <a:sym typeface="Wingdings" pitchFamily="2" charset="2"/>
            </a:endParaRPr>
          </a:p>
          <a:p>
            <a:pPr>
              <a:defRPr/>
            </a:pPr>
            <a:r>
              <a:rPr lang="en-GB" sz="2800" dirty="0" smtClean="0">
                <a:sym typeface="Wingdings" pitchFamily="2" charset="2"/>
              </a:rPr>
              <a:t>Decrease the interest rate</a:t>
            </a:r>
          </a:p>
          <a:p>
            <a:pPr marL="400050" lvl="1" indent="0">
              <a:buFontTx/>
              <a:buNone/>
              <a:defRPr/>
            </a:pPr>
            <a:r>
              <a:rPr lang="en-GB" sz="2400" dirty="0" smtClean="0">
                <a:sym typeface="Wingdings" pitchFamily="2" charset="2"/>
              </a:rPr>
              <a:t>in order to obtain full employment</a:t>
            </a:r>
          </a:p>
        </p:txBody>
      </p:sp>
    </p:spTree>
    <p:extLst>
      <p:ext uri="{BB962C8B-B14F-4D97-AF65-F5344CB8AC3E}">
        <p14:creationId xmlns:p14="http://schemas.microsoft.com/office/powerpoint/2010/main" val="113208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5903913" cy="865188"/>
          </a:xfrm>
        </p:spPr>
        <p:txBody>
          <a:bodyPr>
            <a:normAutofit fontScale="90000"/>
          </a:bodyPr>
          <a:lstStyle/>
          <a:p>
            <a:r>
              <a:rPr lang="de-AT" altLang="de-DE" smtClean="0"/>
              <a:t>5.3.1 </a:t>
            </a:r>
            <a:r>
              <a:rPr lang="de-AT" altLang="de-DE" b="1" smtClean="0"/>
              <a:t>Political Economy</a:t>
            </a:r>
            <a:r>
              <a:rPr lang="de-AT" altLang="de-DE" smtClean="0"/>
              <a:t>: general approach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>
          <a:xfrm>
            <a:off x="685800" y="1484313"/>
            <a:ext cx="3598863" cy="4611687"/>
          </a:xfrm>
        </p:spPr>
        <p:txBody>
          <a:bodyPr/>
          <a:lstStyle/>
          <a:p>
            <a:r>
              <a:rPr lang="en-GB" altLang="de-DE" sz="2000" smtClean="0"/>
              <a:t>Inequality is an expression of social relations of production and reproduces them</a:t>
            </a:r>
          </a:p>
          <a:p>
            <a:r>
              <a:rPr lang="en-GB" altLang="de-DE" sz="2000" smtClean="0"/>
              <a:t>Capitalism implies a very unequal distribution of wealth and income</a:t>
            </a:r>
          </a:p>
          <a:p>
            <a:r>
              <a:rPr lang="en-GB" altLang="de-DE" sz="2000" smtClean="0">
                <a:sym typeface="Wingdings" panose="05000000000000000000" pitchFamily="2" charset="2"/>
              </a:rPr>
              <a:t>The distribution of income and wealth is contested</a:t>
            </a:r>
          </a:p>
          <a:p>
            <a:r>
              <a:rPr lang="en-GB" altLang="de-DE" sz="2000" smtClean="0">
                <a:sym typeface="Wingdings" panose="05000000000000000000" pitchFamily="2" charset="2"/>
              </a:rPr>
              <a:t>Wealth is produced by labour</a:t>
            </a:r>
          </a:p>
          <a:p>
            <a:r>
              <a:rPr lang="en-GB" altLang="de-DE" sz="2000" smtClean="0">
                <a:sym typeface="Wingdings" panose="05000000000000000000" pitchFamily="2" charset="2"/>
              </a:rPr>
              <a:t>Capital is not “a thing” or productive but a social relation</a:t>
            </a: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484313"/>
            <a:ext cx="466090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067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5.3.2 </a:t>
            </a:r>
            <a:r>
              <a:rPr lang="en-GB" altLang="de-DE" smtClean="0"/>
              <a:t>Key-concepts in Political Economy</a:t>
            </a:r>
            <a:endParaRPr lang="de-AT" altLang="de-DE" smtClean="0"/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arenBoth"/>
            </a:pPr>
            <a:r>
              <a:rPr lang="en-GB" altLang="de-DE" smtClean="0"/>
              <a:t>Determination of primary income distribution</a:t>
            </a:r>
          </a:p>
          <a:p>
            <a:pPr marL="514350" indent="-514350">
              <a:buFontTx/>
              <a:buAutoNum type="arabicParenBoth"/>
            </a:pPr>
            <a:r>
              <a:rPr lang="en-GB" altLang="de-DE" smtClean="0"/>
              <a:t>Historical modes of production and distribution</a:t>
            </a:r>
          </a:p>
          <a:p>
            <a:pPr marL="514350" indent="-514350">
              <a:buFontTx/>
              <a:buAutoNum type="arabicParenBoth"/>
            </a:pPr>
            <a:r>
              <a:rPr lang="en-GB" altLang="de-DE" smtClean="0"/>
              <a:t>The international and material dimension of inequality</a:t>
            </a:r>
          </a:p>
          <a:p>
            <a:pPr marL="514350" indent="-514350">
              <a:buFontTx/>
              <a:buAutoNum type="arabicParenBoth"/>
            </a:pPr>
            <a:r>
              <a:rPr lang="en-GB" altLang="de-DE" smtClean="0"/>
              <a:t>Distribution and growth dynamics</a:t>
            </a:r>
          </a:p>
          <a:p>
            <a:pPr marL="514350" indent="-514350">
              <a:buFontTx/>
              <a:buAutoNum type="arabicParenBoth"/>
            </a:pPr>
            <a:r>
              <a:rPr lang="en-GB" altLang="de-DE" smtClean="0"/>
              <a:t>Redistribution by the State</a:t>
            </a:r>
          </a:p>
        </p:txBody>
      </p:sp>
    </p:spTree>
    <p:extLst>
      <p:ext uri="{BB962C8B-B14F-4D97-AF65-F5344CB8AC3E}">
        <p14:creationId xmlns:p14="http://schemas.microsoft.com/office/powerpoint/2010/main" val="2692052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7688262" cy="1288840"/>
          </a:xfrm>
        </p:spPr>
        <p:txBody>
          <a:bodyPr>
            <a:normAutofit fontScale="90000"/>
          </a:bodyPr>
          <a:lstStyle/>
          <a:p>
            <a:r>
              <a:rPr lang="en-GB" altLang="de-DE" dirty="0" smtClean="0"/>
              <a:t>(1) Determination of primary income </a:t>
            </a:r>
            <a:r>
              <a:rPr lang="en-GB" altLang="de-DE" dirty="0" smtClean="0"/>
              <a:t>distribution</a:t>
            </a:r>
            <a:endParaRPr lang="en-GB" altLang="de-DE" dirty="0" smtClean="0"/>
          </a:p>
        </p:txBody>
      </p:sp>
      <p:sp>
        <p:nvSpPr>
          <p:cNvPr id="2355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L</a:t>
            </a:r>
            <a:r>
              <a:rPr lang="en-GB" sz="2800" dirty="0" smtClean="0"/>
              <a:t>abour saving technical progress (reserve army)</a:t>
            </a:r>
          </a:p>
          <a:p>
            <a:pPr lvl="1">
              <a:buFont typeface="Wingdings" pitchFamily="2" charset="2"/>
              <a:buChar char="à"/>
              <a:defRPr/>
            </a:pPr>
            <a:r>
              <a:rPr lang="en-GB" sz="2400" dirty="0" smtClean="0">
                <a:sym typeface="Wingdings" pitchFamily="2" charset="2"/>
              </a:rPr>
              <a:t>Tendency that w</a:t>
            </a:r>
            <a:r>
              <a:rPr lang="en-GB" sz="2400" dirty="0" smtClean="0"/>
              <a:t>ages are determined by societal subsistence level</a:t>
            </a:r>
          </a:p>
          <a:p>
            <a:pPr lvl="1">
              <a:buFont typeface="Wingdings" pitchFamily="2" charset="2"/>
              <a:buChar char="à"/>
              <a:defRPr/>
            </a:pPr>
            <a:endParaRPr lang="en-GB" sz="2400" dirty="0" smtClean="0"/>
          </a:p>
          <a:p>
            <a:pPr>
              <a:defRPr/>
            </a:pPr>
            <a:r>
              <a:rPr lang="en-GB" sz="2800" dirty="0" smtClean="0"/>
              <a:t>Contesting the level of the surplus value (and therefore the wage) within (or by changing) the wage relation</a:t>
            </a:r>
          </a:p>
          <a:p>
            <a:pPr lvl="1">
              <a:defRPr/>
            </a:pPr>
            <a:r>
              <a:rPr lang="en-GB" sz="2400" dirty="0" smtClean="0"/>
              <a:t>Absolute surplus value</a:t>
            </a:r>
          </a:p>
          <a:p>
            <a:pPr lvl="1">
              <a:defRPr/>
            </a:pPr>
            <a:r>
              <a:rPr lang="en-GB" sz="2400" dirty="0" smtClean="0"/>
              <a:t>Relative surplus value</a:t>
            </a:r>
          </a:p>
          <a:p>
            <a:pPr marL="0" indent="0">
              <a:buFontTx/>
              <a:buNone/>
              <a:defRPr/>
            </a:pP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029839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(2) </a:t>
            </a:r>
            <a:r>
              <a:rPr lang="en-GB" altLang="de-DE" smtClean="0"/>
              <a:t>Historical modes of production and distribution</a:t>
            </a:r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>
          <a:xfrm>
            <a:off x="685800" y="1412875"/>
            <a:ext cx="4749800" cy="4683125"/>
          </a:xfrm>
        </p:spPr>
        <p:txBody>
          <a:bodyPr/>
          <a:lstStyle/>
          <a:p>
            <a:r>
              <a:rPr lang="en-GB" altLang="de-DE" sz="2400" smtClean="0"/>
              <a:t>Liberal / competitive wage relation (-1914)</a:t>
            </a:r>
          </a:p>
          <a:p>
            <a:pPr lvl="1"/>
            <a:r>
              <a:rPr lang="en-GB" altLang="de-DE" sz="2000" smtClean="0"/>
              <a:t>Stagnating wages</a:t>
            </a:r>
          </a:p>
          <a:p>
            <a:r>
              <a:rPr lang="en-GB" altLang="de-DE" sz="2400" smtClean="0"/>
              <a:t>Fordist wage relation (1945-1970)</a:t>
            </a:r>
          </a:p>
          <a:p>
            <a:pPr lvl="1"/>
            <a:r>
              <a:rPr lang="en-GB" altLang="de-DE" sz="2000" smtClean="0"/>
              <a:t>Institutionalized compromise</a:t>
            </a:r>
          </a:p>
          <a:p>
            <a:pPr lvl="1"/>
            <a:r>
              <a:rPr lang="en-GB" altLang="de-DE" sz="2000" smtClean="0"/>
              <a:t>Increasing wages with productivity</a:t>
            </a:r>
          </a:p>
          <a:p>
            <a:r>
              <a:rPr lang="en-GB" altLang="de-DE" sz="2400" smtClean="0"/>
              <a:t>Neo-liberal wage relation (1980-</a:t>
            </a:r>
          </a:p>
          <a:p>
            <a:pPr lvl="1"/>
            <a:r>
              <a:rPr lang="en-GB" altLang="de-DE" sz="2000" smtClean="0"/>
              <a:t>Erosion of Fordist wage relation</a:t>
            </a:r>
          </a:p>
          <a:p>
            <a:pPr lvl="1"/>
            <a:r>
              <a:rPr lang="en-GB" altLang="de-DE" sz="2000" smtClean="0"/>
              <a:t>Stagnating/decreasing wages</a:t>
            </a: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060575"/>
            <a:ext cx="360997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363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(3) </a:t>
            </a:r>
            <a:r>
              <a:rPr lang="en-GB" altLang="de-DE" smtClean="0"/>
              <a:t>The international and material dimension of inequality</a:t>
            </a:r>
            <a:endParaRPr lang="de-AT" altLang="de-DE" smtClean="0"/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r>
              <a:rPr lang="en-GB" altLang="de-DE" smtClean="0"/>
              <a:t>Low wages in the periphery = higher wages and / or profits in the core of the world economy</a:t>
            </a:r>
          </a:p>
          <a:p>
            <a:r>
              <a:rPr lang="en-GB" altLang="de-DE" smtClean="0"/>
              <a:t>Conflicts about the use of natural resources (material dimension): </a:t>
            </a:r>
          </a:p>
          <a:p>
            <a:pPr lvl="1"/>
            <a:r>
              <a:rPr lang="en-GB" altLang="de-DE" smtClean="0"/>
              <a:t>global oligarchic vs. democratic well-being</a:t>
            </a:r>
          </a:p>
        </p:txBody>
      </p:sp>
    </p:spTree>
    <p:extLst>
      <p:ext uri="{BB962C8B-B14F-4D97-AF65-F5344CB8AC3E}">
        <p14:creationId xmlns:p14="http://schemas.microsoft.com/office/powerpoint/2010/main" val="500171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(4) </a:t>
            </a:r>
            <a:r>
              <a:rPr lang="en-GB" altLang="de-DE" smtClean="0"/>
              <a:t>Distribution and growth dynamics</a:t>
            </a:r>
            <a:endParaRPr lang="de-AT" altLang="de-DE" smtClean="0"/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Higher wages (redistribution of income) functional for intraverted growth models</a:t>
            </a:r>
          </a:p>
          <a:p>
            <a:r>
              <a:rPr lang="en-GB" altLang="de-DE" smtClean="0"/>
              <a:t>Overaccumulation (due to over-exploitation) has caused recent economic crisis</a:t>
            </a:r>
          </a:p>
          <a:p>
            <a:r>
              <a:rPr lang="en-GB" altLang="de-DE" smtClean="0"/>
              <a:t>Higer wages would be functional for an intensive dynamic growth regime</a:t>
            </a:r>
          </a:p>
        </p:txBody>
      </p:sp>
    </p:spTree>
    <p:extLst>
      <p:ext uri="{BB962C8B-B14F-4D97-AF65-F5344CB8AC3E}">
        <p14:creationId xmlns:p14="http://schemas.microsoft.com/office/powerpoint/2010/main" val="3117478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(5) </a:t>
            </a:r>
            <a:r>
              <a:rPr lang="en-GB" altLang="de-DE" smtClean="0"/>
              <a:t>Redistribution by the State</a:t>
            </a:r>
            <a:endParaRPr lang="de-AT" altLang="de-DE" smtClean="0"/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Fiscal policy (taxes, government spending) is at the centre of (class) conflict</a:t>
            </a:r>
          </a:p>
          <a:p>
            <a:r>
              <a:rPr lang="en-GB" altLang="de-DE" smtClean="0"/>
              <a:t>Modern welfare state redistributes mainly within working class</a:t>
            </a:r>
          </a:p>
          <a:p>
            <a:r>
              <a:rPr lang="en-GB" altLang="de-DE" smtClean="0"/>
              <a:t>Redistribution by the State reduces inequality substantially</a:t>
            </a:r>
          </a:p>
        </p:txBody>
      </p:sp>
    </p:spTree>
    <p:extLst>
      <p:ext uri="{BB962C8B-B14F-4D97-AF65-F5344CB8AC3E}">
        <p14:creationId xmlns:p14="http://schemas.microsoft.com/office/powerpoint/2010/main" val="1753824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dirty="0" smtClean="0"/>
              <a:t>5.3.3 </a:t>
            </a:r>
            <a:r>
              <a:rPr lang="de-AT" altLang="de-DE" dirty="0" err="1" smtClean="0"/>
              <a:t>Implications</a:t>
            </a:r>
            <a:r>
              <a:rPr lang="de-AT" altLang="de-DE" dirty="0" smtClean="0"/>
              <a:t> </a:t>
            </a:r>
            <a:r>
              <a:rPr lang="de-AT" altLang="de-DE" dirty="0" err="1" smtClean="0"/>
              <a:t>for</a:t>
            </a:r>
            <a:r>
              <a:rPr lang="de-AT" altLang="de-DE" dirty="0" smtClean="0"/>
              <a:t> </a:t>
            </a:r>
            <a:r>
              <a:rPr lang="de-AT" altLang="de-DE" dirty="0" err="1" smtClean="0"/>
              <a:t>economic</a:t>
            </a:r>
            <a:r>
              <a:rPr lang="de-AT" altLang="de-DE" dirty="0" smtClean="0"/>
              <a:t> </a:t>
            </a:r>
            <a:r>
              <a:rPr lang="de-AT" altLang="de-DE" dirty="0" err="1" smtClean="0"/>
              <a:t>policy</a:t>
            </a:r>
            <a:endParaRPr lang="de-AT" altLang="de-DE" dirty="0" smtClean="0"/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>
          <a:xfrm>
            <a:off x="685800" y="2017726"/>
            <a:ext cx="7773988" cy="4413302"/>
          </a:xfrm>
        </p:spPr>
        <p:txBody>
          <a:bodyPr>
            <a:normAutofit lnSpcReduction="10000"/>
          </a:bodyPr>
          <a:lstStyle/>
          <a:p>
            <a:r>
              <a:rPr lang="en-GB" altLang="de-DE" sz="2000" dirty="0" smtClean="0"/>
              <a:t>(Class) struggle over distribution of primary and secondary income and wealth</a:t>
            </a:r>
          </a:p>
          <a:p>
            <a:pPr lvl="1"/>
            <a:r>
              <a:rPr lang="en-GB" altLang="de-DE" sz="1800" dirty="0" smtClean="0"/>
              <a:t>New distributional patterns during periods of crisis (related to the specific mode of production resp. regime of accumulation)</a:t>
            </a:r>
          </a:p>
          <a:p>
            <a:r>
              <a:rPr lang="en-GB" altLang="de-DE" sz="2000" dirty="0" smtClean="0"/>
              <a:t>Reduction of inequality as a central goal</a:t>
            </a:r>
          </a:p>
          <a:p>
            <a:pPr lvl="1"/>
            <a:r>
              <a:rPr lang="en-GB" altLang="de-DE" sz="1800" dirty="0" smtClean="0"/>
              <a:t>Philosophical debates as instruments for struggle</a:t>
            </a:r>
          </a:p>
          <a:p>
            <a:pPr lvl="1"/>
            <a:r>
              <a:rPr lang="en-GB" altLang="de-DE" sz="1800" dirty="0" smtClean="0"/>
              <a:t>Reduction of inequality in income, wealth and other multiple forms of inequality</a:t>
            </a:r>
          </a:p>
          <a:p>
            <a:pPr lvl="1"/>
            <a:r>
              <a:rPr lang="en-GB" altLang="de-DE" sz="1800" dirty="0" smtClean="0"/>
              <a:t>Lower degree of inequality is important for more democratic structures (instead of oligarchic structures)</a:t>
            </a:r>
          </a:p>
          <a:p>
            <a:r>
              <a:rPr lang="en-GB" altLang="de-DE" sz="2000" dirty="0" smtClean="0"/>
              <a:t>Measures to reduce inequality</a:t>
            </a:r>
          </a:p>
          <a:p>
            <a:pPr lvl="1"/>
            <a:r>
              <a:rPr lang="en-GB" altLang="de-DE" sz="1800" dirty="0" smtClean="0"/>
              <a:t>Modify the wage relation (primary income distribution), balanced job complexes</a:t>
            </a:r>
          </a:p>
          <a:p>
            <a:pPr lvl="1"/>
            <a:r>
              <a:rPr lang="en-GB" altLang="de-DE" sz="1800" dirty="0" smtClean="0"/>
              <a:t>Increase redistributive function of the state (secondary income distribution)</a:t>
            </a:r>
          </a:p>
          <a:p>
            <a:pPr lvl="1"/>
            <a:endParaRPr lang="en-GB" altLang="de-DE" sz="1800" dirty="0" smtClean="0"/>
          </a:p>
          <a:p>
            <a:endParaRPr lang="en-GB" alt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237752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mtClean="0"/>
              <a:t>Inequality and Distribution</a:t>
            </a:r>
            <a:endParaRPr lang="de-AT" altLang="de-DE" smtClean="0"/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400" b="1" dirty="0" smtClean="0"/>
              <a:t>Personal distribution </a:t>
            </a:r>
            <a:r>
              <a:rPr lang="en-GB" sz="2400" dirty="0" smtClean="0"/>
              <a:t>of income and wealth (</a:t>
            </a:r>
            <a:r>
              <a:rPr lang="en-GB" sz="2400" dirty="0" err="1" smtClean="0"/>
              <a:t>Gini</a:t>
            </a:r>
            <a:r>
              <a:rPr lang="en-GB" sz="2400" dirty="0" smtClean="0"/>
              <a:t> coefficient): increasing inequalities</a:t>
            </a:r>
          </a:p>
          <a:p>
            <a:pPr>
              <a:defRPr/>
            </a:pPr>
            <a:r>
              <a:rPr lang="en-GB" sz="2400" b="1" dirty="0" smtClean="0"/>
              <a:t>Functional distribution </a:t>
            </a:r>
            <a:r>
              <a:rPr lang="en-GB" sz="2400" dirty="0" smtClean="0"/>
              <a:t>of income: increasing profit share</a:t>
            </a:r>
          </a:p>
          <a:p>
            <a:pPr>
              <a:defRPr/>
            </a:pPr>
            <a:r>
              <a:rPr lang="en-GB" sz="2400" b="1" dirty="0" smtClean="0"/>
              <a:t>Primary and secondary distribution </a:t>
            </a:r>
            <a:r>
              <a:rPr lang="en-GB" sz="2400" dirty="0" smtClean="0"/>
              <a:t>of income (redistribution by the state reduces inequality)</a:t>
            </a:r>
          </a:p>
          <a:p>
            <a:pPr>
              <a:defRPr/>
            </a:pPr>
            <a:endParaRPr lang="en-GB" sz="2400" dirty="0" smtClean="0"/>
          </a:p>
          <a:p>
            <a:pPr>
              <a:defRPr/>
            </a:pPr>
            <a:r>
              <a:rPr lang="en-GB" sz="2400" dirty="0" smtClean="0"/>
              <a:t>Inequality and distribution in different paradigms:</a:t>
            </a:r>
          </a:p>
          <a:p>
            <a:pPr marL="400050" lvl="1" indent="0">
              <a:buFontTx/>
              <a:buNone/>
              <a:defRPr/>
            </a:pPr>
            <a:endParaRPr lang="en-GB" sz="2000" dirty="0" smtClean="0"/>
          </a:p>
          <a:p>
            <a:pPr lvl="1">
              <a:defRPr/>
            </a:pPr>
            <a:r>
              <a:rPr lang="en-GB" sz="2000" dirty="0" smtClean="0"/>
              <a:t>Neoclassical economics</a:t>
            </a:r>
          </a:p>
          <a:p>
            <a:pPr lvl="1">
              <a:defRPr/>
            </a:pPr>
            <a:r>
              <a:rPr lang="en-GB" sz="2000" dirty="0" smtClean="0"/>
              <a:t>Keynesianism</a:t>
            </a:r>
          </a:p>
          <a:p>
            <a:pPr lvl="1">
              <a:defRPr/>
            </a:pPr>
            <a:r>
              <a:rPr lang="en-GB" sz="2000" dirty="0" smtClean="0"/>
              <a:t>Political economy</a:t>
            </a:r>
          </a:p>
          <a:p>
            <a:pPr>
              <a:defRPr/>
            </a:pPr>
            <a:endParaRPr lang="de-AT" sz="2800" dirty="0" smtClean="0"/>
          </a:p>
          <a:p>
            <a:pPr>
              <a:defRPr/>
            </a:pP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51900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827088" y="549275"/>
            <a:ext cx="5905500" cy="792163"/>
          </a:xfrm>
        </p:spPr>
        <p:txBody>
          <a:bodyPr>
            <a:normAutofit fontScale="90000"/>
          </a:bodyPr>
          <a:lstStyle/>
          <a:p>
            <a:r>
              <a:rPr lang="de-AT" altLang="de-DE" smtClean="0"/>
              <a:t>5.1.1 </a:t>
            </a:r>
            <a:r>
              <a:rPr lang="en-GB" altLang="de-DE" b="1" smtClean="0"/>
              <a:t>Neoclassical</a:t>
            </a:r>
            <a:r>
              <a:rPr lang="en-GB" altLang="de-DE" smtClean="0"/>
              <a:t> </a:t>
            </a:r>
            <a:r>
              <a:rPr lang="en-GB" altLang="de-DE" b="1" smtClean="0"/>
              <a:t>economics</a:t>
            </a:r>
            <a:r>
              <a:rPr lang="en-GB" altLang="de-DE" smtClean="0"/>
              <a:t>: general approach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38195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b="1" dirty="0" smtClean="0"/>
              <a:t>Theory of marginal productivity </a:t>
            </a:r>
            <a:r>
              <a:rPr lang="en-GB" dirty="0" smtClean="0"/>
              <a:t>explains income (and therefore distribution)</a:t>
            </a:r>
          </a:p>
          <a:p>
            <a:pPr>
              <a:defRPr/>
            </a:pPr>
            <a:r>
              <a:rPr lang="en-GB" dirty="0" smtClean="0"/>
              <a:t>Differences in personal income due to different endowment of resources</a:t>
            </a:r>
          </a:p>
          <a:p>
            <a:pPr>
              <a:defRPr/>
            </a:pPr>
            <a:r>
              <a:rPr lang="en-GB" dirty="0" smtClean="0"/>
              <a:t>Assumes a given distribution of factors of production (and homogenous capital)</a:t>
            </a:r>
          </a:p>
          <a:p>
            <a:pPr marL="0" indent="0">
              <a:buFontTx/>
              <a:buNone/>
              <a:defRPr/>
            </a:pPr>
            <a:endParaRPr lang="de-AT" dirty="0" smtClean="0"/>
          </a:p>
          <a:p>
            <a:pPr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81145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5.1.2 Key-concepts in neoclassical economics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arenBoth"/>
            </a:pPr>
            <a:r>
              <a:rPr lang="en-GB" altLang="de-DE" smtClean="0"/>
              <a:t>Foundations of neoclassical welfare economics</a:t>
            </a:r>
          </a:p>
          <a:p>
            <a:pPr marL="514350" indent="-514350">
              <a:buFontTx/>
              <a:buAutoNum type="arabicParenBoth"/>
            </a:pPr>
            <a:r>
              <a:rPr lang="en-GB" altLang="de-DE" smtClean="0"/>
              <a:t>Welfare analysis, implications of state intervention</a:t>
            </a:r>
          </a:p>
        </p:txBody>
      </p:sp>
    </p:spTree>
    <p:extLst>
      <p:ext uri="{BB962C8B-B14F-4D97-AF65-F5344CB8AC3E}">
        <p14:creationId xmlns:p14="http://schemas.microsoft.com/office/powerpoint/2010/main" val="276796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755650" y="260349"/>
            <a:ext cx="7360595" cy="1379537"/>
          </a:xfrm>
        </p:spPr>
        <p:txBody>
          <a:bodyPr>
            <a:normAutofit fontScale="90000"/>
          </a:bodyPr>
          <a:lstStyle/>
          <a:p>
            <a:r>
              <a:rPr lang="en-GB" altLang="de-DE" dirty="0" smtClean="0"/>
              <a:t>(1) Foundations of neoclassical welfare economics</a:t>
            </a:r>
            <a:br>
              <a:rPr lang="en-GB" altLang="de-DE" dirty="0" smtClean="0"/>
            </a:br>
            <a:endParaRPr lang="de-AT" altLang="de-DE" dirty="0" smtClean="0"/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Basic assumption: Utility cannot be compared between individuals</a:t>
            </a:r>
          </a:p>
          <a:p>
            <a:pPr lvl="1"/>
            <a:r>
              <a:rPr lang="en-GB" altLang="de-DE" smtClean="0"/>
              <a:t>Pareto criteria</a:t>
            </a:r>
          </a:p>
          <a:p>
            <a:pPr lvl="1"/>
            <a:r>
              <a:rPr lang="en-GB" altLang="de-DE" smtClean="0"/>
              <a:t>Pareto optimum</a:t>
            </a:r>
          </a:p>
          <a:p>
            <a:endParaRPr lang="en-GB" altLang="de-DE" smtClean="0"/>
          </a:p>
          <a:p>
            <a:r>
              <a:rPr lang="en-GB" altLang="de-DE" smtClean="0"/>
              <a:t>Consumer surplus</a:t>
            </a:r>
          </a:p>
          <a:p>
            <a:r>
              <a:rPr lang="en-GB" altLang="de-DE" smtClean="0"/>
              <a:t>Producer surplus</a:t>
            </a:r>
          </a:p>
        </p:txBody>
      </p:sp>
      <p:pic>
        <p:nvPicPr>
          <p:cNvPr id="71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068638"/>
            <a:ext cx="4146550" cy="292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49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827087" y="260350"/>
            <a:ext cx="7304271" cy="865188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GB" altLang="de-DE" dirty="0" smtClean="0"/>
              <a:t>(2) Welfare analysis, implications of state intervention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z="2800" smtClean="0"/>
              <a:t>Market equilibrium maximises welfare (sum of CS and PS)</a:t>
            </a:r>
          </a:p>
          <a:p>
            <a:r>
              <a:rPr lang="en-GB" altLang="de-DE" sz="2800" smtClean="0"/>
              <a:t>State intervention reduces the quantity traded</a:t>
            </a:r>
          </a:p>
          <a:p>
            <a:pPr marL="400050" lvl="1" indent="0">
              <a:buFontTx/>
              <a:buNone/>
            </a:pPr>
            <a:r>
              <a:rPr lang="en-GB" altLang="de-DE" sz="2400" smtClean="0">
                <a:sym typeface="Wingdings" panose="05000000000000000000" pitchFamily="2" charset="2"/>
              </a:rPr>
              <a:t> welfare loss</a:t>
            </a:r>
            <a:endParaRPr lang="en-GB" altLang="de-DE" sz="2400" smtClean="0"/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3213100"/>
            <a:ext cx="4741863" cy="302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01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5.1.3 Implications for economic policy</a:t>
            </a: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 smtClean="0"/>
              <a:t>Market income (and therefore income distribution) is Pareto-optimal</a:t>
            </a:r>
          </a:p>
          <a:p>
            <a:pPr>
              <a:defRPr/>
            </a:pPr>
            <a:r>
              <a:rPr lang="en-GB" sz="2800" dirty="0" smtClean="0"/>
              <a:t>State intervention (taxes on goods, price ceilings etc.) lead to a welfare loss</a:t>
            </a:r>
          </a:p>
          <a:p>
            <a:pPr>
              <a:defRPr/>
            </a:pPr>
            <a:endParaRPr lang="en-GB" sz="2800" dirty="0" smtClean="0"/>
          </a:p>
          <a:p>
            <a:pPr marL="0" indent="0">
              <a:buFontTx/>
              <a:buNone/>
              <a:defRPr/>
            </a:pPr>
            <a:r>
              <a:rPr lang="en-GB" sz="2800" dirty="0" smtClean="0"/>
              <a:t>… but tax revenues are needed:</a:t>
            </a:r>
          </a:p>
          <a:p>
            <a:pPr lvl="1">
              <a:defRPr/>
            </a:pPr>
            <a:r>
              <a:rPr lang="en-GB" sz="2400" dirty="0" smtClean="0"/>
              <a:t>Liberalism “with a human face”</a:t>
            </a:r>
          </a:p>
          <a:p>
            <a:pPr lvl="1">
              <a:defRPr/>
            </a:pPr>
            <a:r>
              <a:rPr lang="en-GB" sz="2400" dirty="0" smtClean="0"/>
              <a:t>Poll tax</a:t>
            </a:r>
          </a:p>
          <a:p>
            <a:pPr lvl="1">
              <a:defRPr/>
            </a:pPr>
            <a:r>
              <a:rPr lang="en-GB" sz="2400" dirty="0" smtClean="0"/>
              <a:t>Ramsey taxes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126535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5.2.1 </a:t>
            </a:r>
            <a:r>
              <a:rPr lang="de-AT" altLang="de-DE" b="1" smtClean="0"/>
              <a:t>Keynesianism</a:t>
            </a:r>
            <a:r>
              <a:rPr lang="de-AT" altLang="de-DE" smtClean="0"/>
              <a:t>: general approach</a:t>
            </a:r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685800" y="1916113"/>
            <a:ext cx="7772400" cy="4179887"/>
          </a:xfrm>
        </p:spPr>
        <p:txBody>
          <a:bodyPr/>
          <a:lstStyle/>
          <a:p>
            <a:r>
              <a:rPr lang="en-GB" altLang="de-DE" sz="2400" smtClean="0"/>
              <a:t>Critique of neoclassical marginal productivity theory to explain the distribution of income</a:t>
            </a:r>
          </a:p>
          <a:p>
            <a:r>
              <a:rPr lang="en-GB" altLang="de-DE" sz="2800" smtClean="0"/>
              <a:t>Determination of wages</a:t>
            </a:r>
          </a:p>
          <a:p>
            <a:pPr lvl="1"/>
            <a:r>
              <a:rPr lang="en-GB" altLang="de-DE" sz="2400" smtClean="0"/>
              <a:t>labour market is not a “normal” market but demand depends on profit expectations of firms (investment)</a:t>
            </a:r>
          </a:p>
          <a:p>
            <a:r>
              <a:rPr lang="en-GB" altLang="de-DE" sz="2800" smtClean="0"/>
              <a:t>Accumulation of capital and interest rates</a:t>
            </a:r>
          </a:p>
          <a:p>
            <a:pPr lvl="1"/>
            <a:r>
              <a:rPr lang="en-GB" altLang="de-DE" sz="2400" smtClean="0"/>
              <a:t>Interest rates determined in financial markets (liquidity preference theory)</a:t>
            </a:r>
          </a:p>
        </p:txBody>
      </p:sp>
    </p:spTree>
    <p:extLst>
      <p:ext uri="{BB962C8B-B14F-4D97-AF65-F5344CB8AC3E}">
        <p14:creationId xmlns:p14="http://schemas.microsoft.com/office/powerpoint/2010/main" val="3094202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5.2.2 Key-concepts in Keynesianism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>
          <a:xfrm>
            <a:off x="685800" y="1881699"/>
            <a:ext cx="7631113" cy="4214301"/>
          </a:xfrm>
        </p:spPr>
        <p:txBody>
          <a:bodyPr/>
          <a:lstStyle/>
          <a:p>
            <a:r>
              <a:rPr lang="en-GB" altLang="de-DE" sz="2800" dirty="0" smtClean="0"/>
              <a:t>Interest rate crucial for functional distribution of income</a:t>
            </a:r>
          </a:p>
          <a:p>
            <a:r>
              <a:rPr lang="en-GB" altLang="de-DE" sz="2800" dirty="0" smtClean="0"/>
              <a:t>Real wages depend on structures and monopoly rents at the goods market</a:t>
            </a:r>
          </a:p>
          <a:p>
            <a:r>
              <a:rPr lang="en-GB" altLang="de-DE" sz="2800" dirty="0" smtClean="0"/>
              <a:t>MPC is different for wages and profits</a:t>
            </a:r>
          </a:p>
          <a:p>
            <a:pPr lvl="1"/>
            <a:r>
              <a:rPr lang="en-GB" altLang="de-DE" sz="2400" dirty="0" smtClean="0"/>
              <a:t>Workers spend what they earn</a:t>
            </a:r>
          </a:p>
          <a:p>
            <a:pPr lvl="1"/>
            <a:r>
              <a:rPr lang="en-GB" altLang="de-DE" sz="2400" dirty="0" smtClean="0"/>
              <a:t>Capitalists earn what they spend (due to the multiplier effect)</a:t>
            </a:r>
          </a:p>
        </p:txBody>
      </p:sp>
    </p:spTree>
    <p:extLst>
      <p:ext uri="{BB962C8B-B14F-4D97-AF65-F5344CB8AC3E}">
        <p14:creationId xmlns:p14="http://schemas.microsoft.com/office/powerpoint/2010/main" val="1860432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820</Words>
  <Application>Microsoft Office PowerPoint</Application>
  <PresentationFormat>Bildschirmpräsentation (4:3)</PresentationFormat>
  <Paragraphs>105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</vt:lpstr>
      <vt:lpstr>Benutzerdefiniertes Design</vt:lpstr>
      <vt:lpstr>A Critical Introduction to Economics Slides based on the book by Jäger/Springler: Ökonomie der Internationalen Entwicklung. Eine kritische Einführung in die Volkswirtschaftslehre  Chapter 5: Inequality and the distribution of income and wealth</vt:lpstr>
      <vt:lpstr>Inequality and Distribution</vt:lpstr>
      <vt:lpstr>5.1.1 Neoclassical economics: general approach</vt:lpstr>
      <vt:lpstr>5.1.2 Key-concepts in neoclassical economics</vt:lpstr>
      <vt:lpstr>(1) Foundations of neoclassical welfare economics </vt:lpstr>
      <vt:lpstr>(2) Welfare analysis, implications of state intervention</vt:lpstr>
      <vt:lpstr>5.1.3 Implications for economic policy</vt:lpstr>
      <vt:lpstr>5.2.1 Keynesianism: general approach</vt:lpstr>
      <vt:lpstr>5.2.2 Key-concepts in Keynesianism</vt:lpstr>
      <vt:lpstr>5.2.3 Implications for economic policy</vt:lpstr>
      <vt:lpstr>5.3.1 Political Economy: general approach</vt:lpstr>
      <vt:lpstr>5.3.2 Key-concepts in Political Economy</vt:lpstr>
      <vt:lpstr>(1) Determination of primary income distribution</vt:lpstr>
      <vt:lpstr>(2) Historical modes of production and distribution</vt:lpstr>
      <vt:lpstr>(3) The international and material dimension of inequality</vt:lpstr>
      <vt:lpstr>(4) Distribution and growth dynamics</vt:lpstr>
      <vt:lpstr>(5) Redistribution by the State</vt:lpstr>
      <vt:lpstr>5.3.3 Implications for economic policy</vt:lpstr>
    </vt:vector>
  </TitlesOfParts>
  <Company>Fachhochschule des BFI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Critical Introduction to Economics Slides based on the book by Jäger/Springler: Ökonomie der Internationalen Entwicklung. Eine kritische Einführung in die Volkswirtschaftslehre  Chapter 2: Introduction to Economics: Paradigms and Methods in Economics</dc:title>
  <dc:creator>Jäger, Johannes</dc:creator>
  <cp:lastModifiedBy>Jäger, Johannes</cp:lastModifiedBy>
  <cp:revision>17</cp:revision>
  <dcterms:created xsi:type="dcterms:W3CDTF">2020-06-08T08:45:20Z</dcterms:created>
  <dcterms:modified xsi:type="dcterms:W3CDTF">2020-06-08T11:01:21Z</dcterms:modified>
</cp:coreProperties>
</file>