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sldIdLst>
    <p:sldId id="319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0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83021-0632-44B4-8AF0-A786EF3C6C79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8BB11-57EA-4872-9D51-84F936E1D55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591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86D3-B1F3-4723-A128-0609DC51EA33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01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A3C5-81B8-4D2B-A0B1-0941BE30A65F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05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077A-EFA1-4B69-AF4E-AB5F1AACAE61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424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D70A-C8D9-43DE-AEA4-B2B0C6537407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09EE-48FA-4F9D-AC20-A56C275E9441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111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2376F-4F6D-4B10-842C-1CBEC247F8AF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557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ABDD-2F62-4E93-A397-701B6B4499F4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657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E9C4-E3AE-44A0-B8E6-F1B9D4CC1795}" type="datetime1">
              <a:rPr lang="en-GB" smtClean="0"/>
              <a:t>08/06/2020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106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B528-47B7-44B2-B42B-985C89E77339}" type="datetime1">
              <a:rPr lang="en-GB" smtClean="0"/>
              <a:t>08/06/2020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715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C5E9-BA79-4C3A-A341-37EA67D58B78}" type="datetime1">
              <a:rPr lang="en-GB" smtClean="0"/>
              <a:t>08/06/2020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973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C7C2-1E4C-4100-9B2E-A192A894B01A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65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161C0-007B-4588-B4B3-96CD7F403A56}" type="datetime1">
              <a:rPr lang="en-GB" smtClean="0"/>
              <a:t>08/06/2020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9494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83F0-4279-4E94-A5C0-F28ECD7EFDA0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789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176B-09E5-401F-81FD-9DB13F78BB26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468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8A822-3D5B-41B8-AC45-7B09148D28D6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49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23706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C4C0-5772-45F2-8B5D-BC05F4F3A6D2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14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100D-4F74-4292-A0EC-4B5156BB0D49}" type="datetime1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93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1FE85-896D-4022-8A39-0D4287186FBE}" type="datetime1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86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52F0-EC52-4A28-B660-DAF741F973AF}" type="datetime1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34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970-E4A1-4301-9FCC-E6390C13DFC2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24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1665-485F-4CAC-BA2C-BBF9B0EE008A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9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2E63D-464C-45C0-8068-9295036C7068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91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F012-0484-4131-AFDF-9856396A4CAE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1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43004" y="1237557"/>
            <a:ext cx="4050377" cy="4966759"/>
          </a:xfrm>
        </p:spPr>
        <p:txBody>
          <a:bodyPr>
            <a:normAutofit fontScale="90000"/>
          </a:bodyPr>
          <a:lstStyle/>
          <a:p>
            <a:r>
              <a:rPr lang="en-GB" altLang="de-DE" sz="5300" dirty="0" smtClean="0"/>
              <a:t>A Critical Introduction to Economics</a:t>
            </a:r>
            <a:r>
              <a:rPr lang="en-GB" altLang="de-DE" dirty="0" smtClean="0"/>
              <a:t/>
            </a:r>
            <a:br>
              <a:rPr lang="en-GB" altLang="de-DE" dirty="0" smtClean="0"/>
            </a:br>
            <a:r>
              <a:rPr lang="en-GB" altLang="de-DE" sz="2325" dirty="0" smtClean="0"/>
              <a:t>Slides </a:t>
            </a:r>
            <a:r>
              <a:rPr lang="en-GB" altLang="de-DE" sz="2325" dirty="0"/>
              <a:t>based on the book by Jäger/Springler: </a:t>
            </a:r>
            <a:r>
              <a:rPr lang="en-GB" altLang="de-DE" sz="2325" dirty="0" err="1"/>
              <a:t>Ökonomie</a:t>
            </a:r>
            <a:r>
              <a:rPr lang="en-GB" altLang="de-DE" sz="2325" dirty="0"/>
              <a:t> der </a:t>
            </a:r>
            <a:r>
              <a:rPr lang="en-GB" altLang="de-DE" sz="2325" dirty="0" err="1"/>
              <a:t>Internationalen</a:t>
            </a:r>
            <a:r>
              <a:rPr lang="en-GB" altLang="de-DE" sz="2325" dirty="0"/>
              <a:t> </a:t>
            </a:r>
            <a:r>
              <a:rPr lang="en-GB" altLang="de-DE" sz="2325" dirty="0" err="1"/>
              <a:t>Entwicklung</a:t>
            </a:r>
            <a:r>
              <a:rPr lang="en-GB" altLang="de-DE" sz="2325" dirty="0"/>
              <a:t>. </a:t>
            </a:r>
            <a:r>
              <a:rPr lang="en-GB" altLang="de-DE" sz="2325" dirty="0" err="1"/>
              <a:t>Eine</a:t>
            </a:r>
            <a:r>
              <a:rPr lang="en-GB" altLang="de-DE" sz="2325" dirty="0"/>
              <a:t> </a:t>
            </a:r>
            <a:r>
              <a:rPr lang="en-GB" altLang="de-DE" sz="2325" dirty="0" err="1"/>
              <a:t>kritische</a:t>
            </a:r>
            <a:r>
              <a:rPr lang="en-GB" altLang="de-DE" sz="2325" dirty="0"/>
              <a:t> </a:t>
            </a:r>
            <a:r>
              <a:rPr lang="en-GB" altLang="de-DE" sz="2325" dirty="0" err="1"/>
              <a:t>Einführung</a:t>
            </a:r>
            <a:r>
              <a:rPr lang="en-GB" altLang="de-DE" sz="2325" dirty="0"/>
              <a:t> in die </a:t>
            </a:r>
            <a:r>
              <a:rPr lang="en-GB" altLang="de-DE" sz="2325" dirty="0" err="1" smtClean="0"/>
              <a:t>Volkswirtschaftslehre</a:t>
            </a:r>
            <a:r>
              <a:rPr lang="en-GB" altLang="de-DE" sz="2325" dirty="0" smtClean="0"/>
              <a:t/>
            </a:r>
            <a:br>
              <a:rPr lang="en-GB" altLang="de-DE" sz="2325" dirty="0" smtClean="0"/>
            </a:br>
            <a:r>
              <a:rPr lang="en-GB" altLang="de-DE" sz="2325" dirty="0"/>
              <a:t/>
            </a:r>
            <a:br>
              <a:rPr lang="en-GB" altLang="de-DE" sz="2325" dirty="0"/>
            </a:br>
            <a:r>
              <a:rPr lang="en-GB" altLang="de-DE" sz="2325" b="1" dirty="0" smtClean="0"/>
              <a:t>Chapter </a:t>
            </a:r>
            <a:r>
              <a:rPr lang="en-GB" altLang="de-DE" sz="2325" b="1" dirty="0"/>
              <a:t>4</a:t>
            </a:r>
            <a:r>
              <a:rPr lang="en-GB" altLang="de-DE" sz="2325" b="1" dirty="0" smtClean="0"/>
              <a:t>:</a:t>
            </a:r>
            <a:r>
              <a:rPr lang="en-GB" altLang="de-DE" sz="2325" b="1" dirty="0" smtClean="0"/>
              <a:t/>
            </a:r>
            <a:br>
              <a:rPr lang="en-GB" altLang="de-DE" sz="2325" b="1" dirty="0" smtClean="0"/>
            </a:br>
            <a:r>
              <a:rPr lang="en-GB" altLang="de-DE" sz="2800" dirty="0"/>
              <a:t>Growth, Development and Crisis</a:t>
            </a:r>
            <a:endParaRPr lang="en-GB" altLang="de-DE" b="1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 flipV="1">
            <a:off x="6764482" y="4800600"/>
            <a:ext cx="1236518" cy="1963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en-GB" altLang="de-DE" sz="1200" dirty="0"/>
          </a:p>
        </p:txBody>
      </p:sp>
      <p:pic>
        <p:nvPicPr>
          <p:cNvPr id="4" name="Picture 6" descr="Z:\Eigene Dateien\fh-vie\2008-2012FH-Teil\Buch-GEP-VERANSTALTUNGSREIHE und REZ\GEP14-Co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471" y="1328330"/>
            <a:ext cx="2790140" cy="4260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84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4.1.2 Key-concepts in neoclassical economics (3)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400" dirty="0" smtClean="0"/>
              <a:t>The analysis of </a:t>
            </a:r>
            <a:r>
              <a:rPr lang="en-GB" sz="2400" b="1" dirty="0" smtClean="0"/>
              <a:t>short term economic fluctuations</a:t>
            </a:r>
          </a:p>
          <a:p>
            <a:pPr>
              <a:defRPr/>
            </a:pPr>
            <a:r>
              <a:rPr lang="en-GB" sz="2400" dirty="0" smtClean="0"/>
              <a:t>AS-AD Model, based on monopolistic competition</a:t>
            </a:r>
          </a:p>
          <a:p>
            <a:pPr>
              <a:defRPr/>
            </a:pPr>
            <a:r>
              <a:rPr lang="en-GB" sz="2400" dirty="0" smtClean="0"/>
              <a:t>Short deviation from equilibrium possible</a:t>
            </a:r>
          </a:p>
          <a:p>
            <a:pPr>
              <a:defRPr/>
            </a:pPr>
            <a:r>
              <a:rPr lang="en-GB" sz="2400" dirty="0" smtClean="0">
                <a:sym typeface="Wingdings" pitchFamily="2" charset="2"/>
              </a:rPr>
              <a:t> tendency towards „natural“ output</a:t>
            </a:r>
            <a:r>
              <a:rPr lang="en-GB" sz="2800" dirty="0" smtClean="0">
                <a:sym typeface="Wingdings" pitchFamily="2" charset="2"/>
              </a:rPr>
              <a:t> </a:t>
            </a:r>
            <a:r>
              <a:rPr lang="en-GB" sz="2800" dirty="0" err="1" smtClean="0">
                <a:sym typeface="Wingdings" pitchFamily="2" charset="2"/>
              </a:rPr>
              <a:t>Yn</a:t>
            </a:r>
            <a:endParaRPr lang="en-GB" sz="2800" dirty="0" smtClean="0"/>
          </a:p>
        </p:txBody>
      </p:sp>
      <p:pic>
        <p:nvPicPr>
          <p:cNvPr id="122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644900"/>
            <a:ext cx="5662613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366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4.1.3 Implications for economic policy</a:t>
            </a:r>
          </a:p>
        </p:txBody>
      </p:sp>
      <p:sp>
        <p:nvSpPr>
          <p:cNvPr id="1331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mtClean="0"/>
              <a:t>Traditional growth theory:</a:t>
            </a:r>
          </a:p>
          <a:p>
            <a:pPr lvl="1"/>
            <a:r>
              <a:rPr lang="en-GB" altLang="de-DE" smtClean="0"/>
              <a:t>Markets do well</a:t>
            </a:r>
          </a:p>
          <a:p>
            <a:r>
              <a:rPr lang="en-GB" altLang="de-DE" smtClean="0"/>
              <a:t>New growth theory:</a:t>
            </a:r>
          </a:p>
          <a:p>
            <a:pPr lvl="1"/>
            <a:r>
              <a:rPr lang="en-GB" altLang="de-DE" smtClean="0"/>
              <a:t>Improve technological development</a:t>
            </a:r>
          </a:p>
          <a:p>
            <a:pPr lvl="1"/>
            <a:r>
              <a:rPr lang="en-GB" altLang="de-DE" smtClean="0"/>
              <a:t>Investment in human capital</a:t>
            </a:r>
          </a:p>
          <a:p>
            <a:r>
              <a:rPr lang="en-GB" altLang="de-DE" smtClean="0"/>
              <a:t>Increasing/stabilizing short term growth</a:t>
            </a:r>
          </a:p>
          <a:p>
            <a:pPr lvl="1"/>
            <a:r>
              <a:rPr lang="en-GB" altLang="de-DE" smtClean="0"/>
              <a:t>Structural reforms (deregulating labour and goods markets)</a:t>
            </a:r>
          </a:p>
          <a:p>
            <a:endParaRPr lang="en-GB" altLang="de-DE" smtClean="0"/>
          </a:p>
          <a:p>
            <a:endParaRPr lang="de-AT" altLang="de-DE" smtClean="0"/>
          </a:p>
        </p:txBody>
      </p:sp>
    </p:spTree>
    <p:extLst>
      <p:ext uri="{BB962C8B-B14F-4D97-AF65-F5344CB8AC3E}">
        <p14:creationId xmlns:p14="http://schemas.microsoft.com/office/powerpoint/2010/main" val="2403652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4.2.1 </a:t>
            </a:r>
            <a:r>
              <a:rPr lang="de-AT" altLang="de-DE" b="1" smtClean="0"/>
              <a:t>Keynesianism</a:t>
            </a:r>
            <a:r>
              <a:rPr lang="de-AT" altLang="de-DE" smtClean="0"/>
              <a:t>: general approach</a:t>
            </a:r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>
          <a:xfrm>
            <a:off x="685800" y="1916113"/>
            <a:ext cx="7772400" cy="4179887"/>
          </a:xfrm>
        </p:spPr>
        <p:txBody>
          <a:bodyPr/>
          <a:lstStyle/>
          <a:p>
            <a:r>
              <a:rPr lang="en-GB" altLang="de-DE" sz="2800" smtClean="0"/>
              <a:t>No growth equilibrium but path dependency</a:t>
            </a:r>
          </a:p>
          <a:p>
            <a:r>
              <a:rPr lang="en-GB" altLang="de-DE" sz="2800" smtClean="0"/>
              <a:t>Business cycle fluctuations are endogenous</a:t>
            </a:r>
          </a:p>
          <a:p>
            <a:r>
              <a:rPr lang="en-GB" altLang="de-DE" sz="2800" smtClean="0"/>
              <a:t>Investment as the key to growth and fluctuations</a:t>
            </a:r>
          </a:p>
          <a:p>
            <a:r>
              <a:rPr lang="en-GB" altLang="de-DE" sz="2800" smtClean="0"/>
              <a:t>Critique of the neoclassical assumption of homogenous capital</a:t>
            </a:r>
          </a:p>
          <a:p>
            <a:endParaRPr lang="en-GB" altLang="de-DE" smtClean="0"/>
          </a:p>
        </p:txBody>
      </p:sp>
    </p:spTree>
    <p:extLst>
      <p:ext uri="{BB962C8B-B14F-4D97-AF65-F5344CB8AC3E}">
        <p14:creationId xmlns:p14="http://schemas.microsoft.com/office/powerpoint/2010/main" val="2568477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4.2.2 Key-concepts in Keynesianism</a:t>
            </a:r>
          </a:p>
        </p:txBody>
      </p:sp>
      <p:sp>
        <p:nvSpPr>
          <p:cNvPr id="15363" name="Inhaltsplatzhalter 2"/>
          <p:cNvSpPr>
            <a:spLocks noGrp="1"/>
          </p:cNvSpPr>
          <p:nvPr>
            <p:ph idx="1"/>
          </p:nvPr>
        </p:nvSpPr>
        <p:spPr>
          <a:xfrm>
            <a:off x="685800" y="1690689"/>
            <a:ext cx="7631113" cy="4405311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n-GB" altLang="de-DE" sz="2800" b="1" dirty="0" smtClean="0"/>
              <a:t>The Keynesian growth model</a:t>
            </a:r>
          </a:p>
          <a:p>
            <a:pPr marL="0" indent="0"/>
            <a:r>
              <a:rPr lang="en-GB" altLang="de-DE" sz="2400" dirty="0" smtClean="0"/>
              <a:t>Actual rate of growth</a:t>
            </a:r>
          </a:p>
          <a:p>
            <a:pPr marL="0" indent="0"/>
            <a:r>
              <a:rPr lang="en-GB" altLang="de-DE" sz="2400" dirty="0" smtClean="0"/>
              <a:t>Natural rate of growth (that leads to full employment)</a:t>
            </a:r>
          </a:p>
          <a:p>
            <a:pPr marL="0" indent="0"/>
            <a:r>
              <a:rPr lang="en-GB" altLang="de-DE" sz="2400" dirty="0" smtClean="0"/>
              <a:t>Desired rate of growth (maximal utilization of stock of capital)</a:t>
            </a:r>
          </a:p>
          <a:p>
            <a:pPr marL="0" indent="0"/>
            <a:r>
              <a:rPr lang="en-GB" altLang="de-DE" sz="2400" dirty="0" smtClean="0"/>
              <a:t>Disequilibrium at the goods market </a:t>
            </a:r>
            <a:r>
              <a:rPr lang="en-GB" altLang="de-DE" sz="2400" dirty="0" smtClean="0">
                <a:sym typeface="Wingdings" panose="05000000000000000000" pitchFamily="2" charset="2"/>
              </a:rPr>
              <a:t> difference between actual, natural and desired rate of growth</a:t>
            </a:r>
          </a:p>
          <a:p>
            <a:pPr marL="0" indent="0"/>
            <a:r>
              <a:rPr lang="en-GB" altLang="de-DE" sz="2400" dirty="0" err="1" smtClean="0">
                <a:sym typeface="Wingdings" panose="05000000000000000000" pitchFamily="2" charset="2"/>
              </a:rPr>
              <a:t>Verdoorn’s</a:t>
            </a:r>
            <a:r>
              <a:rPr lang="en-GB" altLang="de-DE" sz="2400" dirty="0" smtClean="0">
                <a:sym typeface="Wingdings" panose="05000000000000000000" pitchFamily="2" charset="2"/>
              </a:rPr>
              <a:t> law (growth of output  growth of productivity)</a:t>
            </a:r>
          </a:p>
          <a:p>
            <a:pPr marL="0" indent="0"/>
            <a:endParaRPr lang="en-GB" altLang="de-DE" sz="2400" dirty="0" smtClean="0">
              <a:sym typeface="Wingdings" panose="05000000000000000000" pitchFamily="2" charset="2"/>
            </a:endParaRPr>
          </a:p>
          <a:p>
            <a:pPr marL="0" indent="0">
              <a:buFontTx/>
              <a:buNone/>
            </a:pPr>
            <a:r>
              <a:rPr lang="en-GB" altLang="de-DE" sz="2400" dirty="0" smtClean="0">
                <a:sym typeface="Wingdings" panose="05000000000000000000" pitchFamily="2" charset="2"/>
              </a:rPr>
              <a:t>Hyman Minsky’s explanation of crisis</a:t>
            </a:r>
            <a:endParaRPr lang="en-GB" altLang="de-DE" sz="2400" dirty="0" smtClean="0"/>
          </a:p>
          <a:p>
            <a:pPr marL="0" indent="0"/>
            <a:endParaRPr lang="en-GB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707252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(1) Hyman </a:t>
            </a:r>
            <a:r>
              <a:rPr lang="en-GB" altLang="de-DE" smtClean="0"/>
              <a:t>Minsky’s explanation of crisis (1)</a:t>
            </a: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205038"/>
            <a:ext cx="4411663" cy="345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9338" y="2060575"/>
            <a:ext cx="4029075" cy="2724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798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dirty="0" smtClean="0"/>
              <a:t>(2) Hyman </a:t>
            </a:r>
            <a:r>
              <a:rPr lang="en-GB" altLang="de-DE" dirty="0" smtClean="0"/>
              <a:t>Minsky’s explanation of crisis (2)</a:t>
            </a:r>
            <a:endParaRPr lang="de-AT" altLang="de-DE" dirty="0" smtClean="0"/>
          </a:p>
        </p:txBody>
      </p:sp>
      <p:sp>
        <p:nvSpPr>
          <p:cNvPr id="1741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altLang="de-DE" smtClean="0"/>
          </a:p>
        </p:txBody>
      </p:sp>
      <p:pic>
        <p:nvPicPr>
          <p:cNvPr id="17414" name="Grafi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1699"/>
            <a:ext cx="6843712" cy="306815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3370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4.2.3 Implications for economic policy</a:t>
            </a:r>
          </a:p>
        </p:txBody>
      </p:sp>
      <p:sp>
        <p:nvSpPr>
          <p:cNvPr id="1843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z="2800" smtClean="0">
                <a:sym typeface="Wingdings" panose="05000000000000000000" pitchFamily="2" charset="2"/>
              </a:rPr>
              <a:t>Avoid Financial Crisis</a:t>
            </a:r>
          </a:p>
          <a:p>
            <a:r>
              <a:rPr lang="en-GB" altLang="de-DE" sz="2800" smtClean="0">
                <a:sym typeface="Wingdings" panose="05000000000000000000" pitchFamily="2" charset="2"/>
              </a:rPr>
              <a:t>„Big Government“/Functional Finance</a:t>
            </a:r>
          </a:p>
          <a:p>
            <a:r>
              <a:rPr lang="en-GB" altLang="de-DE" sz="2800" smtClean="0">
                <a:sym typeface="Wingdings" panose="05000000000000000000" pitchFamily="2" charset="2"/>
              </a:rPr>
              <a:t>Labour market intervention: employer of the last resort</a:t>
            </a:r>
          </a:p>
          <a:p>
            <a:r>
              <a:rPr lang="en-GB" altLang="de-DE" sz="2800" smtClean="0">
                <a:sym typeface="Wingdings" panose="05000000000000000000" pitchFamily="2" charset="2"/>
              </a:rPr>
              <a:t>Discretionary monetary policy (see chapter 6)</a:t>
            </a:r>
          </a:p>
          <a:p>
            <a:r>
              <a:rPr lang="en-GB" altLang="de-DE" sz="2800" smtClean="0">
                <a:sym typeface="Wingdings" panose="05000000000000000000" pitchFamily="2" charset="2"/>
              </a:rPr>
              <a:t>Lender of last resort</a:t>
            </a:r>
          </a:p>
          <a:p>
            <a:r>
              <a:rPr lang="en-GB" altLang="de-DE" sz="2800" smtClean="0">
                <a:sym typeface="Wingdings" panose="05000000000000000000" pitchFamily="2" charset="2"/>
              </a:rPr>
              <a:t>Large public sector and financial sector regulation</a:t>
            </a:r>
          </a:p>
        </p:txBody>
      </p:sp>
    </p:spTree>
    <p:extLst>
      <p:ext uri="{BB962C8B-B14F-4D97-AF65-F5344CB8AC3E}">
        <p14:creationId xmlns:p14="http://schemas.microsoft.com/office/powerpoint/2010/main" val="3372631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5903913" cy="865188"/>
          </a:xfrm>
        </p:spPr>
        <p:txBody>
          <a:bodyPr>
            <a:normAutofit fontScale="90000"/>
          </a:bodyPr>
          <a:lstStyle/>
          <a:p>
            <a:r>
              <a:rPr lang="de-AT" altLang="de-DE" smtClean="0"/>
              <a:t>4.3.1 </a:t>
            </a:r>
            <a:r>
              <a:rPr lang="de-AT" altLang="de-DE" b="1" smtClean="0"/>
              <a:t>Political Economy</a:t>
            </a:r>
            <a:r>
              <a:rPr lang="de-AT" altLang="de-DE" smtClean="0"/>
              <a:t>: general approach</a:t>
            </a:r>
          </a:p>
        </p:txBody>
      </p:sp>
      <p:sp>
        <p:nvSpPr>
          <p:cNvPr id="19459" name="Inhaltsplatzhalter 2"/>
          <p:cNvSpPr>
            <a:spLocks noGrp="1"/>
          </p:cNvSpPr>
          <p:nvPr>
            <p:ph idx="1"/>
          </p:nvPr>
        </p:nvSpPr>
        <p:spPr>
          <a:xfrm>
            <a:off x="685800" y="1916113"/>
            <a:ext cx="7631113" cy="4179887"/>
          </a:xfrm>
        </p:spPr>
        <p:txBody>
          <a:bodyPr/>
          <a:lstStyle/>
          <a:p>
            <a:r>
              <a:rPr lang="en-GB" altLang="de-DE" sz="2400" smtClean="0"/>
              <a:t>Imperative to accumulate </a:t>
            </a:r>
            <a:r>
              <a:rPr lang="en-GB" altLang="de-DE" sz="2400" smtClean="0">
                <a:sym typeface="Wingdings" panose="05000000000000000000" pitchFamily="2" charset="2"/>
              </a:rPr>
              <a:t> dynamic capitalist development</a:t>
            </a:r>
          </a:p>
          <a:p>
            <a:r>
              <a:rPr lang="en-GB" altLang="de-DE" sz="2400" smtClean="0">
                <a:sym typeface="Wingdings" panose="05000000000000000000" pitchFamily="2" charset="2"/>
              </a:rPr>
              <a:t>Contradictions of capitalist mode of production </a:t>
            </a:r>
          </a:p>
          <a:p>
            <a:pPr marL="457200" lvl="1" indent="0">
              <a:buFontTx/>
              <a:buNone/>
            </a:pPr>
            <a:r>
              <a:rPr lang="en-GB" altLang="de-DE" sz="2000" smtClean="0">
                <a:sym typeface="Wingdings" panose="05000000000000000000" pitchFamily="2" charset="2"/>
              </a:rPr>
              <a:t>cyclical crisis</a:t>
            </a:r>
            <a:endParaRPr lang="en-GB" altLang="de-DE" sz="2000" smtClean="0"/>
          </a:p>
          <a:p>
            <a:pPr marL="457200" lvl="1" indent="0">
              <a:buFontTx/>
              <a:buNone/>
            </a:pPr>
            <a:r>
              <a:rPr lang="en-GB" altLang="de-DE" sz="2000" smtClean="0">
                <a:sym typeface="Wingdings" panose="05000000000000000000" pitchFamily="2" charset="2"/>
              </a:rPr>
              <a:t>structural crisis (overaccumulation, overproduction, profit squeeze, tendency of the profit rate to fall)</a:t>
            </a:r>
          </a:p>
          <a:p>
            <a:r>
              <a:rPr lang="en-GB" altLang="de-DE" sz="2400" smtClean="0">
                <a:sym typeface="Wingdings" panose="05000000000000000000" pitchFamily="2" charset="2"/>
              </a:rPr>
              <a:t>Economic growth is a contested goal (accumulation by dispossession)</a:t>
            </a:r>
          </a:p>
          <a:p>
            <a:r>
              <a:rPr lang="en-GB" altLang="de-DE" sz="2400" smtClean="0">
                <a:sym typeface="Wingdings" panose="05000000000000000000" pitchFamily="2" charset="2"/>
              </a:rPr>
              <a:t>Consumption fetishism vs. the “good life for all”</a:t>
            </a:r>
            <a:endParaRPr lang="de-AT" altLang="de-DE" sz="3600" smtClean="0"/>
          </a:p>
        </p:txBody>
      </p:sp>
    </p:spTree>
    <p:extLst>
      <p:ext uri="{BB962C8B-B14F-4D97-AF65-F5344CB8AC3E}">
        <p14:creationId xmlns:p14="http://schemas.microsoft.com/office/powerpoint/2010/main" val="2005183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4.3.2 </a:t>
            </a:r>
            <a:r>
              <a:rPr lang="en-GB" altLang="de-DE" smtClean="0"/>
              <a:t>Key-concepts in Political Economy</a:t>
            </a:r>
            <a:endParaRPr lang="de-AT" altLang="de-DE" smtClean="0"/>
          </a:p>
        </p:txBody>
      </p:sp>
      <p:sp>
        <p:nvSpPr>
          <p:cNvPr id="2048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arenBoth"/>
            </a:pPr>
            <a:r>
              <a:rPr lang="en-GB" altLang="de-DE" smtClean="0"/>
              <a:t>Regulation theory to analyse growth and crisis</a:t>
            </a:r>
          </a:p>
          <a:p>
            <a:pPr marL="457200" lvl="1" indent="0">
              <a:buFontTx/>
              <a:buNone/>
            </a:pPr>
            <a:r>
              <a:rPr lang="en-GB" altLang="de-DE" smtClean="0"/>
              <a:t>Why are there periods of dynamic and stable growth despite the contradicitons in capitalism?</a:t>
            </a:r>
          </a:p>
          <a:p>
            <a:pPr marL="457200" lvl="1" indent="0">
              <a:buFontTx/>
              <a:buNone/>
            </a:pPr>
            <a:endParaRPr lang="en-GB" altLang="de-DE" smtClean="0"/>
          </a:p>
          <a:p>
            <a:pPr marL="514350" indent="-514350">
              <a:buFontTx/>
              <a:buAutoNum type="arabicParenBoth"/>
            </a:pPr>
            <a:r>
              <a:rPr lang="en-GB" altLang="de-DE" smtClean="0"/>
              <a:t>Historical growth regimes</a:t>
            </a:r>
          </a:p>
        </p:txBody>
      </p:sp>
    </p:spTree>
    <p:extLst>
      <p:ext uri="{BB962C8B-B14F-4D97-AF65-F5344CB8AC3E}">
        <p14:creationId xmlns:p14="http://schemas.microsoft.com/office/powerpoint/2010/main" val="3268192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>
          <a:xfrm>
            <a:off x="827088" y="260350"/>
            <a:ext cx="5649912" cy="1152525"/>
          </a:xfrm>
        </p:spPr>
        <p:txBody>
          <a:bodyPr>
            <a:normAutofit fontScale="90000"/>
          </a:bodyPr>
          <a:lstStyle/>
          <a:p>
            <a:r>
              <a:rPr lang="en-GB" altLang="de-DE" smtClean="0"/>
              <a:t>(1) Regulation theory to analyse growth and crisis</a:t>
            </a:r>
            <a:br>
              <a:rPr lang="en-GB" altLang="de-DE" smtClean="0"/>
            </a:br>
            <a:endParaRPr lang="en-GB" altLang="de-DE" smtClean="0"/>
          </a:p>
        </p:txBody>
      </p:sp>
      <p:sp>
        <p:nvSpPr>
          <p:cNvPr id="2355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GB" dirty="0" smtClean="0"/>
          </a:p>
          <a:p>
            <a:pPr marL="0" indent="0">
              <a:buFontTx/>
              <a:buNone/>
              <a:defRPr/>
            </a:pPr>
            <a:endParaRPr lang="de-AT" dirty="0" smtClean="0"/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28775"/>
            <a:ext cx="7705725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673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mtClean="0"/>
              <a:t>Growth, Development and Crisis</a:t>
            </a:r>
            <a:endParaRPr lang="de-AT" altLang="de-DE" smtClean="0"/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arenBoth"/>
              <a:defRPr/>
            </a:pPr>
            <a:r>
              <a:rPr lang="en-GB" sz="2400" dirty="0" smtClean="0"/>
              <a:t>Measuring income and growth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GB" sz="2400" dirty="0" smtClean="0"/>
              <a:t>Growth vs. development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GB" sz="2400" dirty="0" smtClean="0"/>
              <a:t>Empirical overview of growth in a global historical perspective</a:t>
            </a:r>
          </a:p>
          <a:p>
            <a:pPr marL="514350" indent="-514350">
              <a:defRPr/>
            </a:pPr>
            <a:endParaRPr lang="en-GB" sz="2400" dirty="0" smtClean="0"/>
          </a:p>
          <a:p>
            <a:pPr marL="0" indent="0">
              <a:buFontTx/>
              <a:buNone/>
              <a:defRPr/>
            </a:pPr>
            <a:r>
              <a:rPr lang="en-GB" sz="2400" dirty="0" smtClean="0"/>
              <a:t>Growth, development and crisis in different paradigms:</a:t>
            </a:r>
          </a:p>
          <a:p>
            <a:pPr marL="400050" lvl="1" indent="0">
              <a:buFontTx/>
              <a:buNone/>
              <a:defRPr/>
            </a:pPr>
            <a:endParaRPr lang="en-GB" sz="2000" dirty="0" smtClean="0"/>
          </a:p>
          <a:p>
            <a:pPr marL="400050" lvl="1" indent="0">
              <a:defRPr/>
            </a:pPr>
            <a:r>
              <a:rPr lang="en-GB" sz="2000" dirty="0" smtClean="0"/>
              <a:t>Neoclassical economics</a:t>
            </a:r>
          </a:p>
          <a:p>
            <a:pPr marL="400050" lvl="1" indent="0">
              <a:defRPr/>
            </a:pPr>
            <a:r>
              <a:rPr lang="en-GB" sz="2000" dirty="0" smtClean="0"/>
              <a:t>Keynesianism</a:t>
            </a:r>
          </a:p>
          <a:p>
            <a:pPr marL="400050" lvl="1" indent="0">
              <a:defRPr/>
            </a:pPr>
            <a:r>
              <a:rPr lang="en-GB" sz="2000" dirty="0" smtClean="0"/>
              <a:t>Political economy</a:t>
            </a:r>
          </a:p>
          <a:p>
            <a:pPr marL="514350" indent="-514350">
              <a:defRPr/>
            </a:pPr>
            <a:endParaRPr lang="de-AT" sz="2800" dirty="0" smtClean="0"/>
          </a:p>
          <a:p>
            <a:pPr marL="514350" indent="-514350">
              <a:defRPr/>
            </a:pP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1583415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(2) </a:t>
            </a:r>
            <a:r>
              <a:rPr lang="en-GB" altLang="de-DE" smtClean="0"/>
              <a:t>Historical growth regimes</a:t>
            </a:r>
          </a:p>
        </p:txBody>
      </p:sp>
      <p:sp>
        <p:nvSpPr>
          <p:cNvPr id="2253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mtClean="0"/>
              <a:t>Fordist growth regime (1945-1970)</a:t>
            </a:r>
          </a:p>
          <a:p>
            <a:pPr lvl="1"/>
            <a:r>
              <a:rPr lang="en-GB" altLang="de-DE" smtClean="0"/>
              <a:t>productive, intensive, intraverted</a:t>
            </a:r>
          </a:p>
          <a:p>
            <a:r>
              <a:rPr lang="en-GB" altLang="de-DE" smtClean="0"/>
              <a:t>Crisis</a:t>
            </a:r>
          </a:p>
          <a:p>
            <a:endParaRPr lang="en-GB" altLang="de-DE" smtClean="0"/>
          </a:p>
          <a:p>
            <a:r>
              <a:rPr lang="en-GB" altLang="de-DE" smtClean="0"/>
              <a:t>Finance-led growth regime (1980-2007)</a:t>
            </a:r>
          </a:p>
          <a:p>
            <a:pPr lvl="1"/>
            <a:r>
              <a:rPr lang="en-GB" altLang="de-DE" smtClean="0"/>
              <a:t>fictitious, extensive, extraverted</a:t>
            </a:r>
          </a:p>
          <a:p>
            <a:r>
              <a:rPr lang="en-GB" altLang="de-DE" smtClean="0"/>
              <a:t>Crisis (2008-)</a:t>
            </a:r>
          </a:p>
        </p:txBody>
      </p:sp>
    </p:spTree>
    <p:extLst>
      <p:ext uri="{BB962C8B-B14F-4D97-AF65-F5344CB8AC3E}">
        <p14:creationId xmlns:p14="http://schemas.microsoft.com/office/powerpoint/2010/main" val="4220502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4.3.3 Implications for economic policy</a:t>
            </a:r>
          </a:p>
        </p:txBody>
      </p:sp>
      <p:sp>
        <p:nvSpPr>
          <p:cNvPr id="23555" name="Inhaltsplatzhalter 2"/>
          <p:cNvSpPr>
            <a:spLocks noGrp="1"/>
          </p:cNvSpPr>
          <p:nvPr>
            <p:ph idx="1"/>
          </p:nvPr>
        </p:nvSpPr>
        <p:spPr>
          <a:xfrm>
            <a:off x="685800" y="1813686"/>
            <a:ext cx="7773988" cy="4282314"/>
          </a:xfrm>
        </p:spPr>
        <p:txBody>
          <a:bodyPr/>
          <a:lstStyle/>
          <a:p>
            <a:r>
              <a:rPr lang="en-GB" altLang="de-DE" sz="2400" dirty="0" smtClean="0"/>
              <a:t>Goals regarding economic growth</a:t>
            </a:r>
          </a:p>
          <a:p>
            <a:pPr lvl="1"/>
            <a:r>
              <a:rPr lang="en-GB" altLang="de-DE" sz="2000" dirty="0" smtClean="0"/>
              <a:t>Overcome capitalist mode of production (in the long run)</a:t>
            </a:r>
          </a:p>
          <a:p>
            <a:pPr lvl="1"/>
            <a:r>
              <a:rPr lang="en-GB" altLang="de-DE" sz="2000" dirty="0" smtClean="0"/>
              <a:t>Stabilize a more favourable mode of capitalist production (radical reformism):</a:t>
            </a:r>
          </a:p>
          <a:p>
            <a:pPr lvl="2"/>
            <a:r>
              <a:rPr lang="en-GB" altLang="de-DE" sz="1600" dirty="0" smtClean="0"/>
              <a:t>Coherence between accumulation and regulation</a:t>
            </a:r>
          </a:p>
          <a:p>
            <a:pPr lvl="2"/>
            <a:r>
              <a:rPr lang="en-GB" altLang="de-DE" sz="1600" dirty="0" smtClean="0"/>
              <a:t>De-commodification</a:t>
            </a:r>
          </a:p>
          <a:p>
            <a:pPr lvl="2"/>
            <a:r>
              <a:rPr lang="en-GB" altLang="de-DE" sz="1600" dirty="0" smtClean="0"/>
              <a:t>Societal discussion about desired forms of growth instead of growth fetishism (good life for all)</a:t>
            </a:r>
          </a:p>
          <a:p>
            <a:r>
              <a:rPr lang="en-GB" altLang="de-DE" sz="2400" dirty="0" smtClean="0"/>
              <a:t>Determinants for growth policies</a:t>
            </a:r>
          </a:p>
          <a:p>
            <a:pPr lvl="1"/>
            <a:r>
              <a:rPr lang="en-GB" altLang="de-DE" sz="2000" dirty="0" smtClean="0"/>
              <a:t>Class struggle within the context of specific modes of production (more open in periods of structural crisis)</a:t>
            </a:r>
          </a:p>
          <a:p>
            <a:pPr lvl="1"/>
            <a:r>
              <a:rPr lang="en-GB" altLang="de-DE" sz="2000" dirty="0" smtClean="0"/>
              <a:t>Effect of growth policies (changing aspects of structural forms) on growth depends on the specific context</a:t>
            </a:r>
          </a:p>
        </p:txBody>
      </p:sp>
    </p:spTree>
    <p:extLst>
      <p:ext uri="{BB962C8B-B14F-4D97-AF65-F5344CB8AC3E}">
        <p14:creationId xmlns:p14="http://schemas.microsoft.com/office/powerpoint/2010/main" val="4050917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de-DE" smtClean="0"/>
              <a:t>(1) The Measurement of GDP and growth</a:t>
            </a:r>
            <a:r>
              <a:rPr lang="en-GB" altLang="de-DE" smtClean="0">
                <a:solidFill>
                  <a:schemeClr val="tx1"/>
                </a:solidFill>
              </a:rPr>
              <a:t> </a:t>
            </a:r>
            <a:endParaRPr lang="en-GB" altLang="de-DE" smtClean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7772400" cy="46831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GB" sz="2400" dirty="0" smtClean="0"/>
              <a:t>GDP (Gross Domestic Product) includes all items produced in the economy and sold </a:t>
            </a:r>
            <a:r>
              <a:rPr lang="en-GB" sz="2400" i="1" dirty="0" smtClean="0"/>
              <a:t>legally</a:t>
            </a:r>
            <a:r>
              <a:rPr lang="en-GB" sz="2400" dirty="0" smtClean="0"/>
              <a:t> on markets. It is: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dirty="0" smtClean="0"/>
              <a:t>Sum of all value added in the economy (</a:t>
            </a:r>
            <a:r>
              <a:rPr lang="en-GB" sz="2000" b="1" dirty="0" smtClean="0"/>
              <a:t>origin of GDP</a:t>
            </a:r>
            <a:r>
              <a:rPr lang="en-GB" sz="2000" dirty="0" smtClean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dirty="0" smtClean="0"/>
              <a:t>Sum of all incomes in the economy (</a:t>
            </a:r>
            <a:r>
              <a:rPr lang="en-GB" sz="2000" b="1" dirty="0" smtClean="0"/>
              <a:t>distribution of GDP</a:t>
            </a:r>
            <a:r>
              <a:rPr lang="en-GB" sz="2000" dirty="0" smtClean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dirty="0" smtClean="0"/>
              <a:t>The market value of all final goods and services produced within a country in a given period of time (</a:t>
            </a:r>
            <a:r>
              <a:rPr lang="en-GB" sz="2000" b="1" dirty="0" smtClean="0"/>
              <a:t>expenditure of GDP</a:t>
            </a:r>
            <a:r>
              <a:rPr lang="en-GB" sz="2000" dirty="0" smtClean="0"/>
              <a:t>): Y = C + I  +G + (X - M)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GDP per capita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GNP (Gross National Product)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Nominal / real GDP and nominal / real economic growth</a:t>
            </a:r>
          </a:p>
        </p:txBody>
      </p:sp>
    </p:spTree>
    <p:extLst>
      <p:ext uri="{BB962C8B-B14F-4D97-AF65-F5344CB8AC3E}">
        <p14:creationId xmlns:p14="http://schemas.microsoft.com/office/powerpoint/2010/main" val="225925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(2) Growth vs. </a:t>
            </a:r>
            <a:r>
              <a:rPr lang="en-GB" altLang="de-DE" smtClean="0"/>
              <a:t>development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z="2800" smtClean="0"/>
              <a:t>Economic growth = good and desirable</a:t>
            </a:r>
          </a:p>
          <a:p>
            <a:r>
              <a:rPr lang="en-GB" altLang="de-DE" sz="2800" smtClean="0"/>
              <a:t>vs.</a:t>
            </a:r>
          </a:p>
          <a:p>
            <a:r>
              <a:rPr lang="en-GB" altLang="de-DE" sz="2800" smtClean="0"/>
              <a:t>Economic growth can be problematic </a:t>
            </a:r>
            <a:r>
              <a:rPr lang="de-AT" altLang="de-DE" sz="2800" smtClean="0"/>
              <a:t>≠ development</a:t>
            </a:r>
            <a:endParaRPr lang="en-GB" altLang="de-DE" sz="2800" smtClean="0"/>
          </a:p>
          <a:p>
            <a:pPr lvl="1"/>
            <a:r>
              <a:rPr lang="en-GB" altLang="de-DE" sz="2400" smtClean="0"/>
              <a:t>Eurocentric idea of progress</a:t>
            </a:r>
          </a:p>
          <a:p>
            <a:pPr lvl="1"/>
            <a:r>
              <a:rPr lang="en-GB" altLang="de-DE" sz="2400" smtClean="0"/>
              <a:t>favours some societal interests /life styles over others</a:t>
            </a:r>
          </a:p>
          <a:p>
            <a:pPr lvl="1"/>
            <a:r>
              <a:rPr lang="en-GB" altLang="de-DE" sz="2400" smtClean="0"/>
              <a:t>Economic growth ≠ economic growth (growth for whom?)</a:t>
            </a:r>
          </a:p>
          <a:p>
            <a:pPr lvl="1"/>
            <a:r>
              <a:rPr lang="en-GB" altLang="de-DE" sz="2400" smtClean="0"/>
              <a:t>Problem of limited global resources</a:t>
            </a:r>
          </a:p>
        </p:txBody>
      </p:sp>
    </p:spTree>
    <p:extLst>
      <p:ext uri="{BB962C8B-B14F-4D97-AF65-F5344CB8AC3E}">
        <p14:creationId xmlns:p14="http://schemas.microsoft.com/office/powerpoint/2010/main" val="1703209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827088" y="260350"/>
            <a:ext cx="5649912" cy="1081088"/>
          </a:xfrm>
        </p:spPr>
        <p:txBody>
          <a:bodyPr>
            <a:normAutofit fontScale="90000"/>
          </a:bodyPr>
          <a:lstStyle/>
          <a:p>
            <a:r>
              <a:rPr lang="de-AT" altLang="de-DE" smtClean="0"/>
              <a:t>(3) </a:t>
            </a:r>
            <a:r>
              <a:rPr lang="en-GB" altLang="de-DE" smtClean="0"/>
              <a:t>Growth in a global historical perspective</a:t>
            </a:r>
            <a:endParaRPr lang="de-AT" altLang="de-DE" smtClean="0"/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altLang="de-DE" smtClean="0"/>
          </a:p>
        </p:txBody>
      </p:sp>
      <p:pic>
        <p:nvPicPr>
          <p:cNvPr id="71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313"/>
            <a:ext cx="8918575" cy="515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483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2800" smtClean="0"/>
              <a:t>Relative GDP per capita in world regions compared</a:t>
            </a:r>
          </a:p>
        </p:txBody>
      </p:sp>
      <p:graphicFrame>
        <p:nvGraphicFramePr>
          <p:cNvPr id="819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539750" y="1773238"/>
          <a:ext cx="8143875" cy="453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iagramm" r:id="rId3" imgW="4657649" imgH="2000402" progId="Excel.Chart.8">
                  <p:embed/>
                </p:oleObj>
              </mc:Choice>
              <mc:Fallback>
                <p:oleObj name="Diagramm" r:id="rId3" imgW="4657649" imgH="2000402" progId="Excel.Chart.8">
                  <p:embed/>
                  <p:pic>
                    <p:nvPicPr>
                      <p:cNvPr id="819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773238"/>
                        <a:ext cx="8143875" cy="453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480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827088" y="549275"/>
            <a:ext cx="5905500" cy="792163"/>
          </a:xfrm>
        </p:spPr>
        <p:txBody>
          <a:bodyPr>
            <a:normAutofit fontScale="90000"/>
          </a:bodyPr>
          <a:lstStyle/>
          <a:p>
            <a:r>
              <a:rPr lang="de-AT" altLang="de-DE" smtClean="0"/>
              <a:t>4.1.1 </a:t>
            </a:r>
            <a:r>
              <a:rPr lang="en-GB" altLang="de-DE" b="1" smtClean="0"/>
              <a:t>Neoclassical</a:t>
            </a:r>
            <a:r>
              <a:rPr lang="en-GB" altLang="de-DE" smtClean="0"/>
              <a:t> </a:t>
            </a:r>
            <a:r>
              <a:rPr lang="en-GB" altLang="de-DE" b="1" smtClean="0"/>
              <a:t>economics</a:t>
            </a:r>
            <a:r>
              <a:rPr lang="en-GB" altLang="de-DE" smtClean="0"/>
              <a:t>: general approach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38195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Long-run market equilibrium, stability</a:t>
            </a:r>
          </a:p>
          <a:p>
            <a:pPr>
              <a:defRPr/>
            </a:pPr>
            <a:r>
              <a:rPr lang="en-GB" dirty="0" smtClean="0"/>
              <a:t>Saving is important for investment (capital goods)</a:t>
            </a:r>
          </a:p>
          <a:p>
            <a:pPr>
              <a:defRPr/>
            </a:pPr>
            <a:r>
              <a:rPr lang="en-GB" dirty="0" smtClean="0"/>
              <a:t>Quantity of Labour and productivity is important for growth</a:t>
            </a:r>
          </a:p>
          <a:p>
            <a:pPr>
              <a:defRPr/>
            </a:pPr>
            <a:r>
              <a:rPr lang="en-GB" dirty="0" smtClean="0"/>
              <a:t>Production function: Y = F(C,L)</a:t>
            </a:r>
          </a:p>
          <a:p>
            <a:pPr>
              <a:defRPr/>
            </a:pPr>
            <a:endParaRPr lang="de-AT" dirty="0" smtClean="0"/>
          </a:p>
          <a:p>
            <a:pPr marL="0" indent="0">
              <a:buFontTx/>
              <a:buNone/>
              <a:defRPr/>
            </a:pPr>
            <a:endParaRPr lang="de-AT" dirty="0" smtClean="0"/>
          </a:p>
          <a:p>
            <a:pPr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6563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4.1.2 Key-concepts in neoclassical economics (1)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GB" b="1" dirty="0" smtClean="0"/>
              <a:t>Traditional approaches </a:t>
            </a:r>
            <a:r>
              <a:rPr lang="en-GB" dirty="0" smtClean="0"/>
              <a:t>to explain </a:t>
            </a:r>
            <a:r>
              <a:rPr lang="en-GB" b="1" dirty="0" smtClean="0"/>
              <a:t>long-run growth</a:t>
            </a:r>
          </a:p>
          <a:p>
            <a:pPr>
              <a:defRPr/>
            </a:pPr>
            <a:r>
              <a:rPr lang="en-GB" dirty="0" smtClean="0"/>
              <a:t> Growth because increasing input factors and productivity (based on exogenous technology)</a:t>
            </a:r>
          </a:p>
          <a:p>
            <a:pPr marL="0" indent="0">
              <a:buFontTx/>
              <a:buNone/>
              <a:defRPr/>
            </a:pPr>
            <a:r>
              <a:rPr lang="en-GB" dirty="0" smtClean="0">
                <a:sym typeface="Wingdings" pitchFamily="2" charset="2"/>
              </a:rPr>
              <a:t> convergence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40103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4.1.2 Key-concepts in neoclassical economics (2)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GB" dirty="0" smtClean="0"/>
              <a:t>New approaches to explain </a:t>
            </a:r>
            <a:r>
              <a:rPr lang="en-GB" b="1" dirty="0" smtClean="0"/>
              <a:t>long-run growth </a:t>
            </a:r>
            <a:r>
              <a:rPr lang="en-GB" dirty="0" smtClean="0"/>
              <a:t>(</a:t>
            </a:r>
            <a:r>
              <a:rPr lang="en-GB" b="1" dirty="0" smtClean="0"/>
              <a:t>new / endogenous growth theory</a:t>
            </a:r>
            <a:r>
              <a:rPr lang="en-GB" dirty="0" smtClean="0"/>
              <a:t>)</a:t>
            </a:r>
          </a:p>
          <a:p>
            <a:pPr>
              <a:defRPr/>
            </a:pPr>
            <a:r>
              <a:rPr lang="en-GB" dirty="0" smtClean="0"/>
              <a:t>Diminishing returns</a:t>
            </a:r>
          </a:p>
          <a:p>
            <a:pPr>
              <a:defRPr/>
            </a:pPr>
            <a:r>
              <a:rPr lang="en-GB" dirty="0" smtClean="0"/>
              <a:t>Growth differences because of different use of technology and differences in human capital</a:t>
            </a:r>
          </a:p>
          <a:p>
            <a:pPr>
              <a:defRPr/>
            </a:pPr>
            <a:r>
              <a:rPr lang="en-GB" dirty="0" smtClean="0">
                <a:sym typeface="Wingdings" pitchFamily="2" charset="2"/>
              </a:rPr>
              <a:t> convergence and divergence possible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50325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825</Words>
  <Application>Microsoft Office PowerPoint</Application>
  <PresentationFormat>Bildschirmpräsentation (4:3)</PresentationFormat>
  <Paragraphs>111</Paragraphs>
  <Slides>21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Tahoma</vt:lpstr>
      <vt:lpstr>Wingdings</vt:lpstr>
      <vt:lpstr>Office</vt:lpstr>
      <vt:lpstr>Benutzerdefiniertes Design</vt:lpstr>
      <vt:lpstr>Diagramm</vt:lpstr>
      <vt:lpstr>A Critical Introduction to Economics Slides based on the book by Jäger/Springler: Ökonomie der Internationalen Entwicklung. Eine kritische Einführung in die Volkswirtschaftslehre  Chapter 4: Growth, Development and Crisis</vt:lpstr>
      <vt:lpstr>Growth, Development and Crisis</vt:lpstr>
      <vt:lpstr>(1) The Measurement of GDP and growth </vt:lpstr>
      <vt:lpstr>(2) Growth vs. development</vt:lpstr>
      <vt:lpstr>(3) Growth in a global historical perspective</vt:lpstr>
      <vt:lpstr>Relative GDP per capita in world regions compared</vt:lpstr>
      <vt:lpstr>4.1.1 Neoclassical economics: general approach</vt:lpstr>
      <vt:lpstr>4.1.2 Key-concepts in neoclassical economics (1)</vt:lpstr>
      <vt:lpstr>4.1.2 Key-concepts in neoclassical economics (2)</vt:lpstr>
      <vt:lpstr>4.1.2 Key-concepts in neoclassical economics (3)</vt:lpstr>
      <vt:lpstr>4.1.3 Implications for economic policy</vt:lpstr>
      <vt:lpstr>4.2.1 Keynesianism: general approach</vt:lpstr>
      <vt:lpstr>4.2.2 Key-concepts in Keynesianism</vt:lpstr>
      <vt:lpstr>(1) Hyman Minsky’s explanation of crisis (1)</vt:lpstr>
      <vt:lpstr>(2) Hyman Minsky’s explanation of crisis (2)</vt:lpstr>
      <vt:lpstr>4.2.3 Implications for economic policy</vt:lpstr>
      <vt:lpstr>4.3.1 Political Economy: general approach</vt:lpstr>
      <vt:lpstr>4.3.2 Key-concepts in Political Economy</vt:lpstr>
      <vt:lpstr>(1) Regulation theory to analyse growth and crisis </vt:lpstr>
      <vt:lpstr>(2) Historical growth regimes</vt:lpstr>
      <vt:lpstr>4.3.3 Implications for economic policy</vt:lpstr>
    </vt:vector>
  </TitlesOfParts>
  <Company>Fachhochschule des BFI 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Critical Introduction to Economics Slides based on the book by Jäger/Springler: Ökonomie der Internationalen Entwicklung. Eine kritische Einführung in die Volkswirtschaftslehre  Chapter 2: Introduction to Economics: Paradigms and Methods in Economics</dc:title>
  <dc:creator>Jäger, Johannes</dc:creator>
  <cp:lastModifiedBy>Jäger, Johannes</cp:lastModifiedBy>
  <cp:revision>14</cp:revision>
  <dcterms:created xsi:type="dcterms:W3CDTF">2020-06-08T08:45:20Z</dcterms:created>
  <dcterms:modified xsi:type="dcterms:W3CDTF">2020-06-08T10:57:42Z</dcterms:modified>
</cp:coreProperties>
</file>