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319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83021-0632-44B4-8AF0-A786EF3C6C79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8BB11-57EA-4872-9D51-84F936E1D55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91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17838" indent="-276092"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04367" indent="-220873"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46113" indent="-220873"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7860" indent="-220873"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29607" indent="-220873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71353" indent="-220873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13100" indent="-220873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754846" indent="-220873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25DDE09-E809-4446-AE10-F9E9F7D7D66D}" type="slidenum">
              <a:rPr lang="de-DE" altLang="de-DE" sz="1200">
                <a:latin typeface="Times New Roman" panose="02020603050405020304" pitchFamily="18" charset="0"/>
              </a:rPr>
              <a:pPr/>
              <a:t>8</a:t>
            </a:fld>
            <a:endParaRPr lang="de-DE" altLang="de-DE" sz="1200">
              <a:latin typeface="Times New Roman" panose="02020603050405020304" pitchFamily="18" charset="0"/>
            </a:endParaRPr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3727172" y="0"/>
            <a:ext cx="2850190" cy="4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49" tIns="44175" rIns="88349" bIns="441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e-AT" altLang="de-DE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3727172" y="9157617"/>
            <a:ext cx="2850190" cy="48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43" tIns="0" rIns="19143" bIns="0" anchor="b"/>
          <a:lstStyle>
            <a:lvl1pPr defTabSz="9509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-1522" y="9157617"/>
            <a:ext cx="2848668" cy="48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49" tIns="44175" rIns="88349" bIns="441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e-AT" altLang="de-DE"/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-1522" y="0"/>
            <a:ext cx="2848668" cy="4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49" tIns="44175" rIns="88349" bIns="44175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e-AT" altLang="de-DE"/>
          </a:p>
        </p:txBody>
      </p:sp>
      <p:sp>
        <p:nvSpPr>
          <p:cNvPr id="2458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728663"/>
            <a:ext cx="4800600" cy="3602037"/>
          </a:xfrm>
          <a:ln w="12700" cap="flat"/>
        </p:spPr>
      </p:sp>
      <p:sp>
        <p:nvSpPr>
          <p:cNvPr id="2458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876982" y="4581122"/>
            <a:ext cx="4823399" cy="4337493"/>
          </a:xfrm>
          <a:noFill/>
        </p:spPr>
        <p:txBody>
          <a:bodyPr lIns="92521" tIns="46261" rIns="92521" bIns="46261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101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8DAB-64B8-497B-8EC8-594DE91EB930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1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8BB-6B82-4B66-A99D-4E2F00E54791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05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4CC2-4AE3-4038-BC89-FC20458D274C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2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EF42-0460-4C13-BABD-752437710A7E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31A8-2259-442C-A144-1EEFE29777A9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111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D4AE-2379-4B65-984C-61EF9618A4F8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557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DF38-4B5D-47A1-AFDF-7474418E5B9A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57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F5DE0-EF6F-430C-B269-64BAB55267E4}" type="datetime1">
              <a:rPr lang="en-GB" smtClean="0"/>
              <a:t>08/06/2020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106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371E-685A-4665-AAE8-B167BAF9039F}" type="datetime1">
              <a:rPr lang="en-GB" smtClean="0"/>
              <a:t>08/06/2020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715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A3B9-7FBF-42A8-9F16-5404F670A61F}" type="datetime1">
              <a:rPr lang="en-GB" smtClean="0"/>
              <a:t>08/06/2020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73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74DEA-FC70-4201-ABE4-69A4D866C769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65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2499A-1379-467F-9E2B-8F25B9F918B5}" type="datetime1">
              <a:rPr lang="en-GB" smtClean="0"/>
              <a:t>08/06/2020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49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26E5-F966-417D-AA7D-14170CD402D2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89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E2BFC-7D1D-440B-A527-153E9348E675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468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651B-1ED6-446A-BAA1-5730E217DF78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9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23706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0005-CD51-4B91-92D9-A79E1983B323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14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6CEE-D373-40F5-A04D-FCCF791913DA}" type="datetime1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93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F8F3A-B2C9-4C3C-8EC9-18D20B77C339}" type="datetime1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86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3220-1D6C-44F2-9746-225EB847CC7C}" type="datetime1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4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51B1-5723-4504-B47F-FD43811E3242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240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2A83-D8AE-41FD-900E-6D9E8C4428DD}" type="datetime1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608CB-D29D-44D0-9DD5-981BD554F2EE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AEC1-F8DC-4A15-B5ED-E3AED72494E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1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8EA6-C114-4E4F-8B9E-84312F956D9D}" type="datetime1">
              <a:rPr lang="en-GB" smtClean="0"/>
              <a:t>08/06/2020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University of Applied Sciences BFI Vienna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470C3-51BD-4DE0-A350-1C771640BB7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1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43004" y="1237557"/>
            <a:ext cx="4050377" cy="4966759"/>
          </a:xfrm>
        </p:spPr>
        <p:txBody>
          <a:bodyPr>
            <a:normAutofit fontScale="90000"/>
          </a:bodyPr>
          <a:lstStyle/>
          <a:p>
            <a:r>
              <a:rPr lang="en-GB" altLang="de-DE" sz="5300" dirty="0" smtClean="0"/>
              <a:t>A Critical Introduction to Economics</a:t>
            </a:r>
            <a:r>
              <a:rPr lang="en-GB" altLang="de-DE" dirty="0" smtClean="0"/>
              <a:t/>
            </a:r>
            <a:br>
              <a:rPr lang="en-GB" altLang="de-DE" dirty="0" smtClean="0"/>
            </a:br>
            <a:r>
              <a:rPr lang="en-GB" altLang="de-DE" sz="2325" dirty="0" smtClean="0"/>
              <a:t>Slides </a:t>
            </a:r>
            <a:r>
              <a:rPr lang="en-GB" altLang="de-DE" sz="2325" dirty="0"/>
              <a:t>based on the book by Jäger/Springler: </a:t>
            </a:r>
            <a:r>
              <a:rPr lang="en-GB" altLang="de-DE" sz="2325" dirty="0" err="1"/>
              <a:t>Ökonomie</a:t>
            </a:r>
            <a:r>
              <a:rPr lang="en-GB" altLang="de-DE" sz="2325" dirty="0"/>
              <a:t> der </a:t>
            </a:r>
            <a:r>
              <a:rPr lang="en-GB" altLang="de-DE" sz="2325" dirty="0" err="1"/>
              <a:t>Internationalen</a:t>
            </a:r>
            <a:r>
              <a:rPr lang="en-GB" altLang="de-DE" sz="2325" dirty="0"/>
              <a:t> </a:t>
            </a:r>
            <a:r>
              <a:rPr lang="en-GB" altLang="de-DE" sz="2325" dirty="0" err="1"/>
              <a:t>Entwicklung</a:t>
            </a:r>
            <a:r>
              <a:rPr lang="en-GB" altLang="de-DE" sz="2325" dirty="0"/>
              <a:t>. </a:t>
            </a:r>
            <a:r>
              <a:rPr lang="en-GB" altLang="de-DE" sz="2325" dirty="0" err="1"/>
              <a:t>Eine</a:t>
            </a:r>
            <a:r>
              <a:rPr lang="en-GB" altLang="de-DE" sz="2325" dirty="0"/>
              <a:t> </a:t>
            </a:r>
            <a:r>
              <a:rPr lang="en-GB" altLang="de-DE" sz="2325" dirty="0" err="1"/>
              <a:t>kritische</a:t>
            </a:r>
            <a:r>
              <a:rPr lang="en-GB" altLang="de-DE" sz="2325" dirty="0"/>
              <a:t> </a:t>
            </a:r>
            <a:r>
              <a:rPr lang="en-GB" altLang="de-DE" sz="2325" dirty="0" err="1"/>
              <a:t>Einführung</a:t>
            </a:r>
            <a:r>
              <a:rPr lang="en-GB" altLang="de-DE" sz="2325" dirty="0"/>
              <a:t> in die </a:t>
            </a:r>
            <a:r>
              <a:rPr lang="en-GB" altLang="de-DE" sz="2325" dirty="0" err="1" smtClean="0"/>
              <a:t>Volkswirtschaftslehre</a:t>
            </a:r>
            <a:r>
              <a:rPr lang="en-GB" altLang="de-DE" sz="2325" dirty="0" smtClean="0"/>
              <a:t/>
            </a:r>
            <a:br>
              <a:rPr lang="en-GB" altLang="de-DE" sz="2325" dirty="0" smtClean="0"/>
            </a:br>
            <a:r>
              <a:rPr lang="en-GB" altLang="de-DE" sz="2325" dirty="0"/>
              <a:t/>
            </a:r>
            <a:br>
              <a:rPr lang="en-GB" altLang="de-DE" sz="2325" dirty="0"/>
            </a:br>
            <a:r>
              <a:rPr lang="en-GB" altLang="de-DE" sz="2325" b="1" dirty="0" smtClean="0"/>
              <a:t>Chapter </a:t>
            </a:r>
            <a:r>
              <a:rPr lang="en-GB" altLang="de-DE" sz="2325" b="1" dirty="0" smtClean="0"/>
              <a:t>3:</a:t>
            </a:r>
            <a:r>
              <a:rPr lang="en-GB" altLang="de-DE" sz="2325" b="1" dirty="0" smtClean="0"/>
              <a:t/>
            </a:r>
            <a:br>
              <a:rPr lang="en-GB" altLang="de-DE" sz="2325" b="1" dirty="0" smtClean="0"/>
            </a:br>
            <a:r>
              <a:rPr lang="en-GB" altLang="de-DE" sz="2800" dirty="0"/>
              <a:t>The State, the Society and the Economy</a:t>
            </a:r>
            <a:endParaRPr lang="en-GB" altLang="de-DE" b="1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 flipV="1">
            <a:off x="6764482" y="4800600"/>
            <a:ext cx="1236518" cy="1963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en-GB" altLang="de-DE" sz="1200" dirty="0"/>
          </a:p>
        </p:txBody>
      </p:sp>
      <p:pic>
        <p:nvPicPr>
          <p:cNvPr id="4" name="Picture 6" descr="Z:\Eigene Dateien\fh-vie\2008-2012FH-Teil\Buch-GEP-VERANSTALTUNGSREIHE und REZ\GEP14-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471" y="1328330"/>
            <a:ext cx="2790140" cy="4260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84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3.1.3 Implications for economic policy</a:t>
            </a: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How to prevent market failure?</a:t>
            </a:r>
          </a:p>
          <a:p>
            <a:pPr lvl="1"/>
            <a:r>
              <a:rPr lang="en-GB" altLang="de-DE" smtClean="0"/>
              <a:t>Direct intervention</a:t>
            </a:r>
          </a:p>
          <a:p>
            <a:pPr lvl="1"/>
            <a:r>
              <a:rPr lang="en-GB" altLang="de-DE" smtClean="0"/>
              <a:t>Indirect intervention </a:t>
            </a:r>
          </a:p>
          <a:p>
            <a:pPr lvl="1"/>
            <a:endParaRPr lang="en-GB" altLang="de-DE" smtClean="0"/>
          </a:p>
          <a:p>
            <a:r>
              <a:rPr lang="en-GB" altLang="de-DE" smtClean="0"/>
              <a:t>Reasons for state failure:</a:t>
            </a:r>
          </a:p>
          <a:p>
            <a:pPr lvl="1"/>
            <a:r>
              <a:rPr lang="en-GB" altLang="de-DE" smtClean="0"/>
              <a:t>The existence of lobbyists </a:t>
            </a:r>
          </a:p>
          <a:p>
            <a:pPr lvl="1"/>
            <a:r>
              <a:rPr lang="en-GB" altLang="de-DE" smtClean="0"/>
              <a:t>Political business cycle</a:t>
            </a:r>
          </a:p>
          <a:p>
            <a:endParaRPr lang="en-GB" altLang="de-DE" smtClean="0"/>
          </a:p>
          <a:p>
            <a:endParaRPr lang="de-AT" altLang="de-DE" smtClean="0"/>
          </a:p>
        </p:txBody>
      </p:sp>
    </p:spTree>
    <p:extLst>
      <p:ext uri="{BB962C8B-B14F-4D97-AF65-F5344CB8AC3E}">
        <p14:creationId xmlns:p14="http://schemas.microsoft.com/office/powerpoint/2010/main" val="306390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3.2.1 </a:t>
            </a:r>
            <a:r>
              <a:rPr lang="de-AT" altLang="de-DE" b="1" smtClean="0"/>
              <a:t>Keynesianism</a:t>
            </a:r>
            <a:r>
              <a:rPr lang="de-AT" altLang="de-DE" smtClean="0"/>
              <a:t>: general approach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16113"/>
            <a:ext cx="7772400" cy="4179887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Macroeconomic market failure</a:t>
            </a:r>
          </a:p>
          <a:p>
            <a:pPr>
              <a:defRPr/>
            </a:pPr>
            <a:r>
              <a:rPr lang="en-GB" dirty="0" smtClean="0"/>
              <a:t>No equilibrium but unemployment in the labour market: critique of the neoclassical model of the labour market</a:t>
            </a:r>
          </a:p>
          <a:p>
            <a:pPr>
              <a:defRPr/>
            </a:pPr>
            <a:r>
              <a:rPr lang="en-GB" dirty="0" smtClean="0"/>
              <a:t>State intervention is necessary to stabilize the economy</a:t>
            </a:r>
          </a:p>
          <a:p>
            <a:pPr marL="0" indent="0">
              <a:buFontTx/>
              <a:buNone/>
              <a:defRPr/>
            </a:pPr>
            <a:endParaRPr lang="de-AT" dirty="0" smtClean="0"/>
          </a:p>
          <a:p>
            <a:pPr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60043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3.2.2 Key-concepts in Keynesianism 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685800" y="1412875"/>
            <a:ext cx="3525838" cy="4683125"/>
          </a:xfrm>
        </p:spPr>
        <p:txBody>
          <a:bodyPr>
            <a:normAutofit/>
          </a:bodyPr>
          <a:lstStyle/>
          <a:p>
            <a:r>
              <a:rPr lang="en-GB" altLang="de-DE" smtClean="0"/>
              <a:t>The labour market in a Keynesian (Kaleckian) perspective</a:t>
            </a:r>
          </a:p>
          <a:p>
            <a:r>
              <a:rPr lang="en-GB" altLang="de-DE" smtClean="0"/>
              <a:t>Demand for labour depends on effective demand (output) </a:t>
            </a:r>
          </a:p>
          <a:p>
            <a:endParaRPr lang="en-GB" altLang="de-DE" smtClean="0"/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484313"/>
            <a:ext cx="4725987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22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(1) </a:t>
            </a:r>
            <a:r>
              <a:rPr lang="en-GB" altLang="de-DE" smtClean="0"/>
              <a:t>The Labour market tends towards under-employment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altLang="de-DE" smtClean="0"/>
          </a:p>
        </p:txBody>
      </p:sp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1557338"/>
            <a:ext cx="6262687" cy="449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5662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3.2.3 Implications for economic policy</a:t>
            </a: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altLang="de-DE" sz="2800" smtClean="0"/>
              <a:t>Active state is required to keep output at a highl level </a:t>
            </a:r>
            <a:r>
              <a:rPr lang="de-AT" altLang="de-DE" sz="2800" smtClean="0">
                <a:sym typeface="Wingdings" panose="05000000000000000000" pitchFamily="2" charset="2"/>
              </a:rPr>
              <a:t> high level of employment (critiziced by neoclassical NPE and theory of rational expectations)</a:t>
            </a:r>
          </a:p>
          <a:p>
            <a:endParaRPr lang="de-AT" altLang="de-DE" sz="2800" smtClean="0">
              <a:sym typeface="Wingdings" panose="05000000000000000000" pitchFamily="2" charset="2"/>
            </a:endParaRPr>
          </a:p>
          <a:p>
            <a:pPr lvl="1"/>
            <a:r>
              <a:rPr lang="de-AT" altLang="de-DE" sz="2400" smtClean="0">
                <a:sym typeface="Wingdings" panose="05000000000000000000" pitchFamily="2" charset="2"/>
              </a:rPr>
              <a:t>Stabilize expectations (to reduce uncertainty)</a:t>
            </a:r>
          </a:p>
          <a:p>
            <a:pPr lvl="1"/>
            <a:r>
              <a:rPr lang="de-AT" altLang="de-DE" sz="2400" smtClean="0">
                <a:sym typeface="Wingdings" panose="05000000000000000000" pitchFamily="2" charset="2"/>
              </a:rPr>
              <a:t>Provide institutions that stabilize wages</a:t>
            </a:r>
          </a:p>
          <a:p>
            <a:pPr lvl="1"/>
            <a:r>
              <a:rPr lang="de-AT" altLang="de-DE" sz="2400" smtClean="0">
                <a:sym typeface="Wingdings" panose="05000000000000000000" pitchFamily="2" charset="2"/>
              </a:rPr>
              <a:t>Active state intervention by using fiscal policy: (functional finance, fine-tuning)</a:t>
            </a:r>
            <a:endParaRPr lang="de-AT" altLang="de-DE" sz="2400" smtClean="0"/>
          </a:p>
        </p:txBody>
      </p:sp>
    </p:spTree>
    <p:extLst>
      <p:ext uri="{BB962C8B-B14F-4D97-AF65-F5344CB8AC3E}">
        <p14:creationId xmlns:p14="http://schemas.microsoft.com/office/powerpoint/2010/main" val="343028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5649912" cy="1152525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Fiscal policy and deficit spending</a:t>
            </a:r>
            <a:br>
              <a:rPr lang="de-AT" altLang="de-DE" smtClean="0"/>
            </a:br>
            <a:endParaRPr lang="de-AT" altLang="de-DE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b="1" dirty="0" smtClean="0"/>
              <a:t>Functional Finance:</a:t>
            </a:r>
          </a:p>
          <a:p>
            <a:pPr marL="0" indent="0">
              <a:buFontTx/>
              <a:buNone/>
              <a:defRPr/>
            </a:pPr>
            <a:r>
              <a:rPr lang="en-US" b="1" dirty="0" smtClean="0"/>
              <a:t>G-T </a:t>
            </a:r>
            <a:r>
              <a:rPr lang="en-US" b="1" dirty="0"/>
              <a:t>= S(</a:t>
            </a:r>
            <a:r>
              <a:rPr lang="en-US" b="1" dirty="0" err="1"/>
              <a:t>Y</a:t>
            </a:r>
            <a:r>
              <a:rPr lang="en-US" b="1" baseline="-25000" dirty="0" err="1"/>
              <a:t>f</a:t>
            </a:r>
            <a:r>
              <a:rPr lang="en-US" b="1" dirty="0"/>
              <a:t>) – INV (</a:t>
            </a:r>
            <a:r>
              <a:rPr lang="en-US" b="1" dirty="0" err="1"/>
              <a:t>Y</a:t>
            </a:r>
            <a:r>
              <a:rPr lang="en-US" b="1" baseline="-25000" dirty="0" err="1"/>
              <a:t>f</a:t>
            </a:r>
            <a:r>
              <a:rPr lang="en-US" b="1" dirty="0"/>
              <a:t>) </a:t>
            </a:r>
            <a:r>
              <a:rPr lang="en-US" dirty="0" smtClean="0"/>
              <a:t>[+ </a:t>
            </a:r>
            <a:r>
              <a:rPr lang="en-US" dirty="0"/>
              <a:t>M (</a:t>
            </a:r>
            <a:r>
              <a:rPr lang="en-US" dirty="0" err="1"/>
              <a:t>Y</a:t>
            </a:r>
            <a:r>
              <a:rPr lang="en-US" baseline="-25000" dirty="0" err="1"/>
              <a:t>f</a:t>
            </a:r>
            <a:r>
              <a:rPr lang="en-US" dirty="0"/>
              <a:t>) – X (WY</a:t>
            </a:r>
            <a:r>
              <a:rPr lang="en-US" dirty="0" smtClean="0"/>
              <a:t>)]</a:t>
            </a:r>
            <a:endParaRPr lang="en-US" dirty="0"/>
          </a:p>
          <a:p>
            <a:pPr>
              <a:defRPr/>
            </a:pPr>
            <a:r>
              <a:rPr lang="en-US" dirty="0" smtClean="0"/>
              <a:t>“Crowding-in” instead of “crowding out”</a:t>
            </a:r>
          </a:p>
          <a:p>
            <a:pPr>
              <a:defRPr/>
            </a:pPr>
            <a:r>
              <a:rPr lang="en-US" dirty="0" smtClean="0"/>
              <a:t>Multiplier effect: m = 1/(1-MPC)</a:t>
            </a:r>
          </a:p>
          <a:p>
            <a:pPr marL="0" indent="0">
              <a:buFontTx/>
              <a:buNone/>
              <a:defRPr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Fiscal </a:t>
            </a:r>
            <a:r>
              <a:rPr lang="en-US" dirty="0" err="1" smtClean="0"/>
              <a:t>stablization</a:t>
            </a:r>
            <a:endParaRPr lang="en-US" dirty="0" smtClean="0"/>
          </a:p>
          <a:p>
            <a:pPr marL="0" indent="0">
              <a:buFontTx/>
              <a:buNone/>
              <a:defRPr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State as “employer of last resort”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5585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5903913" cy="865188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3.3.1 </a:t>
            </a:r>
            <a:r>
              <a:rPr lang="de-AT" altLang="de-DE" b="1" smtClean="0"/>
              <a:t>Political Economy</a:t>
            </a:r>
            <a:r>
              <a:rPr lang="de-AT" altLang="de-DE" smtClean="0"/>
              <a:t>: general approach</a:t>
            </a:r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>
          <a:xfrm>
            <a:off x="685800" y="1916113"/>
            <a:ext cx="3670300" cy="4179887"/>
          </a:xfrm>
        </p:spPr>
        <p:txBody>
          <a:bodyPr/>
          <a:lstStyle/>
          <a:p>
            <a:r>
              <a:rPr lang="en-GB" altLang="de-DE" sz="2000" b="1" smtClean="0"/>
              <a:t>Integrative analysis of the economy</a:t>
            </a:r>
            <a:r>
              <a:rPr lang="en-GB" altLang="de-DE" sz="2000" smtClean="0"/>
              <a:t>, the society and the state (societal superstructure)</a:t>
            </a:r>
          </a:p>
          <a:p>
            <a:r>
              <a:rPr lang="en-GB" altLang="de-DE" sz="2000" b="1" smtClean="0"/>
              <a:t>Different types of power</a:t>
            </a:r>
            <a:r>
              <a:rPr lang="en-GB" altLang="de-DE" sz="2000" smtClean="0"/>
              <a:t>: relational power, strategic power, structural power) in a class society</a:t>
            </a:r>
          </a:p>
          <a:p>
            <a:r>
              <a:rPr lang="en-GB" altLang="de-DE" sz="2000" b="1" smtClean="0"/>
              <a:t>Modern capitalism emerged with modern state </a:t>
            </a:r>
            <a:r>
              <a:rPr lang="en-GB" altLang="de-DE" sz="2000" smtClean="0"/>
              <a:t>(intrinsically related)</a:t>
            </a:r>
          </a:p>
          <a:p>
            <a:endParaRPr lang="de-AT" altLang="de-DE" smtClean="0"/>
          </a:p>
        </p:txBody>
      </p:sp>
      <p:pic>
        <p:nvPicPr>
          <p:cNvPr id="184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484313"/>
            <a:ext cx="4464050" cy="331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1130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3.3.2 </a:t>
            </a:r>
            <a:r>
              <a:rPr lang="en-GB" altLang="de-DE" smtClean="0"/>
              <a:t>Key-concepts in Political Economy </a:t>
            </a:r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Functionalist state theory</a:t>
            </a:r>
          </a:p>
          <a:p>
            <a:pPr>
              <a:defRPr/>
            </a:pPr>
            <a:r>
              <a:rPr lang="en-GB" dirty="0" smtClean="0"/>
              <a:t>Instrumentalist state theory</a:t>
            </a:r>
          </a:p>
          <a:p>
            <a:pPr>
              <a:defRPr/>
            </a:pPr>
            <a:endParaRPr lang="en-GB" dirty="0" smtClean="0"/>
          </a:p>
          <a:p>
            <a:pPr marL="514350" indent="-514350">
              <a:buFontTx/>
              <a:buAutoNum type="arabicParenBoth"/>
              <a:defRPr/>
            </a:pPr>
            <a:r>
              <a:rPr lang="en-GB" dirty="0" smtClean="0"/>
              <a:t>The state as an expression of condensed societal (class) relations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GB" dirty="0" smtClean="0"/>
              <a:t>Historical forms of statehood</a:t>
            </a:r>
          </a:p>
          <a:p>
            <a:pPr marL="0" indent="0">
              <a:buFontTx/>
              <a:buNone/>
              <a:defRPr/>
            </a:pP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1152474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5832475" cy="1655762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(1) </a:t>
            </a:r>
            <a:r>
              <a:rPr lang="en-GB" altLang="de-DE" smtClean="0"/>
              <a:t>The state as an expression of condensed societal (class) relations</a:t>
            </a:r>
            <a:endParaRPr lang="de-AT" altLang="de-DE" smtClean="0"/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GB" altLang="de-DE" smtClean="0"/>
              <a:t>Relative autonomy of the state</a:t>
            </a:r>
          </a:p>
          <a:p>
            <a:r>
              <a:rPr lang="en-GB" altLang="de-DE" smtClean="0"/>
              <a:t>Strategic selectivity</a:t>
            </a:r>
          </a:p>
          <a:p>
            <a:r>
              <a:rPr lang="en-GB" altLang="de-DE" smtClean="0"/>
              <a:t>State-civil society nexus</a:t>
            </a:r>
          </a:p>
          <a:p>
            <a:r>
              <a:rPr lang="en-GB" altLang="de-DE" smtClean="0"/>
              <a:t>Hegemony and organic intellectuals</a:t>
            </a:r>
          </a:p>
          <a:p>
            <a:r>
              <a:rPr lang="en-GB" altLang="de-DE" smtClean="0"/>
              <a:t>Common sense and counter-hegemony</a:t>
            </a:r>
          </a:p>
        </p:txBody>
      </p:sp>
    </p:spTree>
    <p:extLst>
      <p:ext uri="{BB962C8B-B14F-4D97-AF65-F5344CB8AC3E}">
        <p14:creationId xmlns:p14="http://schemas.microsoft.com/office/powerpoint/2010/main" val="4133000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5649912" cy="1223963"/>
          </a:xfrm>
        </p:spPr>
        <p:txBody>
          <a:bodyPr>
            <a:normAutofit fontScale="90000"/>
          </a:bodyPr>
          <a:lstStyle/>
          <a:p>
            <a:r>
              <a:rPr lang="de-AT" altLang="de-DE" smtClean="0"/>
              <a:t>(2) Historical forms of statehood</a:t>
            </a:r>
            <a:br>
              <a:rPr lang="de-AT" altLang="de-DE" smtClean="0"/>
            </a:br>
            <a:endParaRPr lang="de-AT" altLang="de-DE" smtClean="0"/>
          </a:p>
        </p:txBody>
      </p:sp>
      <p:sp>
        <p:nvSpPr>
          <p:cNvPr id="215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Liberal minimal state</a:t>
            </a:r>
          </a:p>
          <a:p>
            <a:r>
              <a:rPr lang="en-GB" altLang="de-DE" smtClean="0"/>
              <a:t>Fordist welfare state</a:t>
            </a:r>
          </a:p>
          <a:p>
            <a:r>
              <a:rPr lang="en-GB" altLang="de-DE" smtClean="0"/>
              <a:t>National (neo-liberal) workfare state</a:t>
            </a:r>
          </a:p>
        </p:txBody>
      </p:sp>
    </p:spTree>
    <p:extLst>
      <p:ext uri="{BB962C8B-B14F-4D97-AF65-F5344CB8AC3E}">
        <p14:creationId xmlns:p14="http://schemas.microsoft.com/office/powerpoint/2010/main" val="314961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The State, the Society and the Economy</a:t>
            </a:r>
            <a:endParaRPr lang="de-AT" altLang="de-DE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altLang="de-DE" sz="2800" smtClean="0"/>
              <a:t>What‘s the role of states and markets and how are they related?</a:t>
            </a:r>
          </a:p>
          <a:p>
            <a:endParaRPr lang="de-AT" altLang="de-DE" sz="2800" smtClean="0"/>
          </a:p>
          <a:p>
            <a:r>
              <a:rPr lang="de-AT" altLang="de-DE" sz="2800" smtClean="0"/>
              <a:t>Neoclassical economics</a:t>
            </a:r>
          </a:p>
          <a:p>
            <a:r>
              <a:rPr lang="de-AT" altLang="de-DE" sz="2800" smtClean="0"/>
              <a:t>Keynesianism</a:t>
            </a:r>
          </a:p>
          <a:p>
            <a:r>
              <a:rPr lang="de-AT" altLang="de-DE" sz="2800" smtClean="0"/>
              <a:t>Political economy</a:t>
            </a:r>
          </a:p>
          <a:p>
            <a:endParaRPr lang="de-AT" altLang="de-DE" sz="2800" smtClean="0"/>
          </a:p>
          <a:p>
            <a:pPr marL="1314450" lvl="2" indent="-514350">
              <a:buFontTx/>
              <a:buAutoNum type="arabicPeriod"/>
            </a:pPr>
            <a:r>
              <a:rPr lang="de-AT" altLang="de-DE" sz="2000" smtClean="0">
                <a:sym typeface="Wingdings" panose="05000000000000000000" pitchFamily="2" charset="2"/>
              </a:rPr>
              <a:t>General approach</a:t>
            </a:r>
          </a:p>
          <a:p>
            <a:pPr marL="1314450" lvl="2" indent="-514350">
              <a:buFontTx/>
              <a:buAutoNum type="arabicPeriod"/>
            </a:pPr>
            <a:r>
              <a:rPr lang="de-AT" altLang="de-DE" sz="2000" smtClean="0">
                <a:sym typeface="Wingdings" panose="05000000000000000000" pitchFamily="2" charset="2"/>
              </a:rPr>
              <a:t>Key concepts</a:t>
            </a:r>
          </a:p>
          <a:p>
            <a:pPr marL="1314450" lvl="2" indent="-514350">
              <a:buFontTx/>
              <a:buAutoNum type="arabicPeriod"/>
            </a:pPr>
            <a:r>
              <a:rPr lang="de-AT" altLang="de-DE" sz="2000" smtClean="0">
                <a:sym typeface="Wingdings" panose="05000000000000000000" pitchFamily="2" charset="2"/>
              </a:rPr>
              <a:t>Implications for economic policy</a:t>
            </a:r>
          </a:p>
          <a:p>
            <a:endParaRPr lang="de-AT" altLang="de-DE" smtClean="0"/>
          </a:p>
        </p:txBody>
      </p:sp>
    </p:spTree>
    <p:extLst>
      <p:ext uri="{BB962C8B-B14F-4D97-AF65-F5344CB8AC3E}">
        <p14:creationId xmlns:p14="http://schemas.microsoft.com/office/powerpoint/2010/main" val="176209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3.1.1 Neoclassical economics: general approach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213" y="1628775"/>
            <a:ext cx="7772400" cy="4179888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superiority of markets</a:t>
            </a:r>
          </a:p>
          <a:p>
            <a:pPr>
              <a:defRPr/>
            </a:pPr>
            <a:r>
              <a:rPr lang="en-GB" dirty="0" smtClean="0"/>
              <a:t>Market imperfections (market failure)</a:t>
            </a:r>
          </a:p>
          <a:p>
            <a:pPr>
              <a:defRPr/>
            </a:pPr>
            <a:r>
              <a:rPr lang="en-GB" dirty="0" smtClean="0"/>
              <a:t>State failure</a:t>
            </a:r>
          </a:p>
          <a:p>
            <a:pPr>
              <a:defRPr/>
            </a:pPr>
            <a:r>
              <a:rPr lang="en-GB" dirty="0" smtClean="0"/>
              <a:t>Cobweb model to market equilibrium</a:t>
            </a:r>
          </a:p>
          <a:p>
            <a:pPr>
              <a:defRPr/>
            </a:pPr>
            <a:endParaRPr lang="de-AT" dirty="0"/>
          </a:p>
          <a:p>
            <a:pPr>
              <a:defRPr/>
            </a:pPr>
            <a:endParaRPr lang="de-AT" dirty="0" smtClean="0"/>
          </a:p>
          <a:p>
            <a:pPr marL="0" indent="0">
              <a:buFontTx/>
              <a:buNone/>
              <a:defRPr/>
            </a:pPr>
            <a:endParaRPr lang="de-AT" dirty="0" smtClean="0"/>
          </a:p>
          <a:p>
            <a:pPr>
              <a:defRPr/>
            </a:pPr>
            <a:endParaRPr lang="de-AT" dirty="0"/>
          </a:p>
        </p:txBody>
      </p:sp>
      <p:pic>
        <p:nvPicPr>
          <p:cNvPr id="51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4005263"/>
            <a:ext cx="7235825" cy="270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815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Pre-concitions for perfect markets (in the short run)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Freedom to set up contracts</a:t>
            </a:r>
          </a:p>
          <a:p>
            <a:r>
              <a:rPr lang="en-GB" altLang="de-DE" smtClean="0"/>
              <a:t>Protection of private property</a:t>
            </a:r>
          </a:p>
          <a:p>
            <a:r>
              <a:rPr lang="en-GB" altLang="de-DE" smtClean="0"/>
              <a:t>Existing legal framework</a:t>
            </a:r>
          </a:p>
          <a:p>
            <a:r>
              <a:rPr lang="en-GB" altLang="de-DE" smtClean="0"/>
              <a:t>Competitive market requires</a:t>
            </a:r>
          </a:p>
          <a:p>
            <a:pPr lvl="1"/>
            <a:r>
              <a:rPr lang="en-GB" altLang="de-DE" smtClean="0"/>
              <a:t>Many buyers and sellers</a:t>
            </a:r>
          </a:p>
          <a:p>
            <a:pPr lvl="1"/>
            <a:r>
              <a:rPr lang="en-GB" altLang="de-DE" smtClean="0"/>
              <a:t>No barriers to entry</a:t>
            </a:r>
          </a:p>
          <a:p>
            <a:pPr lvl="1"/>
            <a:r>
              <a:rPr lang="en-GB" altLang="de-DE" smtClean="0"/>
              <a:t>Identical goods</a:t>
            </a:r>
          </a:p>
          <a:p>
            <a:pPr lvl="1"/>
            <a:r>
              <a:rPr lang="en-GB" altLang="de-DE" smtClean="0"/>
              <a:t>Perfect information</a:t>
            </a:r>
          </a:p>
          <a:p>
            <a:endParaRPr lang="de-AT" altLang="de-DE" smtClean="0"/>
          </a:p>
          <a:p>
            <a:endParaRPr lang="de-AT" altLang="de-DE" smtClean="0"/>
          </a:p>
        </p:txBody>
      </p:sp>
    </p:spTree>
    <p:extLst>
      <p:ext uri="{BB962C8B-B14F-4D97-AF65-F5344CB8AC3E}">
        <p14:creationId xmlns:p14="http://schemas.microsoft.com/office/powerpoint/2010/main" val="136387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The labour market as a „normal“ market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altLang="de-DE" smtClean="0"/>
              <a:t>Simultanous equilibrium at all markets</a:t>
            </a:r>
          </a:p>
          <a:p>
            <a:r>
              <a:rPr lang="de-AT" altLang="de-DE" smtClean="0"/>
              <a:t>Equilibrum wage at the labour market</a:t>
            </a:r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141663"/>
            <a:ext cx="6119812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08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3.1.2 Key-concepts in neoclassical economics (1)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dirty="0" err="1" smtClean="0"/>
              <a:t>Markte</a:t>
            </a:r>
            <a:r>
              <a:rPr lang="en-GB" dirty="0" smtClean="0"/>
              <a:t> imperfections that </a:t>
            </a:r>
            <a:r>
              <a:rPr lang="en-GB" b="1" dirty="0" smtClean="0"/>
              <a:t>do no lead </a:t>
            </a:r>
            <a:r>
              <a:rPr lang="en-GB" dirty="0" smtClean="0"/>
              <a:t>to a market solution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GB" dirty="0" smtClean="0"/>
              <a:t>Public goods</a:t>
            </a:r>
          </a:p>
          <a:p>
            <a:pPr marL="914400" lvl="1" indent="-514350">
              <a:defRPr/>
            </a:pPr>
            <a:r>
              <a:rPr lang="en-GB" dirty="0" smtClean="0"/>
              <a:t>Not excludable</a:t>
            </a:r>
          </a:p>
          <a:p>
            <a:pPr marL="914400" lvl="1" indent="-514350">
              <a:defRPr/>
            </a:pPr>
            <a:r>
              <a:rPr lang="en-GB" dirty="0" smtClean="0"/>
              <a:t>No rivalry in consumption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GB" dirty="0" smtClean="0"/>
              <a:t>Natural monopolies</a:t>
            </a:r>
          </a:p>
          <a:p>
            <a:pPr marL="914400" lvl="1" indent="-514350">
              <a:defRPr/>
            </a:pPr>
            <a:r>
              <a:rPr lang="en-GB" dirty="0" smtClean="0"/>
              <a:t>No market provision because of high fixed costs</a:t>
            </a:r>
          </a:p>
          <a:p>
            <a:pPr marL="914400" lvl="1" indent="-514350">
              <a:defRPr/>
            </a:pPr>
            <a:r>
              <a:rPr lang="en-GB" dirty="0" smtClean="0"/>
              <a:t>Separate infrastructure and provision</a:t>
            </a:r>
          </a:p>
        </p:txBody>
      </p:sp>
    </p:spTree>
    <p:extLst>
      <p:ext uri="{BB962C8B-B14F-4D97-AF65-F5344CB8AC3E}">
        <p14:creationId xmlns:p14="http://schemas.microsoft.com/office/powerpoint/2010/main" val="181902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3.1.2 Key-concepts in neoclassical economics (2)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 smtClean="0"/>
              <a:t>Market imperfections that lead </a:t>
            </a:r>
            <a:r>
              <a:rPr lang="en-GB" b="1" dirty="0" smtClean="0"/>
              <a:t>to an undesired</a:t>
            </a:r>
            <a:r>
              <a:rPr lang="en-GB" dirty="0" smtClean="0"/>
              <a:t> market result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GB" dirty="0" smtClean="0"/>
              <a:t>Externalities</a:t>
            </a:r>
          </a:p>
          <a:p>
            <a:pPr marL="514350" indent="-514350">
              <a:buFontTx/>
              <a:buAutoNum type="arabicParenBoth"/>
              <a:defRPr/>
            </a:pPr>
            <a:r>
              <a:rPr lang="en-GB" dirty="0" smtClean="0"/>
              <a:t>Asymmetric information</a:t>
            </a:r>
          </a:p>
        </p:txBody>
      </p:sp>
    </p:spTree>
    <p:extLst>
      <p:ext uri="{BB962C8B-B14F-4D97-AF65-F5344CB8AC3E}">
        <p14:creationId xmlns:p14="http://schemas.microsoft.com/office/powerpoint/2010/main" val="831372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(1) Externalities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5538"/>
            <a:ext cx="7772400" cy="49704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/>
              <a:t>Negative Externalities and positive externalities (Social value exceeds private value)</a:t>
            </a:r>
          </a:p>
          <a:p>
            <a:pPr eaLnBrk="1" hangingPunct="1">
              <a:defRPr/>
            </a:pPr>
            <a:r>
              <a:rPr lang="en-US" sz="1800" b="1" dirty="0" smtClean="0"/>
              <a:t>Private solutions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Moral codes and social sanctions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Charitable organizations</a:t>
            </a:r>
          </a:p>
          <a:p>
            <a:pPr lvl="1" eaLnBrk="1" hangingPunct="1">
              <a:defRPr/>
            </a:pPr>
            <a:r>
              <a:rPr lang="en-US" sz="1800" dirty="0" err="1" smtClean="0"/>
              <a:t>Coase</a:t>
            </a:r>
            <a:r>
              <a:rPr lang="en-US" sz="1800" dirty="0" smtClean="0"/>
              <a:t> theorem: well defined property rights, low transaction costs allow for private solutions</a:t>
            </a:r>
          </a:p>
          <a:p>
            <a:pPr lvl="1" eaLnBrk="1" hangingPunct="1">
              <a:defRPr/>
            </a:pPr>
            <a:endParaRPr lang="en-US" sz="1400" b="1" dirty="0"/>
          </a:p>
          <a:p>
            <a:pPr eaLnBrk="1" hangingPunct="1">
              <a:defRPr/>
            </a:pPr>
            <a:r>
              <a:rPr lang="en-US" sz="1800" b="1" dirty="0" smtClean="0"/>
              <a:t>Command-and-Control Policies</a:t>
            </a:r>
          </a:p>
          <a:p>
            <a:pPr lvl="1" eaLnBrk="1" hangingPunct="1">
              <a:defRPr/>
            </a:pPr>
            <a:r>
              <a:rPr lang="en-US" sz="1800" dirty="0" smtClean="0"/>
              <a:t>Usually take the form of regulations: </a:t>
            </a:r>
          </a:p>
          <a:p>
            <a:pPr lvl="2" eaLnBrk="1" hangingPunct="1">
              <a:defRPr/>
            </a:pPr>
            <a:r>
              <a:rPr lang="en-US" sz="1800" dirty="0" smtClean="0"/>
              <a:t>Forbid certain </a:t>
            </a:r>
            <a:r>
              <a:rPr lang="en-US" sz="1800" dirty="0" err="1" smtClean="0"/>
              <a:t>behaviour</a:t>
            </a:r>
            <a:endParaRPr lang="en-US" sz="1800" dirty="0" smtClean="0"/>
          </a:p>
          <a:p>
            <a:pPr lvl="2" eaLnBrk="1" hangingPunct="1">
              <a:defRPr/>
            </a:pPr>
            <a:r>
              <a:rPr lang="en-US" sz="1800" dirty="0" smtClean="0"/>
              <a:t>Require certain </a:t>
            </a:r>
            <a:r>
              <a:rPr lang="en-US" sz="1800" dirty="0" err="1" smtClean="0"/>
              <a:t>behaviour</a:t>
            </a:r>
            <a:endParaRPr lang="en-US" sz="1800" dirty="0" smtClean="0"/>
          </a:p>
          <a:p>
            <a:pPr eaLnBrk="1" hangingPunct="1">
              <a:defRPr/>
            </a:pPr>
            <a:r>
              <a:rPr lang="en-US" sz="1800" b="1" dirty="0" smtClean="0"/>
              <a:t>Market-Based Policies</a:t>
            </a:r>
          </a:p>
          <a:p>
            <a:pPr lvl="1" eaLnBrk="1" hangingPunct="1">
              <a:defRPr/>
            </a:pPr>
            <a:r>
              <a:rPr lang="en-US" sz="1800" dirty="0"/>
              <a:t>T</a:t>
            </a:r>
            <a:r>
              <a:rPr lang="en-US" sz="1800" dirty="0" smtClean="0"/>
              <a:t>axes and subsidies</a:t>
            </a:r>
          </a:p>
          <a:p>
            <a:pPr lvl="1" eaLnBrk="1" hangingPunct="1">
              <a:defRPr/>
            </a:pPr>
            <a:r>
              <a:rPr lang="en-US" sz="1800" dirty="0" smtClean="0"/>
              <a:t>Tradable pollution permits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988001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(2) Asymmetric information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FontTx/>
              <a:buNone/>
              <a:defRPr/>
            </a:pPr>
            <a:r>
              <a:rPr lang="en-US" sz="2400" dirty="0" smtClean="0"/>
              <a:t>The “lemons” problem: When some people know more than others market failures may result:</a:t>
            </a:r>
          </a:p>
          <a:p>
            <a:pPr lvl="1" eaLnBrk="1" hangingPunct="1">
              <a:defRPr/>
            </a:pPr>
            <a:r>
              <a:rPr lang="en-US" sz="2400" b="1" dirty="0" smtClean="0"/>
              <a:t>Adverse selection</a:t>
            </a:r>
          </a:p>
          <a:p>
            <a:pPr lvl="1" eaLnBrk="1" hangingPunct="1">
              <a:defRPr/>
            </a:pPr>
            <a:r>
              <a:rPr lang="en-US" sz="2400" b="1" dirty="0" smtClean="0"/>
              <a:t>Moral hazard</a:t>
            </a:r>
          </a:p>
          <a:p>
            <a:pPr lvl="1" eaLnBrk="1" hangingPunct="1">
              <a:defRPr/>
            </a:pPr>
            <a:endParaRPr lang="en-US" sz="2400" b="1" dirty="0" smtClean="0"/>
          </a:p>
          <a:p>
            <a:pPr lvl="1" eaLnBrk="1" hangingPunct="1">
              <a:buFont typeface="Wingdings" pitchFamily="2" charset="2"/>
              <a:buChar char="à"/>
              <a:defRPr/>
            </a:pPr>
            <a:r>
              <a:rPr lang="en-US" sz="2400" dirty="0" smtClean="0">
                <a:sym typeface="Wingdings" pitchFamily="2" charset="2"/>
              </a:rPr>
              <a:t>Privates try to reduce asymmetric information by signaling and screening, monitoring</a:t>
            </a:r>
          </a:p>
          <a:p>
            <a:pPr lvl="1" eaLnBrk="1" hangingPunct="1">
              <a:buFont typeface="Wingdings" pitchFamily="2" charset="2"/>
              <a:buChar char="à"/>
              <a:defRPr/>
            </a:pPr>
            <a:r>
              <a:rPr lang="en-US" sz="2400" dirty="0" smtClean="0"/>
              <a:t>asymmetric information may call for government action: increase transparency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50355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666</Words>
  <Application>Microsoft Office PowerPoint</Application>
  <PresentationFormat>Bildschirmpräsentation (4:3)</PresentationFormat>
  <Paragraphs>114</Paragraphs>
  <Slides>19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</vt:lpstr>
      <vt:lpstr>Benutzerdefiniertes Design</vt:lpstr>
      <vt:lpstr>A Critical Introduction to Economics Slides based on the book by Jäger/Springler: Ökonomie der Internationalen Entwicklung. Eine kritische Einführung in die Volkswirtschaftslehre  Chapter 3: The State, the Society and the Economy</vt:lpstr>
      <vt:lpstr>The State, the Society and the Economy</vt:lpstr>
      <vt:lpstr>3.1.1 Neoclassical economics: general approach</vt:lpstr>
      <vt:lpstr>Pre-concitions for perfect markets (in the short run)</vt:lpstr>
      <vt:lpstr>The labour market as a „normal“ market</vt:lpstr>
      <vt:lpstr>3.1.2 Key-concepts in neoclassical economics (1)</vt:lpstr>
      <vt:lpstr>3.1.2 Key-concepts in neoclassical economics (2)</vt:lpstr>
      <vt:lpstr>(1) Externalities</vt:lpstr>
      <vt:lpstr>(2) Asymmetric information</vt:lpstr>
      <vt:lpstr>3.1.3 Implications for economic policy</vt:lpstr>
      <vt:lpstr>3.2.1 Keynesianism: general approach</vt:lpstr>
      <vt:lpstr>3.2.2 Key-concepts in Keynesianism </vt:lpstr>
      <vt:lpstr>(1) The Labour market tends towards under-employment</vt:lpstr>
      <vt:lpstr>3.2.3 Implications for economic policy</vt:lpstr>
      <vt:lpstr>Fiscal policy and deficit spending </vt:lpstr>
      <vt:lpstr>3.3.1 Political Economy: general approach</vt:lpstr>
      <vt:lpstr>3.3.2 Key-concepts in Political Economy </vt:lpstr>
      <vt:lpstr>(1) The state as an expression of condensed societal (class) relations</vt:lpstr>
      <vt:lpstr>(2) Historical forms of statehood </vt:lpstr>
    </vt:vector>
  </TitlesOfParts>
  <Company>Fachhochschule des BFI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Critical Introduction to Economics Slides based on the book by Jäger/Springler: Ökonomie der Internationalen Entwicklung. Eine kritische Einführung in die Volkswirtschaftslehre  Chapter 2: Introduction to Economics: Paradigms and Methods in Economics</dc:title>
  <dc:creator>Jäger, Johannes</dc:creator>
  <cp:lastModifiedBy>Jäger, Johannes</cp:lastModifiedBy>
  <cp:revision>12</cp:revision>
  <dcterms:created xsi:type="dcterms:W3CDTF">2020-06-08T08:45:20Z</dcterms:created>
  <dcterms:modified xsi:type="dcterms:W3CDTF">2020-06-08T10:53:22Z</dcterms:modified>
</cp:coreProperties>
</file>